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90" r:id="rId3"/>
    <p:sldId id="391" r:id="rId4"/>
    <p:sldId id="388" r:id="rId5"/>
    <p:sldId id="389" r:id="rId6"/>
    <p:sldId id="342" r:id="rId7"/>
    <p:sldId id="361" r:id="rId8"/>
    <p:sldId id="362" r:id="rId9"/>
    <p:sldId id="393" r:id="rId10"/>
    <p:sldId id="392" r:id="rId11"/>
    <p:sldId id="364" r:id="rId12"/>
    <p:sldId id="354" r:id="rId13"/>
    <p:sldId id="394" r:id="rId14"/>
    <p:sldId id="343" r:id="rId15"/>
    <p:sldId id="360" r:id="rId16"/>
    <p:sldId id="363" r:id="rId17"/>
    <p:sldId id="355" r:id="rId18"/>
    <p:sldId id="356" r:id="rId19"/>
    <p:sldId id="357" r:id="rId20"/>
    <p:sldId id="358" r:id="rId21"/>
    <p:sldId id="366" r:id="rId22"/>
    <p:sldId id="385" r:id="rId23"/>
    <p:sldId id="379" r:id="rId24"/>
    <p:sldId id="380" r:id="rId25"/>
    <p:sldId id="381" r:id="rId26"/>
    <p:sldId id="382" r:id="rId27"/>
    <p:sldId id="383" r:id="rId28"/>
    <p:sldId id="384" r:id="rId29"/>
    <p:sldId id="378" r:id="rId3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CD0920"/>
    <a:srgbClr val="000000"/>
    <a:srgbClr val="F6BB1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29"/>
    <p:restoredTop sz="95327" autoAdjust="0"/>
  </p:normalViewPr>
  <p:slideViewPr>
    <p:cSldViewPr snapToGrid="0" snapToObjects="1">
      <p:cViewPr varScale="1">
        <p:scale>
          <a:sx n="150" d="100"/>
          <a:sy n="150" d="100"/>
        </p:scale>
        <p:origin x="224" y="1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703B3-037A-6D4B-A1BF-7C71D1CD0882}" type="datetimeFigureOut">
              <a:rPr lang="en-US" smtClean="0"/>
              <a:t>9/22/22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6BD8D-D1F9-BC4F-A0B6-8499CABD6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771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FA2BA-21CB-AC41-BDFF-8AF1F2C23B5F}" type="datetimeFigureOut">
              <a:rPr lang="en-US" smtClean="0"/>
              <a:t>9/22/22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75954-64D3-3547-9E41-BA5D253C7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947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Direct annihilation into e-e+</a:t>
            </a:r>
            <a:r>
              <a:rPr lang="en-US" baseline="0" dirty="0"/>
              <a:t> pairs</a:t>
            </a:r>
          </a:p>
          <a:p>
            <a:r>
              <a:rPr lang="en-US" baseline="0" dirty="0"/>
              <a:t>Collisions, then </a:t>
            </a:r>
            <a:r>
              <a:rPr lang="en-US" baseline="0" dirty="0" err="1"/>
              <a:t>deexcitation</a:t>
            </a:r>
            <a:r>
              <a:rPr lang="en-US" baseline="0" dirty="0"/>
              <a:t> into ground state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184F-BEE7-B54B-954D-4CD4515564FD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3910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6800" y="502921"/>
            <a:ext cx="5262880" cy="2197418"/>
          </a:xfrm>
        </p:spPr>
        <p:txBody>
          <a:bodyPr anchor="b" anchorCtr="0"/>
          <a:lstStyle>
            <a:lvl1pPr algn="l">
              <a:defRPr b="0" i="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6800" y="3108960"/>
            <a:ext cx="5262880" cy="82296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400" b="0" i="0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0" indent="0" algn="l">
              <a:buNone/>
              <a:defRPr sz="2200" b="0" i="0">
                <a:solidFill>
                  <a:srgbClr val="000000"/>
                </a:solidFill>
                <a:latin typeface="Arial"/>
                <a:cs typeface="Arial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</a:t>
            </a:r>
          </a:p>
          <a:p>
            <a:pPr lvl="1"/>
            <a:r>
              <a:rPr lang="en-AU" dirty="0" err="1"/>
              <a:t>Subsubtitle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560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80" y="99060"/>
            <a:ext cx="7670800" cy="487680"/>
          </a:xfrm>
        </p:spPr>
        <p:txBody>
          <a:bodyPr/>
          <a:lstStyle/>
          <a:p>
            <a:r>
              <a:rPr lang="en-AU" dirty="0"/>
              <a:t>Click to edit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707120" y="4937761"/>
            <a:ext cx="447040" cy="202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b="0" i="0" kern="1200">
                <a:solidFill>
                  <a:schemeClr val="bg1"/>
                </a:solidFill>
                <a:latin typeface="Helvetica Neue"/>
                <a:ea typeface="+mn-ea"/>
                <a:cs typeface="Helvetica Neue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D1588C-AB24-5646-A060-72B6CDFB3A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33375" y="869158"/>
            <a:ext cx="8586788" cy="3908822"/>
          </a:xfrm>
        </p:spPr>
        <p:txBody>
          <a:bodyPr/>
          <a:lstStyle/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385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80" y="99060"/>
            <a:ext cx="7518400" cy="487680"/>
          </a:xfrm>
        </p:spPr>
        <p:txBody>
          <a:bodyPr/>
          <a:lstStyle/>
          <a:p>
            <a:r>
              <a:rPr lang="en-AU" dirty="0"/>
              <a:t>Click to edit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457200" y="868681"/>
            <a:ext cx="4287520" cy="3725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4886325" y="869156"/>
            <a:ext cx="3881438" cy="372546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51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tion and 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80" y="99060"/>
            <a:ext cx="7518400" cy="487680"/>
          </a:xfrm>
        </p:spPr>
        <p:txBody>
          <a:bodyPr/>
          <a:lstStyle/>
          <a:p>
            <a:r>
              <a:rPr lang="en-AU" dirty="0"/>
              <a:t>Click to edit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325125" y="869157"/>
            <a:ext cx="8442643" cy="307800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25443" y="4061222"/>
            <a:ext cx="8442325" cy="808434"/>
          </a:xfrm>
        </p:spPr>
        <p:txBody>
          <a:bodyPr/>
          <a:lstStyle>
            <a:lvl1pPr algn="ctr">
              <a:defRPr sz="2400"/>
            </a:lvl1pPr>
            <a:lvl2pPr algn="ctr">
              <a:defRPr/>
            </a:lvl2pPr>
            <a:lvl3pPr marL="0" indent="0" algn="ctr">
              <a:buNone/>
              <a:defRPr sz="2400"/>
            </a:lvl3pPr>
            <a:lvl4pPr marL="0" indent="0" algn="ctr">
              <a:buNone/>
              <a:defRPr sz="2400"/>
            </a:lvl4pPr>
            <a:lvl5pPr marL="0" indent="0" algn="ctr">
              <a:buNone/>
              <a:defRPr sz="2400"/>
            </a:lvl5pPr>
          </a:lstStyle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314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6800" y="2887980"/>
            <a:ext cx="5262880" cy="624840"/>
          </a:xfrm>
        </p:spPr>
        <p:txBody>
          <a:bodyPr anchor="b" anchorCtr="0">
            <a:normAutofit/>
          </a:bodyPr>
          <a:lstStyle>
            <a:lvl1pPr algn="l">
              <a:defRPr sz="2800" b="0" i="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6800" y="3573780"/>
            <a:ext cx="5262880" cy="35814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 b="0" i="0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subtitle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606804" y="449580"/>
            <a:ext cx="5262563" cy="236982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87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49680" y="60960"/>
            <a:ext cx="7518400" cy="487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68681"/>
            <a:ext cx="8310880" cy="3725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2480" y="4930141"/>
            <a:ext cx="5135880" cy="202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Helvetica Neue"/>
                <a:cs typeface="Helvetica Neue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930141"/>
            <a:ext cx="447040" cy="202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000000"/>
                </a:solidFill>
                <a:latin typeface="Helvetica Neue"/>
                <a:cs typeface="Helvetica Neue"/>
              </a:defRPr>
            </a:lvl1pPr>
          </a:lstStyle>
          <a:p>
            <a:fld id="{93D1588C-AB24-5646-A060-72B6CDFB3A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48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2" r:id="rId3"/>
    <p:sldLayoutId id="2147483653" r:id="rId4"/>
    <p:sldLayoutId id="2147483651" r:id="rId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b="1" i="0" kern="1200">
          <a:solidFill>
            <a:srgbClr val="CD0920"/>
          </a:solidFill>
          <a:latin typeface="Arial"/>
          <a:ea typeface="+mn-ea"/>
          <a:cs typeface="Arial"/>
        </a:defRPr>
      </a:lvl1pPr>
      <a:lvl2pPr marL="0" indent="0" algn="l" defTabSz="457200" rtl="0" eaLnBrk="1" latinLnBrk="0" hangingPunct="1">
        <a:spcBef>
          <a:spcPts val="0"/>
        </a:spcBef>
        <a:buFont typeface="Arial"/>
        <a:buNone/>
        <a:defRPr sz="2400" b="0" i="0" kern="1200">
          <a:solidFill>
            <a:schemeClr val="tx1"/>
          </a:solidFill>
          <a:latin typeface="Arial"/>
          <a:ea typeface="+mn-ea"/>
          <a:cs typeface="Arial"/>
        </a:defRPr>
      </a:lvl2pPr>
      <a:lvl3pPr marL="532800" indent="-228600" algn="l" defTabSz="457200" rtl="0" eaLnBrk="1" latinLnBrk="0" hangingPunct="1">
        <a:spcBef>
          <a:spcPts val="0"/>
        </a:spcBef>
        <a:buSzPct val="80000"/>
        <a:buFont typeface="Arial"/>
        <a:buChar char="•"/>
        <a:defRPr sz="24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846000" indent="-228600" algn="l" defTabSz="457200" rtl="0" eaLnBrk="1" latinLnBrk="0" hangingPunct="1">
        <a:spcBef>
          <a:spcPts val="0"/>
        </a:spcBef>
        <a:buSzPct val="80000"/>
        <a:buFont typeface="Arial"/>
        <a:buChar char="–"/>
        <a:defRPr sz="2200" b="0" i="0" kern="1200">
          <a:solidFill>
            <a:schemeClr val="tx1"/>
          </a:solidFill>
          <a:latin typeface="Arial"/>
          <a:ea typeface="+mn-ea"/>
          <a:cs typeface="Arial"/>
        </a:defRPr>
      </a:lvl4pPr>
      <a:lvl5pPr marL="1339200" indent="-228600" algn="l" defTabSz="457200" rtl="0" eaLnBrk="1" latinLnBrk="0" hangingPunct="1">
        <a:spcBef>
          <a:spcPts val="0"/>
        </a:spcBef>
        <a:buSzPct val="80000"/>
        <a:buFont typeface="Arial"/>
        <a:buChar char="•"/>
        <a:defRPr sz="20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15"/>
          <p:cNvSpPr>
            <a:spLocks noGrp="1"/>
          </p:cNvSpPr>
          <p:nvPr>
            <p:ph type="subTitle" idx="1"/>
          </p:nvPr>
        </p:nvSpPr>
        <p:spPr>
          <a:xfrm>
            <a:off x="2886783" y="3100039"/>
            <a:ext cx="5803795" cy="899532"/>
          </a:xfrm>
        </p:spPr>
        <p:txBody>
          <a:bodyPr>
            <a:normAutofit fontScale="47500" lnSpcReduction="20000"/>
          </a:bodyPr>
          <a:lstStyle/>
          <a:p>
            <a:r>
              <a:rPr lang="en-US" sz="3800" b="1" dirty="0"/>
              <a:t>Dark Matter in Galactic Remnants and Dwarf Galaxies</a:t>
            </a:r>
            <a:endParaRPr lang="en-US" sz="1900" b="1" dirty="0"/>
          </a:p>
          <a:p>
            <a:endParaRPr lang="en-US" sz="1100" dirty="0"/>
          </a:p>
          <a:p>
            <a:r>
              <a:rPr lang="en-US" sz="2900" dirty="0"/>
              <a:t>Lister Staveley-Smith, Kenji Bekki et al.</a:t>
            </a:r>
          </a:p>
          <a:p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E502F0-0AC6-94DE-A528-80DA5CC8A3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764" b="16881"/>
          <a:stretch/>
        </p:blipFill>
        <p:spPr>
          <a:xfrm>
            <a:off x="2969939" y="312235"/>
            <a:ext cx="5478581" cy="265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5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51222-DB21-2687-DFC0-9637741DD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Galactic dark matter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69E7AB-270C-CC2B-5DD1-8107949EDC8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DBFADD28-A35D-2BDE-E6A6-25D8D015D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58" y="834390"/>
            <a:ext cx="4254500" cy="3848100"/>
          </a:xfrm>
          <a:prstGeom prst="rect">
            <a:avLst/>
          </a:prstGeom>
        </p:spPr>
      </p:pic>
      <p:pic>
        <p:nvPicPr>
          <p:cNvPr id="8" name="Picture 7" descr="A galaxy in space&#10;&#10;Description automatically generated with medium confidence">
            <a:extLst>
              <a:ext uri="{FF2B5EF4-FFF2-40B4-BE49-F238E27FC236}">
                <a16:creationId xmlns:a16="http://schemas.microsoft.com/office/drawing/2014/main" id="{B91887F7-8BBD-C848-78EF-961980BA8B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60" t="19802" r="16328" b="12151"/>
          <a:stretch/>
        </p:blipFill>
        <p:spPr>
          <a:xfrm>
            <a:off x="5077148" y="777745"/>
            <a:ext cx="2337104" cy="196316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B5A2A7-2308-75EA-D6C4-46FBCB7ABFCD}"/>
              </a:ext>
            </a:extLst>
          </p:cNvPr>
          <p:cNvSpPr/>
          <p:nvPr/>
        </p:nvSpPr>
        <p:spPr>
          <a:xfrm>
            <a:off x="1991200" y="2166922"/>
            <a:ext cx="963874" cy="80965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20A456-B9F9-F2CC-D0F0-7FF51BF59A07}"/>
              </a:ext>
            </a:extLst>
          </p:cNvPr>
          <p:cNvCxnSpPr>
            <a:cxnSpLocks/>
          </p:cNvCxnSpPr>
          <p:nvPr/>
        </p:nvCxnSpPr>
        <p:spPr>
          <a:xfrm flipH="1">
            <a:off x="1991200" y="822440"/>
            <a:ext cx="3085948" cy="13444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2BF9E1-21E0-AB8C-CB2C-EDE4E9C6802D}"/>
              </a:ext>
            </a:extLst>
          </p:cNvPr>
          <p:cNvCxnSpPr>
            <a:cxnSpLocks/>
          </p:cNvCxnSpPr>
          <p:nvPr/>
        </p:nvCxnSpPr>
        <p:spPr>
          <a:xfrm flipH="1">
            <a:off x="2955074" y="2729662"/>
            <a:ext cx="4459178" cy="2589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104DB19-C839-4616-A958-9934326F857F}"/>
              </a:ext>
            </a:extLst>
          </p:cNvPr>
          <p:cNvCxnSpPr>
            <a:cxnSpLocks/>
          </p:cNvCxnSpPr>
          <p:nvPr/>
        </p:nvCxnSpPr>
        <p:spPr>
          <a:xfrm flipV="1">
            <a:off x="6245700" y="1472333"/>
            <a:ext cx="834831" cy="3106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2B2866C-FD0D-FAE6-419F-810ACBA1757C}"/>
              </a:ext>
            </a:extLst>
          </p:cNvPr>
          <p:cNvGrpSpPr/>
          <p:nvPr/>
        </p:nvGrpSpPr>
        <p:grpSpPr>
          <a:xfrm>
            <a:off x="4665666" y="2989471"/>
            <a:ext cx="2759397" cy="1951010"/>
            <a:chOff x="5369670" y="2989471"/>
            <a:chExt cx="2759397" cy="1951010"/>
          </a:xfrm>
        </p:grpSpPr>
        <p:pic>
          <p:nvPicPr>
            <p:cNvPr id="17" name="Picture 16" descr="Chart&#10;&#10;Description automatically generated">
              <a:extLst>
                <a:ext uri="{FF2B5EF4-FFF2-40B4-BE49-F238E27FC236}">
                  <a16:creationId xmlns:a16="http://schemas.microsoft.com/office/drawing/2014/main" id="{856B180F-D5BC-ED10-8DF8-14D4B4C9A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9670" y="2989471"/>
              <a:ext cx="2759397" cy="1951010"/>
            </a:xfrm>
            <a:prstGeom prst="rect">
              <a:avLst/>
            </a:prstGeom>
          </p:spPr>
        </p:pic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60F889A-DDCA-0697-4430-ECD79BA05EB1}"/>
                </a:ext>
              </a:extLst>
            </p:cNvPr>
            <p:cNvCxnSpPr>
              <a:cxnSpLocks/>
            </p:cNvCxnSpPr>
            <p:nvPr/>
          </p:nvCxnSpPr>
          <p:spPr>
            <a:xfrm>
              <a:off x="5787824" y="3936722"/>
              <a:ext cx="774817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5AAEDE1-5C9B-899D-D4DA-C07B07D8456E}"/>
                </a:ext>
              </a:extLst>
            </p:cNvPr>
            <p:cNvCxnSpPr/>
            <p:nvPr/>
          </p:nvCxnSpPr>
          <p:spPr>
            <a:xfrm>
              <a:off x="6578825" y="3406747"/>
              <a:ext cx="0" cy="1100517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5F3F651-7EFE-6879-D8DC-1686D98D8FF3}"/>
                </a:ext>
              </a:extLst>
            </p:cNvPr>
            <p:cNvSpPr txBox="1"/>
            <p:nvPr/>
          </p:nvSpPr>
          <p:spPr>
            <a:xfrm>
              <a:off x="6562642" y="3503505"/>
              <a:ext cx="718466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</a:rPr>
                <a:t>edge of stellar disk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771599F0-E374-C644-4538-0DC791DDF103}"/>
              </a:ext>
            </a:extLst>
          </p:cNvPr>
          <p:cNvSpPr txBox="1"/>
          <p:nvPr/>
        </p:nvSpPr>
        <p:spPr>
          <a:xfrm>
            <a:off x="6449279" y="2447317"/>
            <a:ext cx="1034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2"/>
                </a:solidFill>
              </a:rPr>
              <a:t>NGC 300 (ESO)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E0EC26-1472-7BBB-A392-3C6738E46378}"/>
              </a:ext>
            </a:extLst>
          </p:cNvPr>
          <p:cNvSpPr txBox="1"/>
          <p:nvPr/>
        </p:nvSpPr>
        <p:spPr>
          <a:xfrm>
            <a:off x="121381" y="4653141"/>
            <a:ext cx="1387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Westmeier</a:t>
            </a:r>
            <a:r>
              <a:rPr lang="en-US" sz="1200" dirty="0"/>
              <a:t>+ (2011)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66B37C-0C7D-5E16-A5FA-3A318AD4CE62}"/>
              </a:ext>
            </a:extLst>
          </p:cNvPr>
          <p:cNvSpPr txBox="1"/>
          <p:nvPr/>
        </p:nvSpPr>
        <p:spPr>
          <a:xfrm>
            <a:off x="6885521" y="3822241"/>
            <a:ext cx="45717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gas</a:t>
            </a:r>
          </a:p>
          <a:p>
            <a:endParaRPr lang="en-US" sz="1100" dirty="0">
              <a:solidFill>
                <a:srgbClr val="FF0000"/>
              </a:solidFill>
            </a:endParaRPr>
          </a:p>
          <a:p>
            <a:r>
              <a:rPr lang="en-US" sz="1100" dirty="0">
                <a:solidFill>
                  <a:srgbClr val="FF0000"/>
                </a:solidFill>
              </a:rPr>
              <a:t>stars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3D1318-23D5-DBA5-418F-69E46A028641}"/>
              </a:ext>
            </a:extLst>
          </p:cNvPr>
          <p:cNvSpPr txBox="1"/>
          <p:nvPr/>
        </p:nvSpPr>
        <p:spPr>
          <a:xfrm>
            <a:off x="6862074" y="3394712"/>
            <a:ext cx="7184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dark halo</a:t>
            </a:r>
          </a:p>
        </p:txBody>
      </p:sp>
    </p:spTree>
    <p:extLst>
      <p:ext uri="{BB962C8B-B14F-4D97-AF65-F5344CB8AC3E}">
        <p14:creationId xmlns:p14="http://schemas.microsoft.com/office/powerpoint/2010/main" val="278913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2802C-78E7-F74B-2727-10956EAA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Freeman (1970)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B41DB9-255E-B1D7-CB4F-D9EE5C7B789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E50AB427-D77F-B6D1-29B4-A43D3371F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31" y="1483469"/>
            <a:ext cx="8685035" cy="203656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D490BF-24FA-3082-3CA0-336EF1AAAE15}"/>
              </a:ext>
            </a:extLst>
          </p:cNvPr>
          <p:cNvSpPr/>
          <p:nvPr/>
        </p:nvSpPr>
        <p:spPr>
          <a:xfrm>
            <a:off x="5227455" y="2501751"/>
            <a:ext cx="3536219" cy="257633"/>
          </a:xfrm>
          <a:prstGeom prst="rect">
            <a:avLst/>
          </a:prstGeom>
          <a:solidFill>
            <a:srgbClr val="FFFF00">
              <a:alpha val="2392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F65506-7B9D-5542-3E54-8CCAD8EA04CE}"/>
              </a:ext>
            </a:extLst>
          </p:cNvPr>
          <p:cNvSpPr/>
          <p:nvPr/>
        </p:nvSpPr>
        <p:spPr>
          <a:xfrm>
            <a:off x="289034" y="2759384"/>
            <a:ext cx="8474640" cy="257633"/>
          </a:xfrm>
          <a:prstGeom prst="rect">
            <a:avLst/>
          </a:prstGeom>
          <a:solidFill>
            <a:srgbClr val="FFFF00">
              <a:alpha val="2392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B52FB1-ED5B-8597-49EC-5BF6F00B5A06}"/>
              </a:ext>
            </a:extLst>
          </p:cNvPr>
          <p:cNvSpPr/>
          <p:nvPr/>
        </p:nvSpPr>
        <p:spPr>
          <a:xfrm>
            <a:off x="289034" y="2994052"/>
            <a:ext cx="5148814" cy="257633"/>
          </a:xfrm>
          <a:prstGeom prst="rect">
            <a:avLst/>
          </a:prstGeom>
          <a:solidFill>
            <a:srgbClr val="FFFF00">
              <a:alpha val="2392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65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9776C-581D-F8B5-B3ED-1D8F1EB61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Mass scale of dark matter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1B223E-2401-DA58-0784-2E915ADED6D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 descr="Timeline&#10;&#10;Description automatically generated">
            <a:extLst>
              <a:ext uri="{FF2B5EF4-FFF2-40B4-BE49-F238E27FC236}">
                <a16:creationId xmlns:a16="http://schemas.microsoft.com/office/drawing/2014/main" id="{064DF0C3-CAFB-44E5-DF4F-8B3FEF266C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960"/>
          <a:stretch/>
        </p:blipFill>
        <p:spPr>
          <a:xfrm>
            <a:off x="585438" y="1096256"/>
            <a:ext cx="7772400" cy="28035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16288D-812B-D3F9-467F-484C92928186}"/>
              </a:ext>
            </a:extLst>
          </p:cNvPr>
          <p:cNvSpPr txBox="1"/>
          <p:nvPr/>
        </p:nvSpPr>
        <p:spPr>
          <a:xfrm>
            <a:off x="245326" y="4490224"/>
            <a:ext cx="2790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/>
              <a:t>Tongyan</a:t>
            </a:r>
            <a:r>
              <a:rPr lang="en-US" sz="1600" i="1" dirty="0"/>
              <a:t> Lin (arXiv:1904.07915)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6E1617-33E9-C123-B404-D4CA93F088CA}"/>
              </a:ext>
            </a:extLst>
          </p:cNvPr>
          <p:cNvSpPr txBox="1"/>
          <p:nvPr/>
        </p:nvSpPr>
        <p:spPr>
          <a:xfrm>
            <a:off x="5991922" y="3899817"/>
            <a:ext cx="2667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MACHOs (</a:t>
            </a:r>
            <a:r>
              <a:rPr lang="en-US" sz="1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e.g.Alcock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  <a:p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1995-2005; after </a:t>
            </a:r>
            <a:r>
              <a:rPr lang="en-US" sz="1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Paczynski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1986)</a:t>
            </a:r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785678EC-82F8-3A5C-9442-F3AF99388D2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379823" y="3023910"/>
            <a:ext cx="1328067" cy="423748"/>
          </a:xfrm>
          <a:prstGeom prst="bentConnector3">
            <a:avLst>
              <a:gd name="adj1" fmla="val 84706"/>
            </a:avLst>
          </a:prstGeom>
          <a:ln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849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9776C-581D-F8B5-B3ED-1D8F1EB61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Mass scale of dark matter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1B223E-2401-DA58-0784-2E915ADED6D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 descr="Timeline&#10;&#10;Description automatically generated">
            <a:extLst>
              <a:ext uri="{FF2B5EF4-FFF2-40B4-BE49-F238E27FC236}">
                <a16:creationId xmlns:a16="http://schemas.microsoft.com/office/drawing/2014/main" id="{064DF0C3-CAFB-44E5-DF4F-8B3FEF266C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960"/>
          <a:stretch/>
        </p:blipFill>
        <p:spPr>
          <a:xfrm>
            <a:off x="585438" y="1096256"/>
            <a:ext cx="7772400" cy="28035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16288D-812B-D3F9-467F-484C92928186}"/>
              </a:ext>
            </a:extLst>
          </p:cNvPr>
          <p:cNvSpPr txBox="1"/>
          <p:nvPr/>
        </p:nvSpPr>
        <p:spPr>
          <a:xfrm>
            <a:off x="245326" y="4490224"/>
            <a:ext cx="2790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/>
              <a:t>Tongyan</a:t>
            </a:r>
            <a:r>
              <a:rPr lang="en-US" sz="1600" i="1" dirty="0"/>
              <a:t> Lin (arXiv:1904.07915)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6E1617-33E9-C123-B404-D4CA93F088CA}"/>
              </a:ext>
            </a:extLst>
          </p:cNvPr>
          <p:cNvSpPr txBox="1"/>
          <p:nvPr/>
        </p:nvSpPr>
        <p:spPr>
          <a:xfrm>
            <a:off x="5991922" y="3899817"/>
            <a:ext cx="27126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MACHOs (</a:t>
            </a:r>
            <a:r>
              <a:rPr lang="en-US" sz="1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e.g.Alcock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  <a:p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1995-2005 ; after </a:t>
            </a:r>
            <a:r>
              <a:rPr lang="en-US" sz="1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Paczynski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1986)</a:t>
            </a:r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785678EC-82F8-3A5C-9442-F3AF99388D2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379823" y="3023910"/>
            <a:ext cx="1328067" cy="423748"/>
          </a:xfrm>
          <a:prstGeom prst="bentConnector3">
            <a:avLst>
              <a:gd name="adj1" fmla="val 84706"/>
            </a:avLst>
          </a:prstGeom>
          <a:ln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A4AB3448-B6AD-B774-4A20-A2E176EF45A4}"/>
              </a:ext>
            </a:extLst>
          </p:cNvPr>
          <p:cNvSpPr/>
          <p:nvPr/>
        </p:nvSpPr>
        <p:spPr>
          <a:xfrm>
            <a:off x="4195753" y="2193074"/>
            <a:ext cx="1253476" cy="16461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7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-0.12951 0.000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85" y="99060"/>
            <a:ext cx="7968295" cy="487680"/>
          </a:xfrm>
        </p:spPr>
        <p:txBody>
          <a:bodyPr>
            <a:noAutofit/>
          </a:bodyPr>
          <a:lstStyle/>
          <a:p>
            <a:r>
              <a:rPr lang="en-US" sz="3200" dirty="0"/>
              <a:t>Dark matter decay/annihilation channels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716915" y="725574"/>
            <a:ext cx="8586788" cy="3908822"/>
          </a:xfrm>
        </p:spPr>
        <p:txBody>
          <a:bodyPr/>
          <a:lstStyle/>
          <a:p>
            <a:r>
              <a:rPr lang="en-US" dirty="0"/>
              <a:t>DM decay/annihilation channels:</a:t>
            </a:r>
          </a:p>
          <a:p>
            <a:pPr lvl="2"/>
            <a:r>
              <a:rPr lang="en-US" dirty="0"/>
              <a:t>Decaying DM (</a:t>
            </a:r>
            <a:r>
              <a:rPr lang="en-US" dirty="0" err="1"/>
              <a:t>Picciotto</a:t>
            </a:r>
            <a:r>
              <a:rPr lang="en-US" dirty="0"/>
              <a:t> &amp; </a:t>
            </a:r>
            <a:r>
              <a:rPr lang="en-US" dirty="0" err="1"/>
              <a:t>Pospelov</a:t>
            </a:r>
            <a:r>
              <a:rPr lang="en-US" dirty="0"/>
              <a:t> 2005)</a:t>
            </a:r>
          </a:p>
          <a:p>
            <a:pPr lvl="2"/>
            <a:r>
              <a:rPr lang="en-US" dirty="0"/>
              <a:t>Light (MeV) DM direct annihilation (Boehm et al. 2010)</a:t>
            </a:r>
          </a:p>
          <a:p>
            <a:pPr lvl="2"/>
            <a:r>
              <a:rPr lang="en-US" dirty="0"/>
              <a:t>XDM excitation (</a:t>
            </a:r>
            <a:r>
              <a:rPr lang="en-US" dirty="0" err="1"/>
              <a:t>Finkbeiner</a:t>
            </a:r>
            <a:r>
              <a:rPr lang="en-US" dirty="0"/>
              <a:t> et al. 2007)</a:t>
            </a:r>
          </a:p>
          <a:p>
            <a:pPr lvl="2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1E773A-973D-F241-80D0-98290CD8C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956" y="2430977"/>
            <a:ext cx="2991737" cy="24658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7CA900-B205-9B44-8548-9B91C8A13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614" y="2430977"/>
            <a:ext cx="2462016" cy="237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89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D2E496-11CB-9541-866F-01197389F5B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89010A-8BEE-164B-B271-68EEE7A85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" y="282674"/>
            <a:ext cx="9144000" cy="45354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87F834-2AFE-F24C-A5AB-FA93562597C0}"/>
              </a:ext>
            </a:extLst>
          </p:cNvPr>
          <p:cNvSpPr txBox="1"/>
          <p:nvPr/>
        </p:nvSpPr>
        <p:spPr>
          <a:xfrm>
            <a:off x="107504" y="4458192"/>
            <a:ext cx="1486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SPI/INTEGRAL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E567FF-6910-1E41-B70F-ECE2B6237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501" y="418445"/>
            <a:ext cx="2295299" cy="168270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F2F8EB-A4D4-9145-B5FC-7E0E4CCA3D24}"/>
              </a:ext>
            </a:extLst>
          </p:cNvPr>
          <p:cNvCxnSpPr/>
          <p:nvPr/>
        </p:nvCxnSpPr>
        <p:spPr>
          <a:xfrm flipH="1">
            <a:off x="4443531" y="415636"/>
            <a:ext cx="1919484" cy="169277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6DC633-E809-494C-BF3A-A1EB4953C9FC}"/>
              </a:ext>
            </a:extLst>
          </p:cNvPr>
          <p:cNvCxnSpPr>
            <a:cxnSpLocks/>
          </p:cNvCxnSpPr>
          <p:nvPr/>
        </p:nvCxnSpPr>
        <p:spPr>
          <a:xfrm flipH="1">
            <a:off x="4722829" y="2108410"/>
            <a:ext cx="3963971" cy="92668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8440326-1C98-9F44-AF5A-31AC874422AA}"/>
              </a:ext>
            </a:extLst>
          </p:cNvPr>
          <p:cNvSpPr txBox="1"/>
          <p:nvPr/>
        </p:nvSpPr>
        <p:spPr>
          <a:xfrm>
            <a:off x="358219" y="490194"/>
            <a:ext cx="1611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Galactic Centre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3438C4-0FCF-3946-8B8C-04A9E8BBC8DE}"/>
              </a:ext>
            </a:extLst>
          </p:cNvPr>
          <p:cNvSpPr txBox="1"/>
          <p:nvPr/>
        </p:nvSpPr>
        <p:spPr>
          <a:xfrm>
            <a:off x="6614520" y="459416"/>
            <a:ext cx="9925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/>
              <a:t>Siegert</a:t>
            </a:r>
            <a:r>
              <a:rPr lang="en-US" sz="800" dirty="0"/>
              <a:t> et al. (2016)</a:t>
            </a:r>
          </a:p>
        </p:txBody>
      </p:sp>
    </p:spTree>
    <p:extLst>
      <p:ext uri="{BB962C8B-B14F-4D97-AF65-F5344CB8AC3E}">
        <p14:creationId xmlns:p14="http://schemas.microsoft.com/office/powerpoint/2010/main" val="2506260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51D36-5B3C-8844-B58F-C78F6BCE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Other positron formation processes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8ECBED-C3DD-9641-A7A7-F4B6B6071B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39F7A11-DC88-B44E-8354-89DA00E41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Conventional (non-DM) channels:</a:t>
            </a:r>
          </a:p>
          <a:p>
            <a:pPr lvl="2"/>
            <a:r>
              <a:rPr lang="en-US" dirty="0"/>
              <a:t>Black holes/</a:t>
            </a:r>
            <a:r>
              <a:rPr lang="en-US" dirty="0" err="1"/>
              <a:t>Microquasars</a:t>
            </a:r>
            <a:r>
              <a:rPr lang="en-US" dirty="0"/>
              <a:t> (pair production)</a:t>
            </a:r>
          </a:p>
          <a:p>
            <a:pPr lvl="2"/>
            <a:r>
              <a:rPr lang="en-US" dirty="0"/>
              <a:t>Gamma ray bursts (pair production)</a:t>
            </a:r>
          </a:p>
          <a:p>
            <a:pPr lvl="2"/>
            <a:r>
              <a:rPr lang="en-US" dirty="0"/>
              <a:t>Neutron stars (curvature radiation)</a:t>
            </a:r>
          </a:p>
          <a:p>
            <a:pPr lvl="2"/>
            <a:r>
              <a:rPr lang="en-US" dirty="0"/>
              <a:t>Type I supernovae (radioactive decay – </a:t>
            </a:r>
            <a:r>
              <a:rPr lang="en-US" sz="2000" baseline="30000" dirty="0"/>
              <a:t>56</a:t>
            </a:r>
            <a:r>
              <a:rPr lang="en-US" sz="2000" dirty="0"/>
              <a:t>Ni, </a:t>
            </a:r>
            <a:r>
              <a:rPr lang="en-US" sz="2000" baseline="30000" dirty="0"/>
              <a:t>44</a:t>
            </a:r>
            <a:r>
              <a:rPr lang="en-US" sz="2000" dirty="0"/>
              <a:t>Ti, </a:t>
            </a:r>
            <a:r>
              <a:rPr lang="en-US" sz="2000" baseline="30000" dirty="0"/>
              <a:t>26</a:t>
            </a:r>
            <a:r>
              <a:rPr lang="en-US" sz="2000" dirty="0"/>
              <a:t>Al, </a:t>
            </a:r>
            <a:r>
              <a:rPr lang="en-US" sz="2000" baseline="30000" dirty="0"/>
              <a:t>13</a:t>
            </a:r>
            <a:r>
              <a:rPr lang="en-US" sz="2000" dirty="0"/>
              <a:t>N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Cosmic rays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1DD080-8BD3-C449-97F9-AD9C61530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680" y="3257607"/>
            <a:ext cx="2396356" cy="13590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77A9A3-B59D-A141-9DE1-E844B47F4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357" y="3169360"/>
            <a:ext cx="1737408" cy="176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364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97041-96AD-B4E2-CA04-3D790D507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Reticulum II: 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ultra-faint dwarf galaxy 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E4ED3E-5151-9028-7CCA-70DE14ADA16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D1B384-740E-D3D9-0C17-DD6C102C14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6" t="3741" r="1846" b="3270"/>
          <a:stretch/>
        </p:blipFill>
        <p:spPr>
          <a:xfrm>
            <a:off x="729574" y="972767"/>
            <a:ext cx="7393022" cy="35895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5581A57-4050-1CC6-4248-0A5E8346212B}"/>
              </a:ext>
            </a:extLst>
          </p:cNvPr>
          <p:cNvSpPr/>
          <p:nvPr/>
        </p:nvSpPr>
        <p:spPr>
          <a:xfrm>
            <a:off x="4319239" y="892098"/>
            <a:ext cx="200722" cy="36701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FC514-8562-0A31-6337-3EAB9D7BE025}"/>
              </a:ext>
            </a:extLst>
          </p:cNvPr>
          <p:cNvSpPr txBox="1"/>
          <p:nvPr/>
        </p:nvSpPr>
        <p:spPr>
          <a:xfrm>
            <a:off x="133814" y="4791641"/>
            <a:ext cx="13885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Dark Energy Survey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2A7F79-3A82-F6D1-DA60-875756B61D2B}"/>
              </a:ext>
            </a:extLst>
          </p:cNvPr>
          <p:cNvSpPr txBox="1"/>
          <p:nvPr/>
        </p:nvSpPr>
        <p:spPr>
          <a:xfrm>
            <a:off x="2074127" y="701538"/>
            <a:ext cx="733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DES field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4809BE-411B-5C56-FA16-1BE9B092CC6D}"/>
              </a:ext>
            </a:extLst>
          </p:cNvPr>
          <p:cNvSpPr txBox="1"/>
          <p:nvPr/>
        </p:nvSpPr>
        <p:spPr>
          <a:xfrm>
            <a:off x="6188927" y="695746"/>
            <a:ext cx="833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Ret II stars</a:t>
            </a:r>
          </a:p>
        </p:txBody>
      </p:sp>
    </p:spTree>
    <p:extLst>
      <p:ext uri="{BB962C8B-B14F-4D97-AF65-F5344CB8AC3E}">
        <p14:creationId xmlns:p14="http://schemas.microsoft.com/office/powerpoint/2010/main" val="2697910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7C8716-8B61-E74E-AE07-9760FFC3FB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54359E-A77F-AB42-98A8-28DE2D429871}"/>
              </a:ext>
            </a:extLst>
          </p:cNvPr>
          <p:cNvSpPr/>
          <p:nvPr/>
        </p:nvSpPr>
        <p:spPr>
          <a:xfrm>
            <a:off x="6423471" y="2705415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C4B475-DA01-1144-BF8B-003DFC0239FD}"/>
              </a:ext>
            </a:extLst>
          </p:cNvPr>
          <p:cNvSpPr/>
          <p:nvPr/>
        </p:nvSpPr>
        <p:spPr>
          <a:xfrm>
            <a:off x="6306317" y="3085601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BE96E2-B9BD-A64D-A02D-A4DC8769A602}"/>
              </a:ext>
            </a:extLst>
          </p:cNvPr>
          <p:cNvSpPr/>
          <p:nvPr/>
        </p:nvSpPr>
        <p:spPr>
          <a:xfrm>
            <a:off x="6472592" y="3359988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3239CDD2-CF20-D9E6-33C5-9C7E78C98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1A90192-1573-9B32-2867-891D10B5E2AB}"/>
              </a:ext>
            </a:extLst>
          </p:cNvPr>
          <p:cNvSpPr/>
          <p:nvPr/>
        </p:nvSpPr>
        <p:spPr>
          <a:xfrm>
            <a:off x="7247187" y="4177990"/>
            <a:ext cx="699915" cy="3568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A357D1-8D52-4CD1-EBF5-984B28164056}"/>
              </a:ext>
            </a:extLst>
          </p:cNvPr>
          <p:cNvSpPr txBox="1"/>
          <p:nvPr/>
        </p:nvSpPr>
        <p:spPr>
          <a:xfrm>
            <a:off x="2222810" y="1293541"/>
            <a:ext cx="2967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Excluded by gamma-ray limits</a:t>
            </a:r>
          </a:p>
        </p:txBody>
      </p:sp>
    </p:spTree>
    <p:extLst>
      <p:ext uri="{BB962C8B-B14F-4D97-AF65-F5344CB8AC3E}">
        <p14:creationId xmlns:p14="http://schemas.microsoft.com/office/powerpoint/2010/main" val="2926596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07C20-1514-074B-B984-BF98FF20F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Tidal stripping of dwarf companion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BF67B0-7776-764B-9C79-F1EE1810B3B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424F9F-973A-9A47-9B6F-F69D89B3B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952922"/>
            <a:ext cx="5079580" cy="37651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A19640-C24D-6F46-A7E5-E5DEB9933FAB}"/>
              </a:ext>
            </a:extLst>
          </p:cNvPr>
          <p:cNvSpPr txBox="1"/>
          <p:nvPr/>
        </p:nvSpPr>
        <p:spPr>
          <a:xfrm>
            <a:off x="6824594" y="4441050"/>
            <a:ext cx="9440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Credit: SDSS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8362A2-3D91-4A46-B0C2-29A690EC7776}"/>
              </a:ext>
            </a:extLst>
          </p:cNvPr>
          <p:cNvSpPr txBox="1"/>
          <p:nvPr/>
        </p:nvSpPr>
        <p:spPr>
          <a:xfrm>
            <a:off x="91799" y="952922"/>
            <a:ext cx="14648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Stellar and Dark matter core remains</a:t>
            </a:r>
          </a:p>
          <a:p>
            <a:pPr algn="ctr"/>
            <a:r>
              <a:rPr lang="en-US" sz="1400" dirty="0"/>
              <a:t>(Peebles 1984; Freeman 1993; Wirth et al. 2020)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Forms massive globular cluster?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583EB1-577D-0842-B0EA-4CCACAA1184A}"/>
              </a:ext>
            </a:extLst>
          </p:cNvPr>
          <p:cNvCxnSpPr/>
          <p:nvPr/>
        </p:nvCxnSpPr>
        <p:spPr>
          <a:xfrm flipH="1" flipV="1">
            <a:off x="1436801" y="2380463"/>
            <a:ext cx="1193044" cy="7330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43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898630-A77F-C24F-BB88-E23BB0646EB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9101015-EF29-F79D-5434-725F2BA3C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7217"/>
            <a:ext cx="9144000" cy="320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34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D2E496-11CB-9541-866F-01197389F5B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89010A-8BEE-164B-B271-68EEE7A85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" y="282674"/>
            <a:ext cx="9144000" cy="45354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87F834-2AFE-F24C-A5AB-FA93562597C0}"/>
              </a:ext>
            </a:extLst>
          </p:cNvPr>
          <p:cNvSpPr txBox="1"/>
          <p:nvPr/>
        </p:nvSpPr>
        <p:spPr>
          <a:xfrm>
            <a:off x="107504" y="4458192"/>
            <a:ext cx="1486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SPI/INTEGRAL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E567FF-6910-1E41-B70F-ECE2B6237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501" y="418445"/>
            <a:ext cx="2295299" cy="168270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F2F8EB-A4D4-9145-B5FC-7E0E4CCA3D24}"/>
              </a:ext>
            </a:extLst>
          </p:cNvPr>
          <p:cNvCxnSpPr/>
          <p:nvPr/>
        </p:nvCxnSpPr>
        <p:spPr>
          <a:xfrm flipH="1">
            <a:off x="4443531" y="415636"/>
            <a:ext cx="1919484" cy="169277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6DC633-E809-494C-BF3A-A1EB4953C9FC}"/>
              </a:ext>
            </a:extLst>
          </p:cNvPr>
          <p:cNvCxnSpPr>
            <a:cxnSpLocks/>
          </p:cNvCxnSpPr>
          <p:nvPr/>
        </p:nvCxnSpPr>
        <p:spPr>
          <a:xfrm flipH="1">
            <a:off x="4722829" y="2108410"/>
            <a:ext cx="3963971" cy="92668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8440326-1C98-9F44-AF5A-31AC874422AA}"/>
              </a:ext>
            </a:extLst>
          </p:cNvPr>
          <p:cNvSpPr txBox="1"/>
          <p:nvPr/>
        </p:nvSpPr>
        <p:spPr>
          <a:xfrm>
            <a:off x="358219" y="490194"/>
            <a:ext cx="1611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Galactic Centre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3438C4-0FCF-3946-8B8C-04A9E8BBC8DE}"/>
              </a:ext>
            </a:extLst>
          </p:cNvPr>
          <p:cNvSpPr txBox="1"/>
          <p:nvPr/>
        </p:nvSpPr>
        <p:spPr>
          <a:xfrm>
            <a:off x="6614520" y="459416"/>
            <a:ext cx="9925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/>
              <a:t>Siegert</a:t>
            </a:r>
            <a:r>
              <a:rPr lang="en-US" sz="800" dirty="0"/>
              <a:t> et al. (2016)</a:t>
            </a:r>
          </a:p>
        </p:txBody>
      </p:sp>
    </p:spTree>
    <p:extLst>
      <p:ext uri="{BB962C8B-B14F-4D97-AF65-F5344CB8AC3E}">
        <p14:creationId xmlns:p14="http://schemas.microsoft.com/office/powerpoint/2010/main" val="2388227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Positronium (Ps)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2"/>
            <a:r>
              <a:rPr lang="en-US" dirty="0"/>
              <a:t>Annihilation line (0.511 MeV)</a:t>
            </a:r>
          </a:p>
          <a:p>
            <a:pPr lvl="2"/>
            <a:r>
              <a:rPr lang="en-US" dirty="0"/>
              <a:t>Hyperfine transition (</a:t>
            </a:r>
            <a:r>
              <a:rPr lang="en-US" dirty="0">
                <a:latin typeface="Symbol" charset="2"/>
              </a:rPr>
              <a:t>l</a:t>
            </a:r>
            <a:r>
              <a:rPr lang="en-US" dirty="0"/>
              <a:t>1.48mm)</a:t>
            </a:r>
          </a:p>
          <a:p>
            <a:pPr lvl="2"/>
            <a:r>
              <a:rPr lang="en-US" dirty="0"/>
              <a:t>Recombination lines</a:t>
            </a:r>
          </a:p>
          <a:p>
            <a:pPr lvl="2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A0B51E-3731-4D49-85B7-5663D5D70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96" t="22185" r="5612" b="12139"/>
          <a:stretch/>
        </p:blipFill>
        <p:spPr>
          <a:xfrm>
            <a:off x="2418248" y="2359441"/>
            <a:ext cx="4020337" cy="228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258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1D0E7-F884-B04C-B05B-C5E78A3FF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Radio recombination lines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D46F32-DDF7-3E4F-A2E7-1B3A87688D7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57DB67-090A-C340-997B-E515AD520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67" y="1511404"/>
            <a:ext cx="2847467" cy="28052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B694FD-28C2-6041-BA49-FC63A8D4EE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389" r="2638" b="4148"/>
          <a:stretch/>
        </p:blipFill>
        <p:spPr>
          <a:xfrm>
            <a:off x="3317533" y="1296470"/>
            <a:ext cx="5879366" cy="323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94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2783C-CE3E-1843-95A1-9E2087CF7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Parkes observations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927B2C-E4F8-9942-8FE7-358650443B9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314357-9133-CE46-A11C-478F18A15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545" y="999135"/>
            <a:ext cx="4818767" cy="34307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6F61C-C679-1540-968A-F5C53D024CEF}"/>
              </a:ext>
            </a:extLst>
          </p:cNvPr>
          <p:cNvSpPr txBox="1"/>
          <p:nvPr/>
        </p:nvSpPr>
        <p:spPr>
          <a:xfrm>
            <a:off x="5607312" y="1411530"/>
            <a:ext cx="34460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Reynolds et al. (2017) used an ASKAP phased array feed on Parkes and obtained: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3-sigma upper limit  90mK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Recombination rate &lt;3x10</a:t>
            </a:r>
            <a:r>
              <a:rPr lang="en-US" baseline="30000" dirty="0"/>
              <a:t>45</a:t>
            </a:r>
            <a:r>
              <a:rPr lang="en-US" dirty="0"/>
              <a:t> s</a:t>
            </a:r>
            <a:r>
              <a:rPr lang="en-US" baseline="30000" dirty="0"/>
              <a:t>-1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(SPI Milky Way rate: 5x10</a:t>
            </a:r>
            <a:r>
              <a:rPr lang="en-US" baseline="30000" dirty="0"/>
              <a:t>43</a:t>
            </a:r>
            <a:r>
              <a:rPr lang="en-US" dirty="0"/>
              <a:t> s</a:t>
            </a:r>
            <a:r>
              <a:rPr lang="en-US" baseline="30000" dirty="0"/>
              <a:t>-1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0A7B5C-145C-914B-813E-454E1A5557D0}"/>
              </a:ext>
            </a:extLst>
          </p:cNvPr>
          <p:cNvSpPr txBox="1"/>
          <p:nvPr/>
        </p:nvSpPr>
        <p:spPr>
          <a:xfrm>
            <a:off x="2501375" y="814469"/>
            <a:ext cx="1611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Galactic Centre</a:t>
            </a:r>
          </a:p>
        </p:txBody>
      </p:sp>
    </p:spTree>
    <p:extLst>
      <p:ext uri="{BB962C8B-B14F-4D97-AF65-F5344CB8AC3E}">
        <p14:creationId xmlns:p14="http://schemas.microsoft.com/office/powerpoint/2010/main" val="503554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1D14B-E2F6-6D41-B363-395140FB0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8A592E-9008-CF43-A664-FCC18F1D8E2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712992-139B-974C-A1FE-0B5360EA3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21" y="0"/>
            <a:ext cx="8827358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0A9261-119B-5440-AD8C-C36CBBF98C4E}"/>
              </a:ext>
            </a:extLst>
          </p:cNvPr>
          <p:cNvSpPr txBox="1"/>
          <p:nvPr/>
        </p:nvSpPr>
        <p:spPr>
          <a:xfrm>
            <a:off x="4254604" y="685800"/>
            <a:ext cx="4179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Parkes UWL spectrum of 47 </a:t>
            </a:r>
            <a:r>
              <a:rPr lang="en-US" dirty="0" err="1"/>
              <a:t>Tuc</a:t>
            </a:r>
            <a:r>
              <a:rPr lang="en-US" dirty="0"/>
              <a:t> (2020 Oct)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3E659A-913B-594F-88E2-B51E510EE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54192"/>
            <a:ext cx="3667158" cy="222789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51B63B-8B38-0B48-B6D9-FEF9D6E702C5}"/>
              </a:ext>
            </a:extLst>
          </p:cNvPr>
          <p:cNvCxnSpPr/>
          <p:nvPr/>
        </p:nvCxnSpPr>
        <p:spPr>
          <a:xfrm flipH="1">
            <a:off x="4133693" y="3128608"/>
            <a:ext cx="846386" cy="1329092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0ED537-014C-BD43-A4EA-9A38951F6109}"/>
              </a:ext>
            </a:extLst>
          </p:cNvPr>
          <p:cNvCxnSpPr>
            <a:cxnSpLocks/>
          </p:cNvCxnSpPr>
          <p:nvPr/>
        </p:nvCxnSpPr>
        <p:spPr>
          <a:xfrm flipH="1">
            <a:off x="4330175" y="3128608"/>
            <a:ext cx="3755842" cy="1323676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A67DBAE-19A4-9347-B0C5-898DDE6E9238}"/>
              </a:ext>
            </a:extLst>
          </p:cNvPr>
          <p:cNvSpPr txBox="1"/>
          <p:nvPr/>
        </p:nvSpPr>
        <p:spPr>
          <a:xfrm>
            <a:off x="1337956" y="784860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RFI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E8AE38-FF36-2343-9B19-C954761F6296}"/>
              </a:ext>
            </a:extLst>
          </p:cNvPr>
          <p:cNvSpPr txBox="1"/>
          <p:nvPr/>
        </p:nvSpPr>
        <p:spPr>
          <a:xfrm>
            <a:off x="3417397" y="1154192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RFI</a:t>
            </a:r>
          </a:p>
        </p:txBody>
      </p:sp>
    </p:spTree>
    <p:extLst>
      <p:ext uri="{BB962C8B-B14F-4D97-AF65-F5344CB8AC3E}">
        <p14:creationId xmlns:p14="http://schemas.microsoft.com/office/powerpoint/2010/main" val="3880114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E82DC-76D4-6442-A215-44E3DD907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Stacking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CE9E43-5122-254E-949F-D74005250E9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57E84-1367-3A49-8E93-7362B1792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Data (median-)averaged over time</a:t>
            </a:r>
          </a:p>
          <a:p>
            <a:pPr lvl="2"/>
            <a:r>
              <a:rPr lang="en-US" dirty="0"/>
              <a:t>25 </a:t>
            </a:r>
            <a:r>
              <a:rPr lang="en-US" dirty="0" err="1"/>
              <a:t>hrs</a:t>
            </a:r>
            <a:r>
              <a:rPr lang="en-US" dirty="0"/>
              <a:t> on 47 </a:t>
            </a:r>
            <a:r>
              <a:rPr lang="en-US" dirty="0" err="1"/>
              <a:t>Tuc</a:t>
            </a:r>
            <a:endParaRPr lang="en-US" dirty="0"/>
          </a:p>
          <a:p>
            <a:pPr lvl="2"/>
            <a:r>
              <a:rPr lang="en-US" dirty="0"/>
              <a:t>20 </a:t>
            </a:r>
            <a:r>
              <a:rPr lang="en-US" dirty="0" err="1"/>
              <a:t>hrs</a:t>
            </a:r>
            <a:r>
              <a:rPr lang="en-US" dirty="0"/>
              <a:t> on Omega Cen</a:t>
            </a:r>
          </a:p>
          <a:p>
            <a:r>
              <a:rPr lang="en-US" dirty="0"/>
              <a:t>Also (median-)averaged over transition number</a:t>
            </a:r>
          </a:p>
          <a:p>
            <a:pPr lvl="2"/>
            <a:r>
              <a:rPr lang="en-US" dirty="0"/>
              <a:t>20 lines for 47 </a:t>
            </a:r>
            <a:r>
              <a:rPr lang="en-US" dirty="0" err="1"/>
              <a:t>Tuc</a:t>
            </a:r>
            <a:r>
              <a:rPr lang="en-US" dirty="0"/>
              <a:t> (out of 73 in band)</a:t>
            </a:r>
          </a:p>
          <a:p>
            <a:pPr lvl="2"/>
            <a:r>
              <a:rPr lang="en-US" dirty="0"/>
              <a:t>26 lines for Omega Cen</a:t>
            </a:r>
          </a:p>
          <a:p>
            <a:r>
              <a:rPr lang="en-US" dirty="0"/>
              <a:t>Equivalent to 1000 </a:t>
            </a:r>
            <a:r>
              <a:rPr lang="en-US" dirty="0" err="1"/>
              <a:t>hrs</a:t>
            </a:r>
            <a:r>
              <a:rPr lang="en-US" dirty="0"/>
              <a:t> of observing time</a:t>
            </a:r>
          </a:p>
        </p:txBody>
      </p:sp>
    </p:spTree>
    <p:extLst>
      <p:ext uri="{BB962C8B-B14F-4D97-AF65-F5344CB8AC3E}">
        <p14:creationId xmlns:p14="http://schemas.microsoft.com/office/powerpoint/2010/main" val="1966673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6E1AE-8AF1-B84C-87AC-636A6FD68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DECE10-1C0F-5543-BD2B-5F7776E2CCF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5A6843D1-0348-DC4E-8F67-E314E2FD4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FE7764-F72A-9442-9F08-808CAEADA96A}"/>
              </a:ext>
            </a:extLst>
          </p:cNvPr>
          <p:cNvSpPr txBox="1"/>
          <p:nvPr/>
        </p:nvSpPr>
        <p:spPr>
          <a:xfrm>
            <a:off x="5398209" y="3755182"/>
            <a:ext cx="2969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Final stacked spectrum (Omega Cen)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0370D3-9F2E-1E47-9304-F4631DCC23D1}"/>
              </a:ext>
            </a:extLst>
          </p:cNvPr>
          <p:cNvSpPr txBox="1"/>
          <p:nvPr/>
        </p:nvSpPr>
        <p:spPr>
          <a:xfrm>
            <a:off x="5398209" y="1127143"/>
            <a:ext cx="2664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100x tighter limits than Reynolds+ (2017)</a:t>
            </a:r>
          </a:p>
        </p:txBody>
      </p:sp>
    </p:spTree>
    <p:extLst>
      <p:ext uri="{BB962C8B-B14F-4D97-AF65-F5344CB8AC3E}">
        <p14:creationId xmlns:p14="http://schemas.microsoft.com/office/powerpoint/2010/main" val="597793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40804-B87E-D143-A932-500B69F53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Implications (e.g. Omega Cen)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C594E4-1A02-E74F-8940-8F1E70DC802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24240-3BC8-9446-80F8-0736F7DE9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Light Dark Matter (LDM) density</a:t>
            </a:r>
          </a:p>
          <a:p>
            <a:pPr marL="304200" lvl="2" indent="0">
              <a:buNone/>
            </a:pPr>
            <a:r>
              <a:rPr lang="en-US" dirty="0"/>
              <a:t>&lt; 50 M</a:t>
            </a:r>
            <a:r>
              <a:rPr lang="en-US" baseline="-25000" dirty="0"/>
              <a:t>⦿</a:t>
            </a:r>
            <a:r>
              <a:rPr lang="en-US" dirty="0"/>
              <a:t>pc</a:t>
            </a:r>
            <a:r>
              <a:rPr lang="en-US" baseline="30000" dirty="0"/>
              <a:t>-3</a:t>
            </a:r>
          </a:p>
          <a:p>
            <a:r>
              <a:rPr lang="en-US" dirty="0"/>
              <a:t>LDM mass</a:t>
            </a:r>
          </a:p>
          <a:p>
            <a:pPr marL="304200" lvl="2" indent="0">
              <a:buNone/>
            </a:pPr>
            <a:r>
              <a:rPr lang="en-US" dirty="0"/>
              <a:t>&lt; 10</a:t>
            </a:r>
            <a:r>
              <a:rPr lang="en-US" baseline="30000" dirty="0"/>
              <a:t>5</a:t>
            </a:r>
            <a:r>
              <a:rPr lang="en-US" dirty="0"/>
              <a:t> M</a:t>
            </a:r>
            <a:r>
              <a:rPr lang="en-US" baseline="-25000" dirty="0"/>
              <a:t>⦿ </a:t>
            </a:r>
          </a:p>
          <a:p>
            <a:pPr indent="-228600"/>
            <a:r>
              <a:rPr lang="en-US" dirty="0"/>
              <a:t>LDM-to-stellar mass ratio</a:t>
            </a:r>
          </a:p>
          <a:p>
            <a:pPr marL="304200" lvl="2" indent="0">
              <a:buNone/>
            </a:pPr>
            <a:r>
              <a:rPr lang="en-US" dirty="0"/>
              <a:t>&lt; 1%</a:t>
            </a:r>
          </a:p>
          <a:p>
            <a:pPr indent="-228600"/>
            <a:r>
              <a:rPr lang="en-US" dirty="0"/>
              <a:t>LDM annihilation cross-section</a:t>
            </a:r>
          </a:p>
          <a:p>
            <a:pPr marL="304200" lvl="2" indent="0">
              <a:buNone/>
            </a:pPr>
            <a:r>
              <a:rPr lang="en-US" dirty="0"/>
              <a:t>&lt; 10</a:t>
            </a:r>
            <a:r>
              <a:rPr lang="en-US" baseline="30000" dirty="0"/>
              <a:t>-30</a:t>
            </a:r>
            <a:r>
              <a:rPr lang="en-US" dirty="0"/>
              <a:t> cm</a:t>
            </a:r>
            <a:r>
              <a:rPr lang="en-US" baseline="30000" dirty="0"/>
              <a:t>3</a:t>
            </a:r>
            <a:r>
              <a:rPr lang="en-US" dirty="0"/>
              <a:t> s</a:t>
            </a:r>
            <a:r>
              <a:rPr lang="en-US" baseline="30000" dirty="0"/>
              <a:t>-1</a:t>
            </a:r>
          </a:p>
          <a:p>
            <a:pPr lvl="2"/>
            <a:endParaRPr lang="en-US" dirty="0"/>
          </a:p>
          <a:p>
            <a:pPr indent="-228600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769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7C8716-8B61-E74E-AE07-9760FFC3FB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54359E-A77F-AB42-98A8-28DE2D429871}"/>
              </a:ext>
            </a:extLst>
          </p:cNvPr>
          <p:cNvSpPr/>
          <p:nvPr/>
        </p:nvSpPr>
        <p:spPr>
          <a:xfrm>
            <a:off x="6423471" y="2705415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C4B475-DA01-1144-BF8B-003DFC0239FD}"/>
              </a:ext>
            </a:extLst>
          </p:cNvPr>
          <p:cNvSpPr/>
          <p:nvPr/>
        </p:nvSpPr>
        <p:spPr>
          <a:xfrm>
            <a:off x="6306317" y="3085601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BE96E2-B9BD-A64D-A02D-A4DC8769A602}"/>
              </a:ext>
            </a:extLst>
          </p:cNvPr>
          <p:cNvSpPr/>
          <p:nvPr/>
        </p:nvSpPr>
        <p:spPr>
          <a:xfrm>
            <a:off x="6472592" y="3359988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3239CDD2-CF20-D9E6-33C5-9C7E78C98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1A90192-1573-9B32-2867-891D10B5E2AB}"/>
              </a:ext>
            </a:extLst>
          </p:cNvPr>
          <p:cNvSpPr/>
          <p:nvPr/>
        </p:nvSpPr>
        <p:spPr>
          <a:xfrm>
            <a:off x="7247187" y="4177990"/>
            <a:ext cx="699915" cy="3568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529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7C8716-8B61-E74E-AE07-9760FFC3FB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54359E-A77F-AB42-98A8-28DE2D429871}"/>
              </a:ext>
            </a:extLst>
          </p:cNvPr>
          <p:cNvSpPr/>
          <p:nvPr/>
        </p:nvSpPr>
        <p:spPr>
          <a:xfrm>
            <a:off x="6423471" y="2705415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C4B475-DA01-1144-BF8B-003DFC0239FD}"/>
              </a:ext>
            </a:extLst>
          </p:cNvPr>
          <p:cNvSpPr/>
          <p:nvPr/>
        </p:nvSpPr>
        <p:spPr>
          <a:xfrm>
            <a:off x="6306317" y="3085601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BE96E2-B9BD-A64D-A02D-A4DC8769A602}"/>
              </a:ext>
            </a:extLst>
          </p:cNvPr>
          <p:cNvSpPr/>
          <p:nvPr/>
        </p:nvSpPr>
        <p:spPr>
          <a:xfrm>
            <a:off x="6472592" y="3359988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5B44D9-C482-00B5-8628-91C5F39B8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016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7C8716-8B61-E74E-AE07-9760FFC3FB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54359E-A77F-AB42-98A8-28DE2D429871}"/>
              </a:ext>
            </a:extLst>
          </p:cNvPr>
          <p:cNvSpPr/>
          <p:nvPr/>
        </p:nvSpPr>
        <p:spPr>
          <a:xfrm>
            <a:off x="6423471" y="2705415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C4B475-DA01-1144-BF8B-003DFC0239FD}"/>
              </a:ext>
            </a:extLst>
          </p:cNvPr>
          <p:cNvSpPr/>
          <p:nvPr/>
        </p:nvSpPr>
        <p:spPr>
          <a:xfrm>
            <a:off x="6306317" y="3085601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BE96E2-B9BD-A64D-A02D-A4DC8769A602}"/>
              </a:ext>
            </a:extLst>
          </p:cNvPr>
          <p:cNvSpPr/>
          <p:nvPr/>
        </p:nvSpPr>
        <p:spPr>
          <a:xfrm>
            <a:off x="6472592" y="3359988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FD348ED0-CEB1-4F63-FD92-8438ED3C2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313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7C8716-8B61-E74E-AE07-9760FFC3FB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54359E-A77F-AB42-98A8-28DE2D429871}"/>
              </a:ext>
            </a:extLst>
          </p:cNvPr>
          <p:cNvSpPr/>
          <p:nvPr/>
        </p:nvSpPr>
        <p:spPr>
          <a:xfrm>
            <a:off x="6423471" y="2705415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C4B475-DA01-1144-BF8B-003DFC0239FD}"/>
              </a:ext>
            </a:extLst>
          </p:cNvPr>
          <p:cNvSpPr/>
          <p:nvPr/>
        </p:nvSpPr>
        <p:spPr>
          <a:xfrm>
            <a:off x="6306317" y="3085601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BE96E2-B9BD-A64D-A02D-A4DC8769A602}"/>
              </a:ext>
            </a:extLst>
          </p:cNvPr>
          <p:cNvSpPr/>
          <p:nvPr/>
        </p:nvSpPr>
        <p:spPr>
          <a:xfrm>
            <a:off x="6472592" y="3359988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300C83A2-A84D-FB44-397C-46A253463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408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7C8716-8B61-E74E-AE07-9760FFC3FB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54359E-A77F-AB42-98A8-28DE2D429871}"/>
              </a:ext>
            </a:extLst>
          </p:cNvPr>
          <p:cNvSpPr/>
          <p:nvPr/>
        </p:nvSpPr>
        <p:spPr>
          <a:xfrm>
            <a:off x="6423471" y="2705415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C4B475-DA01-1144-BF8B-003DFC0239FD}"/>
              </a:ext>
            </a:extLst>
          </p:cNvPr>
          <p:cNvSpPr/>
          <p:nvPr/>
        </p:nvSpPr>
        <p:spPr>
          <a:xfrm>
            <a:off x="6306317" y="3085601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BE96E2-B9BD-A64D-A02D-A4DC8769A602}"/>
              </a:ext>
            </a:extLst>
          </p:cNvPr>
          <p:cNvSpPr/>
          <p:nvPr/>
        </p:nvSpPr>
        <p:spPr>
          <a:xfrm>
            <a:off x="6472592" y="3359988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EC9257F1-7468-3997-567F-E261565C1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61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7C8716-8B61-E74E-AE07-9760FFC3FB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54359E-A77F-AB42-98A8-28DE2D429871}"/>
              </a:ext>
            </a:extLst>
          </p:cNvPr>
          <p:cNvSpPr/>
          <p:nvPr/>
        </p:nvSpPr>
        <p:spPr>
          <a:xfrm>
            <a:off x="6423471" y="2705415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C4B475-DA01-1144-BF8B-003DFC0239FD}"/>
              </a:ext>
            </a:extLst>
          </p:cNvPr>
          <p:cNvSpPr/>
          <p:nvPr/>
        </p:nvSpPr>
        <p:spPr>
          <a:xfrm>
            <a:off x="6306317" y="3085601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BE96E2-B9BD-A64D-A02D-A4DC8769A602}"/>
              </a:ext>
            </a:extLst>
          </p:cNvPr>
          <p:cNvSpPr/>
          <p:nvPr/>
        </p:nvSpPr>
        <p:spPr>
          <a:xfrm>
            <a:off x="6472592" y="3359988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AC0E435F-BBF6-C503-06DB-8FDAE6727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31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7C8716-8B61-E74E-AE07-9760FFC3FB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54359E-A77F-AB42-98A8-28DE2D429871}"/>
              </a:ext>
            </a:extLst>
          </p:cNvPr>
          <p:cNvSpPr/>
          <p:nvPr/>
        </p:nvSpPr>
        <p:spPr>
          <a:xfrm>
            <a:off x="6423471" y="2705415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C4B475-DA01-1144-BF8B-003DFC0239FD}"/>
              </a:ext>
            </a:extLst>
          </p:cNvPr>
          <p:cNvSpPr/>
          <p:nvPr/>
        </p:nvSpPr>
        <p:spPr>
          <a:xfrm>
            <a:off x="6306317" y="3085601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BE96E2-B9BD-A64D-A02D-A4DC8769A602}"/>
              </a:ext>
            </a:extLst>
          </p:cNvPr>
          <p:cNvSpPr/>
          <p:nvPr/>
        </p:nvSpPr>
        <p:spPr>
          <a:xfrm>
            <a:off x="6472592" y="3359988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D3BFD1C2-2180-DBE4-3665-C99726E4F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2827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7C8716-8B61-E74E-AE07-9760FFC3FB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54359E-A77F-AB42-98A8-28DE2D429871}"/>
              </a:ext>
            </a:extLst>
          </p:cNvPr>
          <p:cNvSpPr/>
          <p:nvPr/>
        </p:nvSpPr>
        <p:spPr>
          <a:xfrm>
            <a:off x="6423471" y="2705415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C4B475-DA01-1144-BF8B-003DFC0239FD}"/>
              </a:ext>
            </a:extLst>
          </p:cNvPr>
          <p:cNvSpPr/>
          <p:nvPr/>
        </p:nvSpPr>
        <p:spPr>
          <a:xfrm>
            <a:off x="6306317" y="3085601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BE96E2-B9BD-A64D-A02D-A4DC8769A602}"/>
              </a:ext>
            </a:extLst>
          </p:cNvPr>
          <p:cNvSpPr/>
          <p:nvPr/>
        </p:nvSpPr>
        <p:spPr>
          <a:xfrm>
            <a:off x="6472592" y="3359988"/>
            <a:ext cx="823716" cy="211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C29FCCE9-3BB6-62A0-C7D3-B6F60727B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864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E32D-C1F6-1E4C-8CC6-511811467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 and future prospects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FE6DD1-41EF-5047-BB11-173FB167048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3D1588C-AB24-5646-A060-72B6CDFB3A51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95A96-15C1-2A49-986D-62F8D72A6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pPr lvl="2">
              <a:spcAft>
                <a:spcPts val="200"/>
              </a:spcAft>
            </a:pPr>
            <a:r>
              <a:rPr lang="en-US" dirty="0"/>
              <a:t>Some of best limits for MeV dark matter self-interactions</a:t>
            </a:r>
          </a:p>
          <a:p>
            <a:pPr lvl="2">
              <a:spcAft>
                <a:spcPts val="20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Better gamma-ray telescopes needed (COSI: 2025+)</a:t>
            </a:r>
          </a:p>
          <a:p>
            <a:pPr lvl="2">
              <a:spcAft>
                <a:spcPts val="200"/>
              </a:spcAft>
            </a:pPr>
            <a:r>
              <a:rPr lang="en-US" dirty="0"/>
              <a:t>Radio spectral calibration still 10x worse than theoretical (light atom = broad lines)</a:t>
            </a:r>
          </a:p>
          <a:p>
            <a:pPr lvl="3">
              <a:spcAft>
                <a:spcPts val="200"/>
              </a:spcAft>
            </a:pPr>
            <a:r>
              <a:rPr lang="en-US" dirty="0"/>
              <a:t>new calibration methods and receivers needed</a:t>
            </a:r>
          </a:p>
          <a:p>
            <a:pPr lvl="2">
              <a:spcAft>
                <a:spcPts val="20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Need better HST/GAIA/spectroscopic observations of globular clusters to better understand DM fractions</a:t>
            </a:r>
          </a:p>
          <a:p>
            <a:pPr lvl="2">
              <a:spcAft>
                <a:spcPts val="200"/>
              </a:spcAft>
            </a:pPr>
            <a:r>
              <a:rPr lang="en-US" dirty="0"/>
              <a:t>Need improved understanding of:</a:t>
            </a:r>
          </a:p>
          <a:p>
            <a:pPr lvl="3">
              <a:spcAft>
                <a:spcPts val="200"/>
              </a:spcAft>
            </a:pPr>
            <a:r>
              <a:rPr lang="en-US" dirty="0"/>
              <a:t>Ps level populations as a function of T and H &amp; dust content </a:t>
            </a:r>
          </a:p>
          <a:p>
            <a:pPr lvl="3">
              <a:spcAft>
                <a:spcPts val="200"/>
              </a:spcAft>
            </a:pPr>
            <a:r>
              <a:rPr lang="en-US" dirty="0"/>
              <a:t>Radiative combination cascades</a:t>
            </a:r>
          </a:p>
          <a:p>
            <a:pPr lvl="2">
              <a:spcAft>
                <a:spcPts val="20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WALLABY (ASKAP survey) will find lots of local gas-rich dwarfs</a:t>
            </a:r>
          </a:p>
          <a:p>
            <a:pPr lvl="2">
              <a:spcAft>
                <a:spcPts val="200"/>
              </a:spcAft>
            </a:pPr>
            <a:r>
              <a:rPr lang="en-US" i="1" dirty="0"/>
              <a:t>Thanks to Ken for his contributions to the study of dark matter!</a:t>
            </a:r>
          </a:p>
        </p:txBody>
      </p:sp>
    </p:spTree>
    <p:extLst>
      <p:ext uri="{BB962C8B-B14F-4D97-AF65-F5344CB8AC3E}">
        <p14:creationId xmlns:p14="http://schemas.microsoft.com/office/powerpoint/2010/main" val="2997799515"/>
      </p:ext>
    </p:extLst>
  </p:cSld>
  <p:clrMapOvr>
    <a:masterClrMapping/>
  </p:clrMapOvr>
</p:sld>
</file>

<file path=ppt/theme/theme1.xml><?xml version="1.0" encoding="utf-8"?>
<a:theme xmlns:a="http://schemas.openxmlformats.org/drawingml/2006/main" name="ICRAR 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15755</TotalTime>
  <Words>581</Words>
  <Application>Microsoft Macintosh PowerPoint</Application>
  <PresentationFormat>On-screen Show (16:9)</PresentationFormat>
  <Paragraphs>124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Helvetica Neue</vt:lpstr>
      <vt:lpstr>Symbol</vt:lpstr>
      <vt:lpstr>Times New Roman</vt:lpstr>
      <vt:lpstr>ICRAR Black</vt:lpstr>
      <vt:lpstr>PowerPoint Presentation</vt:lpstr>
      <vt:lpstr>Galactic dark matter</vt:lpstr>
      <vt:lpstr>Freeman (1970)</vt:lpstr>
      <vt:lpstr>Mass scale of dark matter</vt:lpstr>
      <vt:lpstr>Mass scale of dark matter</vt:lpstr>
      <vt:lpstr>Dark matter decay/annihilation channels</vt:lpstr>
      <vt:lpstr>PowerPoint Presentation</vt:lpstr>
      <vt:lpstr>Other positron formation processes</vt:lpstr>
      <vt:lpstr>Reticulum II: ultra-faint dwarf galaxy </vt:lpstr>
      <vt:lpstr>PowerPoint Presentation</vt:lpstr>
      <vt:lpstr>Tidal stripping of dwarf companion</vt:lpstr>
      <vt:lpstr>PowerPoint Presentation</vt:lpstr>
      <vt:lpstr>PowerPoint Presentation</vt:lpstr>
      <vt:lpstr>Positronium (Ps)</vt:lpstr>
      <vt:lpstr>Radio recombination lines</vt:lpstr>
      <vt:lpstr>Parkes observations</vt:lpstr>
      <vt:lpstr>PowerPoint Presentation</vt:lpstr>
      <vt:lpstr>Stacking</vt:lpstr>
      <vt:lpstr>PowerPoint Presentation</vt:lpstr>
      <vt:lpstr>Implications (e.g. Omega Cen)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and future prospects</vt:lpstr>
    </vt:vector>
  </TitlesOfParts>
  <Company>The University of Western Australia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Kirsten Gottschalk</dc:creator>
  <cp:lastModifiedBy>Lister Staveley-Smith</cp:lastModifiedBy>
  <cp:revision>284</cp:revision>
  <cp:lastPrinted>2020-11-19T03:38:04Z</cp:lastPrinted>
  <dcterms:created xsi:type="dcterms:W3CDTF">2014-01-21T06:00:06Z</dcterms:created>
  <dcterms:modified xsi:type="dcterms:W3CDTF">2022-09-22T03:54:59Z</dcterms:modified>
</cp:coreProperties>
</file>