
<file path=[Content_Types].xml><?xml version="1.0" encoding="utf-8"?>
<Types xmlns="http://schemas.openxmlformats.org/package/2006/content-types">
  <Default Extension="(null)" ContentType="image/x-emf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5"/>
  </p:notesMasterIdLst>
  <p:sldIdLst>
    <p:sldId id="1705" r:id="rId2"/>
    <p:sldId id="1873" r:id="rId3"/>
    <p:sldId id="1815" r:id="rId4"/>
    <p:sldId id="1498" r:id="rId5"/>
    <p:sldId id="1580" r:id="rId6"/>
    <p:sldId id="1632" r:id="rId7"/>
    <p:sldId id="1212" r:id="rId8"/>
    <p:sldId id="1338" r:id="rId9"/>
    <p:sldId id="1581" r:id="rId10"/>
    <p:sldId id="1617" r:id="rId11"/>
    <p:sldId id="1859" r:id="rId12"/>
    <p:sldId id="1513" r:id="rId13"/>
    <p:sldId id="1858" r:id="rId14"/>
    <p:sldId id="1587" r:id="rId15"/>
    <p:sldId id="1607" r:id="rId16"/>
    <p:sldId id="1874" r:id="rId17"/>
    <p:sldId id="1828" r:id="rId18"/>
    <p:sldId id="1846" r:id="rId19"/>
    <p:sldId id="1848" r:id="rId20"/>
    <p:sldId id="1850" r:id="rId21"/>
    <p:sldId id="1851" r:id="rId22"/>
    <p:sldId id="1867" r:id="rId23"/>
    <p:sldId id="1847" r:id="rId24"/>
    <p:sldId id="1866" r:id="rId25"/>
    <p:sldId id="1825" r:id="rId26"/>
    <p:sldId id="1853" r:id="rId27"/>
    <p:sldId id="1868" r:id="rId28"/>
    <p:sldId id="1864" r:id="rId29"/>
    <p:sldId id="1856" r:id="rId30"/>
    <p:sldId id="1870" r:id="rId31"/>
    <p:sldId id="1869" r:id="rId32"/>
    <p:sldId id="1875" r:id="rId33"/>
    <p:sldId id="1855" r:id="rId3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00FDFF"/>
    <a:srgbClr val="FED630"/>
    <a:srgbClr val="55A2FF"/>
    <a:srgbClr val="2540F9"/>
    <a:srgbClr val="F0CB2E"/>
    <a:srgbClr val="FFD84A"/>
    <a:srgbClr val="F87F5F"/>
    <a:srgbClr val="7DB2FF"/>
    <a:srgbClr val="989EFF"/>
    <a:srgbClr val="FF910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650" autoAdjust="0"/>
    <p:restoredTop sz="86426" autoAdjust="0"/>
  </p:normalViewPr>
  <p:slideViewPr>
    <p:cSldViewPr snapToGrid="0" snapToObjects="1">
      <p:cViewPr varScale="1">
        <p:scale>
          <a:sx n="128" d="100"/>
          <a:sy n="128" d="100"/>
        </p:scale>
        <p:origin x="480" y="17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1369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EC5439-F773-384F-8B19-3D7ACDEA0D31}" type="datetimeFigureOut">
              <a:rPr lang="en-US" smtClean="0"/>
              <a:pPr/>
              <a:t>9/22/22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BC10EB-583A-FC43-BA6F-122ED7B353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73329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447675" y="717550"/>
            <a:ext cx="6019800" cy="3387725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3" name="Text Box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z="1800" dirty="0">
              <a:solidFill>
                <a:srgbClr val="FFFF00"/>
              </a:solidFill>
              <a:latin typeface="Calibri" pitchFamily="-107" charset="0"/>
              <a:ea typeface="HG Mincho Light J" charset="0"/>
              <a:cs typeface="HG Mincho Light J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39840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447675" y="717550"/>
            <a:ext cx="6019800" cy="3387725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3" name="Text Box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z="1800" dirty="0">
              <a:solidFill>
                <a:srgbClr val="FFFF00"/>
              </a:solidFill>
              <a:latin typeface="Calibri" pitchFamily="-107" charset="0"/>
              <a:ea typeface="HG Mincho Light J" charset="0"/>
              <a:cs typeface="HG Mincho Light J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55848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447675" y="717550"/>
            <a:ext cx="6019800" cy="3387725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3" name="Text Box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z="1800">
              <a:solidFill>
                <a:srgbClr val="FFFF00"/>
              </a:solidFill>
              <a:latin typeface="Calibri" pitchFamily="-107" charset="0"/>
              <a:ea typeface="HG Mincho Light J" charset="0"/>
              <a:cs typeface="HG Mincho Light J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6206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447675" y="717550"/>
            <a:ext cx="6019800" cy="33877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33795" name="Text Box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z="1800">
              <a:solidFill>
                <a:srgbClr val="FFFF00"/>
              </a:solidFill>
              <a:latin typeface="Calibri" charset="0"/>
              <a:ea typeface="ＭＳ Ｐゴシック" charset="0"/>
              <a:cs typeface="HG Mincho Light J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95238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447675" y="717550"/>
            <a:ext cx="6019800" cy="33877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33795" name="Text Box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z="1800">
              <a:solidFill>
                <a:srgbClr val="FFFF00"/>
              </a:solidFill>
              <a:latin typeface="Calibri" charset="0"/>
              <a:ea typeface="ＭＳ Ｐゴシック" charset="0"/>
              <a:cs typeface="HG Mincho Light J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75813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447675" y="717550"/>
            <a:ext cx="6019800" cy="3387725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3" name="Text Box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z="1800">
              <a:solidFill>
                <a:srgbClr val="FFFF00"/>
              </a:solidFill>
              <a:latin typeface="Calibri" pitchFamily="-107" charset="0"/>
              <a:ea typeface="HG Mincho Light J" charset="0"/>
              <a:cs typeface="HG Mincho Light J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057288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447675" y="717550"/>
            <a:ext cx="6019800" cy="3387725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3" name="Text Box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z="1800">
              <a:solidFill>
                <a:srgbClr val="FFFF00"/>
              </a:solidFill>
              <a:latin typeface="Calibri" pitchFamily="-107" charset="0"/>
              <a:ea typeface="HG Mincho Light J" charset="0"/>
              <a:cs typeface="HG Mincho Light J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63831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447675" y="717550"/>
            <a:ext cx="6019800" cy="3387725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3" name="Text Box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z="1800">
              <a:solidFill>
                <a:srgbClr val="FFFF00"/>
              </a:solidFill>
              <a:latin typeface="Calibri" pitchFamily="-107" charset="0"/>
              <a:ea typeface="HG Mincho Light J" charset="0"/>
              <a:cs typeface="HG Mincho Light J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080708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447675" y="717550"/>
            <a:ext cx="6019800" cy="3387725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3" name="Text Box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z="1800">
              <a:solidFill>
                <a:srgbClr val="FFFF00"/>
              </a:solidFill>
              <a:latin typeface="Calibri" pitchFamily="-107" charset="0"/>
              <a:ea typeface="HG Mincho Light J" charset="0"/>
              <a:cs typeface="HG Mincho Light J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260868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447675" y="717550"/>
            <a:ext cx="6019800" cy="3387725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3" name="Text Box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z="1800">
              <a:solidFill>
                <a:srgbClr val="FFFF00"/>
              </a:solidFill>
              <a:latin typeface="Calibri" pitchFamily="-107" charset="0"/>
              <a:ea typeface="HG Mincho Light J" charset="0"/>
              <a:cs typeface="HG Mincho Light J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791073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447675" y="717550"/>
            <a:ext cx="6019800" cy="3387725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3" name="Text Box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z="1800">
              <a:solidFill>
                <a:srgbClr val="FFFF00"/>
              </a:solidFill>
              <a:latin typeface="Calibri" pitchFamily="-107" charset="0"/>
              <a:ea typeface="HG Mincho Light J" charset="0"/>
              <a:cs typeface="HG Mincho Light J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917408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447675" y="717550"/>
            <a:ext cx="6019800" cy="3387725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3" name="Text Box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z="1800">
              <a:solidFill>
                <a:srgbClr val="FFFF00"/>
              </a:solidFill>
              <a:latin typeface="Calibri" pitchFamily="-107" charset="0"/>
              <a:ea typeface="HG Mincho Light J" charset="0"/>
              <a:cs typeface="HG Mincho Light J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504313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447675" y="717550"/>
            <a:ext cx="6019800" cy="3387725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3" name="Text Box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z="1800">
              <a:solidFill>
                <a:srgbClr val="FFFF00"/>
              </a:solidFill>
              <a:latin typeface="Calibri" pitchFamily="-107" charset="0"/>
              <a:ea typeface="HG Mincho Light J" charset="0"/>
              <a:cs typeface="HG Mincho Light J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255405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447675" y="717550"/>
            <a:ext cx="6019800" cy="3387725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3" name="Text Box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z="1800">
              <a:solidFill>
                <a:srgbClr val="FFFF00"/>
              </a:solidFill>
              <a:latin typeface="Calibri" pitchFamily="-107" charset="0"/>
              <a:ea typeface="HG Mincho Light J" charset="0"/>
              <a:cs typeface="HG Mincho Light J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928323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447675" y="717550"/>
            <a:ext cx="6019800" cy="3387725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3" name="Text Box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z="1800">
              <a:solidFill>
                <a:srgbClr val="FFFF00"/>
              </a:solidFill>
              <a:latin typeface="Calibri" pitchFamily="-107" charset="0"/>
              <a:ea typeface="HG Mincho Light J" charset="0"/>
              <a:cs typeface="HG Mincho Light J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631803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447675" y="717550"/>
            <a:ext cx="6019800" cy="3387725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3" name="Text Box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z="1800">
              <a:solidFill>
                <a:srgbClr val="FFFF00"/>
              </a:solidFill>
              <a:latin typeface="Calibri" pitchFamily="-107" charset="0"/>
              <a:ea typeface="HG Mincho Light J" charset="0"/>
              <a:cs typeface="HG Mincho Light J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197827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447675" y="717550"/>
            <a:ext cx="6019800" cy="3387725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3" name="Text Box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z="1800">
              <a:solidFill>
                <a:srgbClr val="FFFF00"/>
              </a:solidFill>
              <a:latin typeface="Calibri" pitchFamily="-107" charset="0"/>
              <a:ea typeface="HG Mincho Light J" charset="0"/>
              <a:cs typeface="HG Mincho Light J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977650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447675" y="717550"/>
            <a:ext cx="6019800" cy="3387725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3" name="Text Box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z="1800">
              <a:solidFill>
                <a:srgbClr val="FFFF00"/>
              </a:solidFill>
              <a:latin typeface="Calibri" pitchFamily="-107" charset="0"/>
              <a:ea typeface="HG Mincho Light J" charset="0"/>
              <a:cs typeface="HG Mincho Light J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267687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447675" y="717550"/>
            <a:ext cx="6019800" cy="3387725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3" name="Text Box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z="1800">
              <a:solidFill>
                <a:srgbClr val="FFFF00"/>
              </a:solidFill>
              <a:latin typeface="Calibri" pitchFamily="-107" charset="0"/>
              <a:ea typeface="HG Mincho Light J" charset="0"/>
              <a:cs typeface="HG Mincho Light J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788748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447675" y="717550"/>
            <a:ext cx="6019800" cy="3387725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3" name="Text Box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z="1800">
              <a:solidFill>
                <a:srgbClr val="FFFF00"/>
              </a:solidFill>
              <a:latin typeface="Calibri" pitchFamily="-107" charset="0"/>
              <a:ea typeface="HG Mincho Light J" charset="0"/>
              <a:cs typeface="HG Mincho Light J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958610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447675" y="717550"/>
            <a:ext cx="6019800" cy="3387725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3" name="Text Box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z="1800">
              <a:solidFill>
                <a:srgbClr val="FFFF00"/>
              </a:solidFill>
              <a:latin typeface="Calibri" pitchFamily="-107" charset="0"/>
              <a:ea typeface="HG Mincho Light J" charset="0"/>
              <a:cs typeface="HG Mincho Light J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422957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447675" y="717550"/>
            <a:ext cx="6019800" cy="3387725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3" name="Text Box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z="1800">
              <a:solidFill>
                <a:srgbClr val="FFFF00"/>
              </a:solidFill>
              <a:latin typeface="Calibri" pitchFamily="-107" charset="0"/>
              <a:ea typeface="HG Mincho Light J" charset="0"/>
              <a:cs typeface="HG Mincho Light J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264633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447675" y="717550"/>
            <a:ext cx="6019800" cy="3387725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3" name="Text Box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z="1800">
              <a:solidFill>
                <a:srgbClr val="FFFF00"/>
              </a:solidFill>
              <a:latin typeface="Calibri" pitchFamily="-107" charset="0"/>
              <a:ea typeface="HG Mincho Light J" charset="0"/>
              <a:cs typeface="HG Mincho Light J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881874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447675" y="717550"/>
            <a:ext cx="6019800" cy="3387725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3" name="Text Box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z="1800">
              <a:solidFill>
                <a:srgbClr val="FFFF00"/>
              </a:solidFill>
              <a:latin typeface="Calibri" pitchFamily="-107" charset="0"/>
              <a:ea typeface="HG Mincho Light J" charset="0"/>
              <a:cs typeface="HG Mincho Light J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217019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447675" y="717550"/>
            <a:ext cx="6019800" cy="3387725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3" name="Text Box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z="1800">
              <a:solidFill>
                <a:srgbClr val="FFFF00"/>
              </a:solidFill>
              <a:latin typeface="Calibri" pitchFamily="-107" charset="0"/>
              <a:ea typeface="HG Mincho Light J" charset="0"/>
              <a:cs typeface="HG Mincho Light J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386933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447675" y="717550"/>
            <a:ext cx="6019800" cy="3387725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3" name="Text Box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z="1800">
              <a:solidFill>
                <a:srgbClr val="FFFF00"/>
              </a:solidFill>
              <a:latin typeface="Calibri" pitchFamily="-107" charset="0"/>
              <a:ea typeface="HG Mincho Light J" charset="0"/>
              <a:cs typeface="HG Mincho Light J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557607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447675" y="717550"/>
            <a:ext cx="6019800" cy="3387725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3" name="Text Box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z="1800">
              <a:solidFill>
                <a:srgbClr val="FFFF00"/>
              </a:solidFill>
              <a:latin typeface="Calibri" pitchFamily="-107" charset="0"/>
              <a:ea typeface="HG Mincho Light J" charset="0"/>
              <a:cs typeface="HG Mincho Light J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92994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9B32F0-1E50-3348-A760-9ADBDC2778E7}" type="datetimeFigureOut">
              <a:rPr lang="en-US" smtClean="0"/>
              <a:pPr/>
              <a:t>9/22/22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9C981-0D88-1540-AA44-8B7FB6C3F90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9B32F0-1E50-3348-A760-9ADBDC2778E7}" type="datetimeFigureOut">
              <a:rPr lang="en-US" smtClean="0"/>
              <a:pPr/>
              <a:t>9/22/22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9C981-0D88-1540-AA44-8B7FB6C3F90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9B32F0-1E50-3348-A760-9ADBDC2778E7}" type="datetimeFigureOut">
              <a:rPr lang="en-US" smtClean="0"/>
              <a:pPr/>
              <a:t>9/22/22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9C981-0D88-1540-AA44-8B7FB6C3F90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9B32F0-1E50-3348-A760-9ADBDC2778E7}" type="datetimeFigureOut">
              <a:rPr lang="en-US" smtClean="0"/>
              <a:pPr/>
              <a:t>9/22/22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9C981-0D88-1540-AA44-8B7FB6C3F90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9B32F0-1E50-3348-A760-9ADBDC2778E7}" type="datetimeFigureOut">
              <a:rPr lang="en-US" smtClean="0"/>
              <a:pPr/>
              <a:t>9/22/22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9C981-0D88-1540-AA44-8B7FB6C3F90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9B32F0-1E50-3348-A760-9ADBDC2778E7}" type="datetimeFigureOut">
              <a:rPr lang="en-US" smtClean="0"/>
              <a:pPr/>
              <a:t>9/22/22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9C981-0D88-1540-AA44-8B7FB6C3F90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9B32F0-1E50-3348-A760-9ADBDC2778E7}" type="datetimeFigureOut">
              <a:rPr lang="en-US" smtClean="0"/>
              <a:pPr/>
              <a:t>9/22/22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9C981-0D88-1540-AA44-8B7FB6C3F90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9B32F0-1E50-3348-A760-9ADBDC2778E7}" type="datetimeFigureOut">
              <a:rPr lang="en-US" smtClean="0"/>
              <a:pPr/>
              <a:t>9/22/22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9C981-0D88-1540-AA44-8B7FB6C3F90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9B32F0-1E50-3348-A760-9ADBDC2778E7}" type="datetimeFigureOut">
              <a:rPr lang="en-US" smtClean="0"/>
              <a:pPr/>
              <a:t>9/22/22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9C981-0D88-1540-AA44-8B7FB6C3F90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9B32F0-1E50-3348-A760-9ADBDC2778E7}" type="datetimeFigureOut">
              <a:rPr lang="en-US" smtClean="0"/>
              <a:pPr/>
              <a:t>9/22/22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9C981-0D88-1540-AA44-8B7FB6C3F90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9B32F0-1E50-3348-A760-9ADBDC2778E7}" type="datetimeFigureOut">
              <a:rPr lang="en-US" smtClean="0"/>
              <a:pPr/>
              <a:t>9/22/22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9C981-0D88-1540-AA44-8B7FB6C3F90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9B32F0-1E50-3348-A760-9ADBDC2778E7}" type="datetimeFigureOut">
              <a:rPr lang="en-US" smtClean="0"/>
              <a:pPr/>
              <a:t>9/22/22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89C981-0D88-1540-AA44-8B7FB6C3F90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(null)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g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DD3D8C5-D12B-2B48-B3DD-0464299D7B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42697" y="34626"/>
            <a:ext cx="5649303" cy="353518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05CDB42-C515-B949-7E8A-0AE489BADA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" y="6584"/>
            <a:ext cx="6659217" cy="6798157"/>
          </a:xfrm>
          <a:prstGeom prst="rect">
            <a:avLst/>
          </a:prstGeom>
        </p:spPr>
      </p:pic>
      <p:sp>
        <p:nvSpPr>
          <p:cNvPr id="7" name="Title 6">
            <a:extLst>
              <a:ext uri="{FF2B5EF4-FFF2-40B4-BE49-F238E27FC236}">
                <a16:creationId xmlns:a16="http://schemas.microsoft.com/office/drawing/2014/main" id="{8A07195E-9B52-6344-9B61-80A4B27FAC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0481" y="185185"/>
            <a:ext cx="2041204" cy="560249"/>
          </a:xfrm>
        </p:spPr>
        <p:txBody>
          <a:bodyPr>
            <a:normAutofit/>
          </a:bodyPr>
          <a:lstStyle/>
          <a:p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2F81C99-388B-2842-BC46-369B4B750CA8}"/>
              </a:ext>
            </a:extLst>
          </p:cNvPr>
          <p:cNvSpPr txBox="1"/>
          <p:nvPr/>
        </p:nvSpPr>
        <p:spPr>
          <a:xfrm>
            <a:off x="6731170" y="3630409"/>
            <a:ext cx="414905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NGST’s 1990s goal of seeing “First Galaxies” is being realized …….sort of…… </a:t>
            </a:r>
            <a:endParaRPr lang="en-US" sz="2400" dirty="0">
              <a:solidFill>
                <a:schemeClr val="accent6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C75AA02-9B8F-A94A-9306-7072F4E353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28993" y="5461476"/>
            <a:ext cx="319323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i="1" dirty="0" err="1">
                <a:solidFill>
                  <a:schemeClr val="bg1"/>
                </a:solidFill>
                <a:latin typeface="Calibri" charset="0"/>
              </a:rPr>
              <a:t>numero</a:t>
            </a:r>
            <a:r>
              <a:rPr lang="en-US" i="1" dirty="0">
                <a:solidFill>
                  <a:schemeClr val="bg1"/>
                </a:solidFill>
                <a:latin typeface="Calibri" charset="0"/>
              </a:rPr>
              <a:t> uno</a:t>
            </a:r>
          </a:p>
          <a:p>
            <a:pPr algn="ctr" eaLnBrk="1" hangingPunct="1"/>
            <a:r>
              <a:rPr lang="en-US" b="0" i="1" u="none" strike="noStrike" dirty="0" err="1">
                <a:solidFill>
                  <a:srgbClr val="EEEEEE"/>
                </a:solidFill>
                <a:effectLst/>
                <a:latin typeface="DDG_ProximaNova"/>
              </a:rPr>
              <a:t>año</a:t>
            </a:r>
            <a:r>
              <a:rPr lang="en-US" i="1" dirty="0">
                <a:solidFill>
                  <a:schemeClr val="bg1"/>
                </a:solidFill>
                <a:latin typeface="Calibri" charset="0"/>
              </a:rPr>
              <a:t> 1973 (ret?)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3A81B2D-7DA5-8E46-BBB0-EE4A8D56C73E}"/>
              </a:ext>
            </a:extLst>
          </p:cNvPr>
          <p:cNvSpPr txBox="1"/>
          <p:nvPr/>
        </p:nvSpPr>
        <p:spPr>
          <a:xfrm>
            <a:off x="9751191" y="191466"/>
            <a:ext cx="22580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KCF@80+</a:t>
            </a:r>
          </a:p>
          <a:p>
            <a:pPr algn="ctr"/>
            <a:r>
              <a:rPr lang="en-US" sz="2400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Perth  09/2022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148B4D5-4EA4-FE42-B7AA-8EEE3F2F9BE4}"/>
              </a:ext>
            </a:extLst>
          </p:cNvPr>
          <p:cNvSpPr txBox="1"/>
          <p:nvPr/>
        </p:nvSpPr>
        <p:spPr>
          <a:xfrm>
            <a:off x="1232324" y="314001"/>
            <a:ext cx="596360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i="1" dirty="0">
                <a:solidFill>
                  <a:srgbClr val="00FD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JWST’s First Insights into Galaxy Formation and Growth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6218671-BCA7-2AFE-897E-A73701067B82}"/>
              </a:ext>
            </a:extLst>
          </p:cNvPr>
          <p:cNvSpPr txBox="1"/>
          <p:nvPr/>
        </p:nvSpPr>
        <p:spPr>
          <a:xfrm>
            <a:off x="11424554" y="6212762"/>
            <a:ext cx="5020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Brush Script MT" charset="0"/>
                <a:ea typeface="Brush Script MT" charset="0"/>
                <a:cs typeface="Brush Script MT" charset="0"/>
              </a:rPr>
              <a:t>gdi</a:t>
            </a:r>
          </a:p>
        </p:txBody>
      </p:sp>
    </p:spTree>
    <p:extLst>
      <p:ext uri="{BB962C8B-B14F-4D97-AF65-F5344CB8AC3E}">
        <p14:creationId xmlns:p14="http://schemas.microsoft.com/office/powerpoint/2010/main" val="3862107232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DD3D8C5-D12B-2B48-B3DD-0464299D7B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42697" y="34626"/>
            <a:ext cx="5649303" cy="353518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05CDB42-C515-B949-7E8A-0AE489BADA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" y="6584"/>
            <a:ext cx="6659217" cy="6798157"/>
          </a:xfrm>
          <a:prstGeom prst="rect">
            <a:avLst/>
          </a:prstGeom>
        </p:spPr>
      </p:pic>
      <p:sp>
        <p:nvSpPr>
          <p:cNvPr id="7" name="Title 6">
            <a:extLst>
              <a:ext uri="{FF2B5EF4-FFF2-40B4-BE49-F238E27FC236}">
                <a16:creationId xmlns:a16="http://schemas.microsoft.com/office/drawing/2014/main" id="{8A07195E-9B52-6344-9B61-80A4B27FAC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0481" y="185185"/>
            <a:ext cx="2041204" cy="560249"/>
          </a:xfrm>
        </p:spPr>
        <p:txBody>
          <a:bodyPr>
            <a:normAutofit/>
          </a:bodyPr>
          <a:lstStyle/>
          <a:p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2F81C99-388B-2842-BC46-369B4B750CA8}"/>
              </a:ext>
            </a:extLst>
          </p:cNvPr>
          <p:cNvSpPr txBox="1"/>
          <p:nvPr/>
        </p:nvSpPr>
        <p:spPr>
          <a:xfrm>
            <a:off x="6731170" y="3630409"/>
            <a:ext cx="414905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NGST’s 1990s goal of seeing “First Galaxies” is being realized …….sort of…… </a:t>
            </a:r>
            <a:endParaRPr lang="en-US" sz="2400" dirty="0">
              <a:solidFill>
                <a:schemeClr val="accent6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C75AA02-9B8F-A94A-9306-7072F4E353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28993" y="5461476"/>
            <a:ext cx="319323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i="1" dirty="0" err="1">
                <a:solidFill>
                  <a:schemeClr val="bg1"/>
                </a:solidFill>
                <a:latin typeface="Calibri" charset="0"/>
              </a:rPr>
              <a:t>numero</a:t>
            </a:r>
            <a:r>
              <a:rPr lang="en-US" i="1" dirty="0">
                <a:solidFill>
                  <a:schemeClr val="bg1"/>
                </a:solidFill>
                <a:latin typeface="Calibri" charset="0"/>
              </a:rPr>
              <a:t> uno</a:t>
            </a:r>
          </a:p>
          <a:p>
            <a:pPr algn="ctr" eaLnBrk="1" hangingPunct="1"/>
            <a:r>
              <a:rPr lang="en-US" i="1" dirty="0" err="1">
                <a:solidFill>
                  <a:schemeClr val="bg1"/>
                </a:solidFill>
                <a:latin typeface="Calibri" charset="0"/>
              </a:rPr>
              <a:t>ano</a:t>
            </a:r>
            <a:r>
              <a:rPr lang="en-US" i="1" dirty="0">
                <a:solidFill>
                  <a:schemeClr val="bg1"/>
                </a:solidFill>
                <a:latin typeface="Calibri" charset="0"/>
              </a:rPr>
              <a:t> 1973 (ret?)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3A81B2D-7DA5-8E46-BBB0-EE4A8D56C73E}"/>
              </a:ext>
            </a:extLst>
          </p:cNvPr>
          <p:cNvSpPr txBox="1"/>
          <p:nvPr/>
        </p:nvSpPr>
        <p:spPr>
          <a:xfrm>
            <a:off x="9751191" y="191466"/>
            <a:ext cx="22580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KCF@80+</a:t>
            </a:r>
          </a:p>
          <a:p>
            <a:pPr algn="ctr"/>
            <a:r>
              <a:rPr lang="en-US" sz="2400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Perth  09/2022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148B4D5-4EA4-FE42-B7AA-8EEE3F2F9BE4}"/>
              </a:ext>
            </a:extLst>
          </p:cNvPr>
          <p:cNvSpPr txBox="1"/>
          <p:nvPr/>
        </p:nvSpPr>
        <p:spPr>
          <a:xfrm>
            <a:off x="1232324" y="314001"/>
            <a:ext cx="596360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i="1" dirty="0">
                <a:solidFill>
                  <a:srgbClr val="00FD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JWST’s First Insights into Galaxy Formation and Growth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6218671-BCA7-2AFE-897E-A73701067B82}"/>
              </a:ext>
            </a:extLst>
          </p:cNvPr>
          <p:cNvSpPr txBox="1"/>
          <p:nvPr/>
        </p:nvSpPr>
        <p:spPr>
          <a:xfrm>
            <a:off x="11424554" y="6212762"/>
            <a:ext cx="5020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Brush Script MT" charset="0"/>
                <a:ea typeface="Brush Script MT" charset="0"/>
                <a:cs typeface="Brush Script MT" charset="0"/>
              </a:rPr>
              <a:t>gdi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32B2F68-1B35-FBB1-24DD-EA496065AE02}"/>
              </a:ext>
            </a:extLst>
          </p:cNvPr>
          <p:cNvSpPr txBox="1"/>
          <p:nvPr/>
        </p:nvSpPr>
        <p:spPr>
          <a:xfrm rot="20204201">
            <a:off x="196850" y="3346305"/>
            <a:ext cx="109049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thanks to Peter Quinn, the Organizers and the ICRAR staff for persevering on KCF@80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A9C386F-AF5C-BDD4-F962-EB4A09B24DF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9859" y="185185"/>
            <a:ext cx="4630497" cy="3085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4858483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911EE95-B883-1E46-9194-844C4A8FD6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0659" y="274638"/>
            <a:ext cx="11730681" cy="5882849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27D6C929-327E-AD41-94FA-1BA60D1E0E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2C0AED2-7086-DE45-AFC2-3A8C55C85919}"/>
              </a:ext>
            </a:extLst>
          </p:cNvPr>
          <p:cNvSpPr txBox="1"/>
          <p:nvPr/>
        </p:nvSpPr>
        <p:spPr>
          <a:xfrm>
            <a:off x="2107272" y="431446"/>
            <a:ext cx="38901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i="1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Spitzer-Webb comparison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C7640D9-92BC-204F-AE94-569555CD031E}"/>
              </a:ext>
            </a:extLst>
          </p:cNvPr>
          <p:cNvSpPr txBox="1"/>
          <p:nvPr/>
        </p:nvSpPr>
        <p:spPr>
          <a:xfrm>
            <a:off x="11424554" y="6212762"/>
            <a:ext cx="5020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rush Script MT" charset="0"/>
                <a:ea typeface="Brush Script MT" charset="0"/>
                <a:cs typeface="Brush Script MT" charset="0"/>
              </a:rPr>
              <a:t>gdi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DE08369-D4EF-3D4F-9C5E-72CBB35B2110}"/>
              </a:ext>
            </a:extLst>
          </p:cNvPr>
          <p:cNvSpPr txBox="1"/>
          <p:nvPr/>
        </p:nvSpPr>
        <p:spPr>
          <a:xfrm>
            <a:off x="916401" y="6422034"/>
            <a:ext cx="516840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>
                <a:solidFill>
                  <a:schemeClr val="bg2"/>
                </a:solidFill>
              </a:rPr>
              <a:t>image comparison from Gabe Brammer – 3 </a:t>
            </a:r>
            <a:r>
              <a:rPr lang="en-US" sz="1400" i="1" dirty="0" err="1">
                <a:solidFill>
                  <a:schemeClr val="bg2"/>
                </a:solidFill>
              </a:rPr>
              <a:t>hrs</a:t>
            </a:r>
            <a:r>
              <a:rPr lang="en-US" sz="1400" i="1" dirty="0">
                <a:solidFill>
                  <a:schemeClr val="bg2"/>
                </a:solidFill>
              </a:rPr>
              <a:t> Spitzer  30 min Webb</a:t>
            </a:r>
          </a:p>
        </p:txBody>
      </p:sp>
    </p:spTree>
    <p:extLst>
      <p:ext uri="{BB962C8B-B14F-4D97-AF65-F5344CB8AC3E}">
        <p14:creationId xmlns:p14="http://schemas.microsoft.com/office/powerpoint/2010/main" val="845799981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019187-9107-314E-8F4F-26FF0DEC2E4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 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E2004F4-8805-6342-9D2B-7F1F9DD099F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 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99A7171-7DCC-3849-82EC-2739B3D2ED15}"/>
              </a:ext>
            </a:extLst>
          </p:cNvPr>
          <p:cNvSpPr txBox="1"/>
          <p:nvPr/>
        </p:nvSpPr>
        <p:spPr>
          <a:xfrm>
            <a:off x="11424554" y="6212762"/>
            <a:ext cx="5020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Brush Script MT" charset="0"/>
                <a:ea typeface="Brush Script MT" charset="0"/>
                <a:cs typeface="Brush Script MT" charset="0"/>
              </a:rPr>
              <a:t>gdi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1556B5C-97D0-37B4-CAF1-E9848A041C34}"/>
              </a:ext>
            </a:extLst>
          </p:cNvPr>
          <p:cNvSpPr txBox="1"/>
          <p:nvPr/>
        </p:nvSpPr>
        <p:spPr>
          <a:xfrm>
            <a:off x="3588026" y="2763078"/>
            <a:ext cx="535114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i="1" dirty="0">
                <a:solidFill>
                  <a:schemeClr val="bg1">
                    <a:lumMod val="95000"/>
                  </a:schemeClr>
                </a:solidFill>
              </a:rPr>
              <a:t>the enigma of Hubble’s GN-z11</a:t>
            </a:r>
          </a:p>
        </p:txBody>
      </p:sp>
    </p:spTree>
    <p:extLst>
      <p:ext uri="{BB962C8B-B14F-4D97-AF65-F5344CB8AC3E}">
        <p14:creationId xmlns:p14="http://schemas.microsoft.com/office/powerpoint/2010/main" val="37299599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6434822" y="3589844"/>
            <a:ext cx="15197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model spectra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700223" y="6355560"/>
            <a:ext cx="93647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chemeClr val="tx2">
                    <a:lumMod val="20000"/>
                    <a:lumOff val="80000"/>
                  </a:schemeClr>
                </a:solidFill>
              </a:rPr>
              <a:t>Hubble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267287" y="6355560"/>
            <a:ext cx="89704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Spitzer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495160" y="232927"/>
            <a:ext cx="11201680" cy="6251140"/>
            <a:chOff x="2094328" y="1141421"/>
            <a:chExt cx="8379740" cy="4741879"/>
          </a:xfrm>
        </p:grpSpPr>
        <p:pic>
          <p:nvPicPr>
            <p:cNvPr id="6" name="Picture 5" descr="goodsn-z-annot-m-corrected.jp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24" t="-204" r="-577" b="-1835"/>
            <a:stretch/>
          </p:blipFill>
          <p:spPr>
            <a:xfrm>
              <a:off x="2094328" y="1141421"/>
              <a:ext cx="8379740" cy="4741879"/>
            </a:xfrm>
            <a:prstGeom prst="rect">
              <a:avLst/>
            </a:prstGeom>
          </p:spPr>
        </p:pic>
        <p:sp>
          <p:nvSpPr>
            <p:cNvPr id="2" name="Oval 1"/>
            <p:cNvSpPr/>
            <p:nvPr/>
          </p:nvSpPr>
          <p:spPr>
            <a:xfrm>
              <a:off x="5778897" y="2263148"/>
              <a:ext cx="348128" cy="347889"/>
            </a:xfrm>
            <a:prstGeom prst="ellipse">
              <a:avLst/>
            </a:prstGeom>
            <a:noFill/>
            <a:ln w="28575" cmpd="sng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Oval 15"/>
            <p:cNvSpPr/>
            <p:nvPr/>
          </p:nvSpPr>
          <p:spPr>
            <a:xfrm>
              <a:off x="2916512" y="5245783"/>
              <a:ext cx="348128" cy="347889"/>
            </a:xfrm>
            <a:prstGeom prst="ellipse">
              <a:avLst/>
            </a:prstGeom>
            <a:noFill/>
            <a:ln w="28575" cmpd="sng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/>
            <p:cNvSpPr/>
            <p:nvPr/>
          </p:nvSpPr>
          <p:spPr>
            <a:xfrm>
              <a:off x="2568384" y="1803083"/>
              <a:ext cx="348128" cy="347889"/>
            </a:xfrm>
            <a:prstGeom prst="ellipse">
              <a:avLst/>
            </a:prstGeom>
            <a:noFill/>
            <a:ln w="28575" cmpd="sng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Oval 17"/>
            <p:cNvSpPr/>
            <p:nvPr/>
          </p:nvSpPr>
          <p:spPr>
            <a:xfrm>
              <a:off x="6870208" y="1181843"/>
              <a:ext cx="348128" cy="347889"/>
            </a:xfrm>
            <a:prstGeom prst="ellipse">
              <a:avLst/>
            </a:prstGeom>
            <a:noFill/>
            <a:ln w="28575" cmpd="sng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" name="Title 7">
            <a:extLst>
              <a:ext uri="{FF2B5EF4-FFF2-40B4-BE49-F238E27FC236}">
                <a16:creationId xmlns:a16="http://schemas.microsoft.com/office/drawing/2014/main" id="{866A674B-4CAD-1E49-9048-9453A3936F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7F56A87-493C-2244-9D54-BF82BE16BF7A}"/>
              </a:ext>
            </a:extLst>
          </p:cNvPr>
          <p:cNvSpPr txBox="1"/>
          <p:nvPr/>
        </p:nvSpPr>
        <p:spPr>
          <a:xfrm rot="21255524">
            <a:off x="5714631" y="2993291"/>
            <a:ext cx="2677336" cy="584775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</a:rPr>
              <a:t>z~10 - 500 </a:t>
            </a:r>
            <a:r>
              <a:rPr lang="en-US" sz="3200" dirty="0" err="1">
                <a:solidFill>
                  <a:schemeClr val="bg1"/>
                </a:solidFill>
              </a:rPr>
              <a:t>Myr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FD7D718-5E8A-7643-A517-F89715844065}"/>
              </a:ext>
            </a:extLst>
          </p:cNvPr>
          <p:cNvSpPr txBox="1"/>
          <p:nvPr/>
        </p:nvSpPr>
        <p:spPr>
          <a:xfrm>
            <a:off x="11424554" y="6212762"/>
            <a:ext cx="5020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Brush Script MT" charset="0"/>
                <a:ea typeface="Brush Script MT" charset="0"/>
                <a:cs typeface="Brush Script MT" charset="0"/>
              </a:rPr>
              <a:t>gdi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8CA78A6-CB1D-9B44-8C08-C24F28D7DFE0}"/>
              </a:ext>
            </a:extLst>
          </p:cNvPr>
          <p:cNvSpPr txBox="1"/>
          <p:nvPr/>
        </p:nvSpPr>
        <p:spPr>
          <a:xfrm>
            <a:off x="608546" y="6418900"/>
            <a:ext cx="14510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solidFill>
                  <a:schemeClr val="bg1"/>
                </a:solidFill>
              </a:rPr>
              <a:t>Oesch</a:t>
            </a:r>
            <a:r>
              <a:rPr lang="en-US" dirty="0">
                <a:solidFill>
                  <a:schemeClr val="bg1"/>
                </a:solidFill>
              </a:rPr>
              <a:t> + 2014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75AE87B-400F-6642-8C98-1A094E6707BE}"/>
              </a:ext>
            </a:extLst>
          </p:cNvPr>
          <p:cNvSpPr/>
          <p:nvPr/>
        </p:nvSpPr>
        <p:spPr>
          <a:xfrm>
            <a:off x="495160" y="263998"/>
            <a:ext cx="11143269" cy="6091562"/>
          </a:xfrm>
          <a:prstGeom prst="rect">
            <a:avLst/>
          </a:prstGeom>
          <a:noFill/>
          <a:ln w="28575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139547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6434822" y="3589844"/>
            <a:ext cx="15197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model spectra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700223" y="6355560"/>
            <a:ext cx="93647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chemeClr val="tx2">
                    <a:lumMod val="20000"/>
                    <a:lumOff val="80000"/>
                  </a:schemeClr>
                </a:solidFill>
              </a:rPr>
              <a:t>Hubble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267287" y="6355560"/>
            <a:ext cx="89704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Spitzer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495160" y="232927"/>
            <a:ext cx="11201680" cy="6251140"/>
            <a:chOff x="2094328" y="1141421"/>
            <a:chExt cx="8379740" cy="4741879"/>
          </a:xfrm>
        </p:grpSpPr>
        <p:pic>
          <p:nvPicPr>
            <p:cNvPr id="6" name="Picture 5" descr="goodsn-z-annot-m-corrected.jp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24" t="-204" r="-577" b="-1835"/>
            <a:stretch/>
          </p:blipFill>
          <p:spPr>
            <a:xfrm>
              <a:off x="2094328" y="1141421"/>
              <a:ext cx="8379740" cy="4741879"/>
            </a:xfrm>
            <a:prstGeom prst="rect">
              <a:avLst/>
            </a:prstGeom>
          </p:spPr>
        </p:pic>
        <p:sp>
          <p:nvSpPr>
            <p:cNvPr id="2" name="Oval 1"/>
            <p:cNvSpPr/>
            <p:nvPr/>
          </p:nvSpPr>
          <p:spPr>
            <a:xfrm>
              <a:off x="5778897" y="2263148"/>
              <a:ext cx="348128" cy="347889"/>
            </a:xfrm>
            <a:prstGeom prst="ellipse">
              <a:avLst/>
            </a:prstGeom>
            <a:noFill/>
            <a:ln w="28575" cmpd="sng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Oval 15"/>
            <p:cNvSpPr/>
            <p:nvPr/>
          </p:nvSpPr>
          <p:spPr>
            <a:xfrm>
              <a:off x="2916512" y="5245783"/>
              <a:ext cx="348128" cy="347889"/>
            </a:xfrm>
            <a:prstGeom prst="ellipse">
              <a:avLst/>
            </a:prstGeom>
            <a:noFill/>
            <a:ln w="28575" cmpd="sng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/>
            <p:cNvSpPr/>
            <p:nvPr/>
          </p:nvSpPr>
          <p:spPr>
            <a:xfrm>
              <a:off x="2568384" y="1803083"/>
              <a:ext cx="348128" cy="347889"/>
            </a:xfrm>
            <a:prstGeom prst="ellipse">
              <a:avLst/>
            </a:prstGeom>
            <a:noFill/>
            <a:ln w="28575" cmpd="sng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Oval 17"/>
            <p:cNvSpPr/>
            <p:nvPr/>
          </p:nvSpPr>
          <p:spPr>
            <a:xfrm>
              <a:off x="6870208" y="1181843"/>
              <a:ext cx="348128" cy="347889"/>
            </a:xfrm>
            <a:prstGeom prst="ellipse">
              <a:avLst/>
            </a:prstGeom>
            <a:noFill/>
            <a:ln w="28575" cmpd="sng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" name="Title 7">
            <a:extLst>
              <a:ext uri="{FF2B5EF4-FFF2-40B4-BE49-F238E27FC236}">
                <a16:creationId xmlns:a16="http://schemas.microsoft.com/office/drawing/2014/main" id="{866A674B-4CAD-1E49-9048-9453A3936F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A981C000-E445-0C4A-A3A4-B20C9703B39F}"/>
              </a:ext>
            </a:extLst>
          </p:cNvPr>
          <p:cNvSpPr/>
          <p:nvPr/>
        </p:nvSpPr>
        <p:spPr>
          <a:xfrm>
            <a:off x="9074516" y="3828252"/>
            <a:ext cx="465363" cy="458616"/>
          </a:xfrm>
          <a:prstGeom prst="ellipse">
            <a:avLst/>
          </a:prstGeom>
          <a:noFill/>
          <a:ln w="38100" cmpd="sng">
            <a:solidFill>
              <a:srgbClr val="F65C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E3AA612-B395-534B-88FA-2CDB8EA6F37A}"/>
              </a:ext>
            </a:extLst>
          </p:cNvPr>
          <p:cNvCxnSpPr>
            <a:cxnSpLocks/>
            <a:stCxn id="14" idx="2"/>
          </p:cNvCxnSpPr>
          <p:nvPr/>
        </p:nvCxnSpPr>
        <p:spPr>
          <a:xfrm flipH="1" flipV="1">
            <a:off x="8989413" y="3498205"/>
            <a:ext cx="85103" cy="559355"/>
          </a:xfrm>
          <a:prstGeom prst="line">
            <a:avLst/>
          </a:prstGeom>
          <a:ln w="38100">
            <a:solidFill>
              <a:srgbClr val="F65C5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3C0C4AF8-967B-254A-B5D2-B9CA54B12D08}"/>
              </a:ext>
            </a:extLst>
          </p:cNvPr>
          <p:cNvCxnSpPr>
            <a:cxnSpLocks/>
            <a:stCxn id="14" idx="5"/>
          </p:cNvCxnSpPr>
          <p:nvPr/>
        </p:nvCxnSpPr>
        <p:spPr>
          <a:xfrm flipV="1">
            <a:off x="9471728" y="3498205"/>
            <a:ext cx="1692599" cy="721500"/>
          </a:xfrm>
          <a:prstGeom prst="line">
            <a:avLst/>
          </a:prstGeom>
          <a:ln w="38100">
            <a:solidFill>
              <a:srgbClr val="F65C5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BAA4FBD1-2CEA-4640-AC11-9A7824A73A9E}"/>
              </a:ext>
            </a:extLst>
          </p:cNvPr>
          <p:cNvSpPr txBox="1"/>
          <p:nvPr/>
        </p:nvSpPr>
        <p:spPr>
          <a:xfrm>
            <a:off x="11424554" y="6212762"/>
            <a:ext cx="5020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Brush Script MT" charset="0"/>
                <a:ea typeface="Brush Script MT" charset="0"/>
                <a:cs typeface="Brush Script MT" charset="0"/>
              </a:rPr>
              <a:t>gdi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149FB91-A050-1249-B768-D052F5547E26}"/>
              </a:ext>
            </a:extLst>
          </p:cNvPr>
          <p:cNvSpPr txBox="1"/>
          <p:nvPr/>
        </p:nvSpPr>
        <p:spPr>
          <a:xfrm>
            <a:off x="608546" y="6418900"/>
            <a:ext cx="20297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solidFill>
                  <a:schemeClr val="bg1"/>
                </a:solidFill>
              </a:rPr>
              <a:t>Oesch</a:t>
            </a:r>
            <a:r>
              <a:rPr lang="en-US" dirty="0">
                <a:solidFill>
                  <a:schemeClr val="bg1"/>
                </a:solidFill>
              </a:rPr>
              <a:t> + 2014, 2016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98506B3-66B0-0149-9762-FDF3F24732E5}"/>
              </a:ext>
            </a:extLst>
          </p:cNvPr>
          <p:cNvSpPr/>
          <p:nvPr/>
        </p:nvSpPr>
        <p:spPr>
          <a:xfrm>
            <a:off x="495160" y="263998"/>
            <a:ext cx="11143269" cy="6091562"/>
          </a:xfrm>
          <a:prstGeom prst="rect">
            <a:avLst/>
          </a:prstGeom>
          <a:noFill/>
          <a:ln w="28575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E99DC54-9215-5C49-B402-2125962228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88302" y="1310305"/>
            <a:ext cx="2176025" cy="2176025"/>
          </a:xfrm>
          <a:prstGeom prst="rect">
            <a:avLst/>
          </a:prstGeom>
          <a:ln w="28575">
            <a:solidFill>
              <a:srgbClr val="F65C55"/>
            </a:solidFill>
          </a:ln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EEF93A4E-F4ED-6F46-90CE-A35AB98B5321}"/>
              </a:ext>
            </a:extLst>
          </p:cNvPr>
          <p:cNvSpPr txBox="1"/>
          <p:nvPr/>
        </p:nvSpPr>
        <p:spPr>
          <a:xfrm>
            <a:off x="9807010" y="958672"/>
            <a:ext cx="1260281" cy="523220"/>
          </a:xfrm>
          <a:prstGeom prst="rect">
            <a:avLst/>
          </a:prstGeom>
          <a:solidFill>
            <a:schemeClr val="tx1"/>
          </a:solidFill>
          <a:ln w="19050">
            <a:solidFill>
              <a:srgbClr val="F65C55"/>
            </a:solidFill>
          </a:ln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</a:rPr>
              <a:t>GN-z11</a:t>
            </a:r>
          </a:p>
        </p:txBody>
      </p:sp>
    </p:spTree>
    <p:extLst>
      <p:ext uri="{BB962C8B-B14F-4D97-AF65-F5344CB8AC3E}">
        <p14:creationId xmlns:p14="http://schemas.microsoft.com/office/powerpoint/2010/main" val="3725649520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600" y="2063890"/>
            <a:ext cx="5370164" cy="3570638"/>
          </a:xfrm>
          <a:prstGeom prst="rect">
            <a:avLst/>
          </a:prstGeom>
        </p:spPr>
      </p:pic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>
          <a:xfrm>
            <a:off x="2103852" y="119484"/>
            <a:ext cx="7329714" cy="536271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GB" sz="3200" i="1" dirty="0">
                <a:solidFill>
                  <a:schemeClr val="bg1">
                    <a:lumMod val="95000"/>
                  </a:schemeClr>
                </a:solidFill>
                <a:latin typeface="Calibri" pitchFamily="-111" charset="0"/>
                <a:ea typeface="HG Mincho Light J" charset="0"/>
                <a:cs typeface="HG Mincho Light J" charset="0"/>
              </a:rPr>
              <a:t>the most distant galaxy found to date </a:t>
            </a:r>
            <a:endParaRPr lang="en-US" sz="3200" i="1" baseline="-25000" dirty="0">
              <a:solidFill>
                <a:schemeClr val="tx2">
                  <a:lumMod val="40000"/>
                  <a:lumOff val="60000"/>
                </a:schemeClr>
              </a:solidFill>
              <a:latin typeface="Calibri" pitchFamily="-111" charset="0"/>
              <a:ea typeface="HG Mincho Light J" charset="0"/>
              <a:cs typeface="HG Mincho Light J" charset="0"/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 flipH="1">
            <a:off x="4565006" y="1957373"/>
            <a:ext cx="4092" cy="75033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401552" y="6094362"/>
            <a:ext cx="121700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</a:rPr>
              <a:t>Oesch+2016</a:t>
            </a:r>
          </a:p>
        </p:txBody>
      </p:sp>
      <p:sp>
        <p:nvSpPr>
          <p:cNvPr id="9" name="Rectangle 8"/>
          <p:cNvSpPr/>
          <p:nvPr/>
        </p:nvSpPr>
        <p:spPr>
          <a:xfrm>
            <a:off x="2103852" y="5952668"/>
            <a:ext cx="953060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detection of GN-z11 in </a:t>
            </a:r>
            <a:r>
              <a:rPr lang="en-US" sz="2400" i="1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existing data </a:t>
            </a:r>
            <a:r>
              <a:rPr lang="en-US" sz="2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is unexpected, given current models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0961AC0-1CB4-684C-891F-E27F2E23D5E8}"/>
              </a:ext>
            </a:extLst>
          </p:cNvPr>
          <p:cNvSpPr txBox="1"/>
          <p:nvPr/>
        </p:nvSpPr>
        <p:spPr>
          <a:xfrm>
            <a:off x="11424554" y="6212762"/>
            <a:ext cx="5020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Brush Script MT" charset="0"/>
                <a:ea typeface="Brush Script MT" charset="0"/>
                <a:cs typeface="Brush Script MT" charset="0"/>
              </a:rPr>
              <a:t>gdi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0DE3A7E-C526-3742-80CF-144E41E32AF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-2255" t="-1946" r="-1863" b="-1156"/>
          <a:stretch/>
        </p:blipFill>
        <p:spPr>
          <a:xfrm>
            <a:off x="6397863" y="1359176"/>
            <a:ext cx="5408578" cy="4335645"/>
          </a:xfrm>
          <a:prstGeom prst="rect">
            <a:avLst/>
          </a:prstGeom>
          <a:solidFill>
            <a:schemeClr val="bg1"/>
          </a:solidFill>
        </p:spPr>
      </p:pic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6AAF5930-117F-7841-8C13-E7FE01B0EFF2}"/>
              </a:ext>
            </a:extLst>
          </p:cNvPr>
          <p:cNvCxnSpPr>
            <a:cxnSpLocks/>
          </p:cNvCxnSpPr>
          <p:nvPr/>
        </p:nvCxnSpPr>
        <p:spPr>
          <a:xfrm flipV="1">
            <a:off x="8052987" y="2856217"/>
            <a:ext cx="0" cy="2061075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59C7F80E-09F7-2F48-84BA-F2BC62BADF0D}"/>
              </a:ext>
            </a:extLst>
          </p:cNvPr>
          <p:cNvSpPr txBox="1"/>
          <p:nvPr/>
        </p:nvSpPr>
        <p:spPr>
          <a:xfrm>
            <a:off x="7530690" y="3325185"/>
            <a:ext cx="9733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10 – 50x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32509A9-4088-3A44-8773-7D959CB7FCCB}"/>
              </a:ext>
            </a:extLst>
          </p:cNvPr>
          <p:cNvSpPr txBox="1"/>
          <p:nvPr/>
        </p:nvSpPr>
        <p:spPr>
          <a:xfrm>
            <a:off x="3667311" y="3342332"/>
            <a:ext cx="10901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Go JWST!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B393BCB-427E-E244-A0A8-1FD90B9283E4}"/>
              </a:ext>
            </a:extLst>
          </p:cNvPr>
          <p:cNvSpPr txBox="1"/>
          <p:nvPr/>
        </p:nvSpPr>
        <p:spPr>
          <a:xfrm>
            <a:off x="7431314" y="69088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8DBCE72-4455-E44B-8156-7B157BA6BA42}"/>
              </a:ext>
            </a:extLst>
          </p:cNvPr>
          <p:cNvSpPr txBox="1"/>
          <p:nvPr/>
        </p:nvSpPr>
        <p:spPr>
          <a:xfrm>
            <a:off x="10068638" y="2401855"/>
            <a:ext cx="121326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model luminosity functions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34A794F-5AA6-D442-A2C7-7278E9CA686C}"/>
              </a:ext>
            </a:extLst>
          </p:cNvPr>
          <p:cNvSpPr txBox="1"/>
          <p:nvPr/>
        </p:nvSpPr>
        <p:spPr>
          <a:xfrm>
            <a:off x="3572192" y="4283195"/>
            <a:ext cx="31771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◼︎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FAD312F-FFEF-2183-A11C-C96FEC92D553}"/>
              </a:ext>
            </a:extLst>
          </p:cNvPr>
          <p:cNvSpPr txBox="1"/>
          <p:nvPr/>
        </p:nvSpPr>
        <p:spPr>
          <a:xfrm>
            <a:off x="151876" y="1015367"/>
            <a:ext cx="58059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FF00"/>
                </a:solidFill>
              </a:rPr>
              <a:t>surprising discovery of GN-z11: </a:t>
            </a:r>
          </a:p>
          <a:p>
            <a:pPr algn="ctr"/>
            <a:r>
              <a:rPr lang="en-US" sz="2400" dirty="0" err="1">
                <a:solidFill>
                  <a:srgbClr val="FFFF00"/>
                </a:solidFill>
              </a:rPr>
              <a:t>HST+Spitzer</a:t>
            </a:r>
            <a:r>
              <a:rPr lang="en-US" sz="2400" dirty="0">
                <a:solidFill>
                  <a:srgbClr val="FFFF00"/>
                </a:solidFill>
              </a:rPr>
              <a:t> are reaching into JWST territory</a:t>
            </a:r>
            <a:r>
              <a:rPr lang="en-US" sz="2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52738945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>
          <a:xfrm>
            <a:off x="4238028" y="89621"/>
            <a:ext cx="3679293" cy="642284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GB" sz="3200" i="1" dirty="0">
                <a:solidFill>
                  <a:schemeClr val="bg1">
                    <a:lumMod val="95000"/>
                  </a:schemeClr>
                </a:solidFill>
                <a:latin typeface="Calibri" pitchFamily="-111" charset="0"/>
                <a:ea typeface="HG Mincho Light J" charset="0"/>
                <a:cs typeface="HG Mincho Light J" charset="0"/>
              </a:rPr>
              <a:t>GN-z11</a:t>
            </a:r>
            <a:endParaRPr lang="en-US" sz="3200" i="1" baseline="-25000" dirty="0">
              <a:solidFill>
                <a:schemeClr val="tx2">
                  <a:lumMod val="40000"/>
                  <a:lumOff val="60000"/>
                </a:schemeClr>
              </a:solidFill>
              <a:latin typeface="Calibri" pitchFamily="-111" charset="0"/>
              <a:ea typeface="HG Mincho Light J" charset="0"/>
              <a:cs typeface="HG Mincho Light J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735308" y="736082"/>
            <a:ext cx="578277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bg1"/>
                </a:solidFill>
              </a:rPr>
              <a:t>simulations show that galaxies as massive as GNz-11 at z~11 are rare but not unexpected </a:t>
            </a:r>
            <a:r>
              <a:rPr lang="en-US" sz="2000" i="1" dirty="0">
                <a:solidFill>
                  <a:schemeClr val="bg1"/>
                </a:solidFill>
              </a:rPr>
              <a:t>per se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47" t="790" r="5722" b="14897"/>
          <a:stretch/>
        </p:blipFill>
        <p:spPr>
          <a:xfrm>
            <a:off x="267344" y="825007"/>
            <a:ext cx="3096769" cy="464515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9038577" y="5470159"/>
            <a:ext cx="124662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</a:rPr>
              <a:t>Mutch+2016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019622" y="5572802"/>
            <a:ext cx="129400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</a:rPr>
              <a:t>Waters+2016</a:t>
            </a: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3" t="1319" r="2561" b="30512"/>
          <a:stretch/>
        </p:blipFill>
        <p:spPr>
          <a:xfrm>
            <a:off x="8626694" y="1832760"/>
            <a:ext cx="3317012" cy="3306491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723763" y="5546904"/>
            <a:ext cx="10919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solidFill>
                  <a:schemeClr val="tx2">
                    <a:lumMod val="20000"/>
                    <a:lumOff val="80000"/>
                  </a:schemeClr>
                </a:solidFill>
              </a:rPr>
              <a:t>BlueTides</a:t>
            </a:r>
            <a:endParaRPr lang="en-US" dirty="0">
              <a:solidFill>
                <a:schemeClr val="tx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657867" y="2093967"/>
            <a:ext cx="48274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mass 10</a:t>
            </a:r>
            <a:r>
              <a:rPr lang="en-US" sz="2400" baseline="30000" dirty="0">
                <a:solidFill>
                  <a:schemeClr val="bg1"/>
                </a:solidFill>
              </a:rPr>
              <a:t>9</a:t>
            </a:r>
            <a:r>
              <a:rPr lang="en-US" sz="2400" dirty="0">
                <a:solidFill>
                  <a:schemeClr val="bg1"/>
                </a:solidFill>
              </a:rPr>
              <a:t> M</a:t>
            </a:r>
            <a:r>
              <a:rPr lang="en-US" sz="2400" baseline="-25000" dirty="0">
                <a:solidFill>
                  <a:schemeClr val="bg1"/>
                </a:solidFill>
              </a:rPr>
              <a:t>⨀</a:t>
            </a:r>
            <a:r>
              <a:rPr lang="en-US" sz="2400" dirty="0">
                <a:solidFill>
                  <a:schemeClr val="bg1"/>
                </a:solidFill>
              </a:rPr>
              <a:t>              SFR 24 M</a:t>
            </a:r>
            <a:r>
              <a:rPr lang="en-US" sz="2400" baseline="-25000" dirty="0">
                <a:solidFill>
                  <a:schemeClr val="bg1"/>
                </a:solidFill>
              </a:rPr>
              <a:t>⨀</a:t>
            </a:r>
            <a:r>
              <a:rPr lang="en-US" sz="2400" dirty="0">
                <a:solidFill>
                  <a:schemeClr val="bg1"/>
                </a:solidFill>
              </a:rPr>
              <a:t>/</a:t>
            </a:r>
            <a:r>
              <a:rPr lang="en-US" sz="2400" dirty="0" err="1">
                <a:solidFill>
                  <a:schemeClr val="bg1"/>
                </a:solidFill>
              </a:rPr>
              <a:t>yr</a:t>
            </a:r>
            <a:r>
              <a:rPr lang="en-US" sz="2400" dirty="0">
                <a:solidFill>
                  <a:schemeClr val="bg1"/>
                </a:solidFill>
              </a:rPr>
              <a:t>  </a:t>
            </a:r>
          </a:p>
          <a:p>
            <a:r>
              <a:rPr lang="en-US" sz="2400" dirty="0">
                <a:solidFill>
                  <a:schemeClr val="bg1"/>
                </a:solidFill>
              </a:rPr>
              <a:t>𝛽 -2.5     A</a:t>
            </a:r>
            <a:r>
              <a:rPr lang="en-US" sz="2400" baseline="-25000" dirty="0">
                <a:solidFill>
                  <a:schemeClr val="bg1"/>
                </a:solidFill>
              </a:rPr>
              <a:t>UV</a:t>
            </a:r>
            <a:r>
              <a:rPr lang="en-US" sz="2400" dirty="0">
                <a:solidFill>
                  <a:schemeClr val="bg1"/>
                </a:solidFill>
              </a:rPr>
              <a:t> &lt;0.2 mag       age 40 </a:t>
            </a:r>
            <a:r>
              <a:rPr lang="en-US" sz="2400" dirty="0" err="1">
                <a:solidFill>
                  <a:schemeClr val="bg1"/>
                </a:solidFill>
              </a:rPr>
              <a:t>Myr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0669395" y="5454638"/>
            <a:ext cx="1136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tx2">
                    <a:lumMod val="20000"/>
                    <a:lumOff val="80000"/>
                  </a:schemeClr>
                </a:solidFill>
              </a:rPr>
              <a:t>DRAGONS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424554" y="6212762"/>
            <a:ext cx="5020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Brush Script MT" charset="0"/>
                <a:ea typeface="Brush Script MT" charset="0"/>
                <a:cs typeface="Brush Script MT" charset="0"/>
              </a:rPr>
              <a:t>gdi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EC2FA2F-A0A6-F04E-8312-46E79A742D81}"/>
              </a:ext>
            </a:extLst>
          </p:cNvPr>
          <p:cNvSpPr txBox="1"/>
          <p:nvPr/>
        </p:nvSpPr>
        <p:spPr>
          <a:xfrm>
            <a:off x="4146980" y="1632302"/>
            <a:ext cx="36968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FF00"/>
                </a:solidFill>
              </a:rPr>
              <a:t>GN-z11 observed properties</a:t>
            </a:r>
          </a:p>
        </p:txBody>
      </p:sp>
    </p:spTree>
    <p:extLst>
      <p:ext uri="{BB962C8B-B14F-4D97-AF65-F5344CB8AC3E}">
        <p14:creationId xmlns:p14="http://schemas.microsoft.com/office/powerpoint/2010/main" val="933563816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>
          <a:xfrm>
            <a:off x="4238028" y="89621"/>
            <a:ext cx="3679293" cy="642284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GB" sz="3200" i="1" dirty="0">
                <a:solidFill>
                  <a:schemeClr val="bg1">
                    <a:lumMod val="95000"/>
                  </a:schemeClr>
                </a:solidFill>
                <a:latin typeface="Calibri" pitchFamily="-111" charset="0"/>
                <a:ea typeface="HG Mincho Light J" charset="0"/>
                <a:cs typeface="HG Mincho Light J" charset="0"/>
              </a:rPr>
              <a:t>GN-z11</a:t>
            </a:r>
            <a:endParaRPr lang="en-US" sz="3200" i="1" baseline="-25000" dirty="0">
              <a:solidFill>
                <a:schemeClr val="tx2">
                  <a:lumMod val="40000"/>
                  <a:lumOff val="60000"/>
                </a:schemeClr>
              </a:solidFill>
              <a:latin typeface="Calibri" pitchFamily="-111" charset="0"/>
              <a:ea typeface="HG Mincho Light J" charset="0"/>
              <a:cs typeface="HG Mincho Light J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657867" y="3486005"/>
            <a:ext cx="456799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solidFill>
                  <a:schemeClr val="tx2">
                    <a:lumMod val="20000"/>
                    <a:lumOff val="80000"/>
                  </a:schemeClr>
                </a:solidFill>
              </a:rPr>
              <a:t>the derived physical properties of GN-z11 are consistent with expectations from large-volume simulations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47" t="790" r="5722" b="14897"/>
          <a:stretch/>
        </p:blipFill>
        <p:spPr>
          <a:xfrm>
            <a:off x="267344" y="825007"/>
            <a:ext cx="3096769" cy="464515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9038577" y="5470159"/>
            <a:ext cx="124662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</a:rPr>
              <a:t>Mutch+2016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019622" y="5572802"/>
            <a:ext cx="129400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</a:rPr>
              <a:t>Waters+2016</a:t>
            </a: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3" t="1319" r="2561" b="30512"/>
          <a:stretch/>
        </p:blipFill>
        <p:spPr>
          <a:xfrm>
            <a:off x="8626694" y="1832760"/>
            <a:ext cx="3317012" cy="3306491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3741457" y="5131405"/>
            <a:ext cx="450104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FF00"/>
                </a:solidFill>
              </a:rPr>
              <a:t>but it is unexpected to find GN-z11 in such small search volumes/areas (by factor 10-100)?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23763" y="5546904"/>
            <a:ext cx="10919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solidFill>
                  <a:schemeClr val="tx2">
                    <a:lumMod val="20000"/>
                    <a:lumOff val="80000"/>
                  </a:schemeClr>
                </a:solidFill>
              </a:rPr>
              <a:t>BlueTides</a:t>
            </a:r>
            <a:endParaRPr lang="en-US" dirty="0">
              <a:solidFill>
                <a:schemeClr val="tx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657867" y="2093967"/>
            <a:ext cx="48274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mass 10</a:t>
            </a:r>
            <a:r>
              <a:rPr lang="en-US" sz="2400" baseline="30000" dirty="0">
                <a:solidFill>
                  <a:schemeClr val="bg1"/>
                </a:solidFill>
              </a:rPr>
              <a:t>9</a:t>
            </a:r>
            <a:r>
              <a:rPr lang="en-US" sz="2400" dirty="0">
                <a:solidFill>
                  <a:schemeClr val="bg1"/>
                </a:solidFill>
              </a:rPr>
              <a:t> M</a:t>
            </a:r>
            <a:r>
              <a:rPr lang="en-US" sz="2400" baseline="-25000" dirty="0">
                <a:solidFill>
                  <a:schemeClr val="bg1"/>
                </a:solidFill>
              </a:rPr>
              <a:t>⨀</a:t>
            </a:r>
            <a:r>
              <a:rPr lang="en-US" sz="2400" dirty="0">
                <a:solidFill>
                  <a:schemeClr val="bg1"/>
                </a:solidFill>
              </a:rPr>
              <a:t>              SFR 24 M</a:t>
            </a:r>
            <a:r>
              <a:rPr lang="en-US" sz="2400" baseline="-25000" dirty="0">
                <a:solidFill>
                  <a:schemeClr val="bg1"/>
                </a:solidFill>
              </a:rPr>
              <a:t>⨀</a:t>
            </a:r>
            <a:r>
              <a:rPr lang="en-US" sz="2400" dirty="0">
                <a:solidFill>
                  <a:schemeClr val="bg1"/>
                </a:solidFill>
              </a:rPr>
              <a:t>/</a:t>
            </a:r>
            <a:r>
              <a:rPr lang="en-US" sz="2400" dirty="0" err="1">
                <a:solidFill>
                  <a:schemeClr val="bg1"/>
                </a:solidFill>
              </a:rPr>
              <a:t>yr</a:t>
            </a:r>
            <a:r>
              <a:rPr lang="en-US" sz="2400" dirty="0">
                <a:solidFill>
                  <a:schemeClr val="bg1"/>
                </a:solidFill>
              </a:rPr>
              <a:t>  </a:t>
            </a:r>
          </a:p>
          <a:p>
            <a:r>
              <a:rPr lang="en-US" sz="2400" dirty="0">
                <a:solidFill>
                  <a:schemeClr val="bg1"/>
                </a:solidFill>
              </a:rPr>
              <a:t>𝛽 -2.5     A</a:t>
            </a:r>
            <a:r>
              <a:rPr lang="en-US" sz="2400" baseline="-25000" dirty="0">
                <a:solidFill>
                  <a:schemeClr val="bg1"/>
                </a:solidFill>
              </a:rPr>
              <a:t>UV</a:t>
            </a:r>
            <a:r>
              <a:rPr lang="en-US" sz="2400" dirty="0">
                <a:solidFill>
                  <a:schemeClr val="bg1"/>
                </a:solidFill>
              </a:rPr>
              <a:t> &lt;0.2 mag       age 40 </a:t>
            </a:r>
            <a:r>
              <a:rPr lang="en-US" sz="2400" dirty="0" err="1">
                <a:solidFill>
                  <a:schemeClr val="bg1"/>
                </a:solidFill>
              </a:rPr>
              <a:t>Myr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0669395" y="5454638"/>
            <a:ext cx="1136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tx2">
                    <a:lumMod val="20000"/>
                    <a:lumOff val="80000"/>
                  </a:schemeClr>
                </a:solidFill>
              </a:rPr>
              <a:t>DRAGONS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424554" y="6212762"/>
            <a:ext cx="5020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Brush Script MT" charset="0"/>
                <a:ea typeface="Brush Script MT" charset="0"/>
                <a:cs typeface="Brush Script MT" charset="0"/>
              </a:rPr>
              <a:t>gdi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10E0A1A-805E-C545-A75D-FFB075340649}"/>
              </a:ext>
            </a:extLst>
          </p:cNvPr>
          <p:cNvSpPr txBox="1"/>
          <p:nvPr/>
        </p:nvSpPr>
        <p:spPr>
          <a:xfrm>
            <a:off x="5735308" y="736082"/>
            <a:ext cx="578277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bg1"/>
                </a:solidFill>
              </a:rPr>
              <a:t>simulations show that galaxies as massive as GNz-11 at z~11 are rare but not unexpected </a:t>
            </a:r>
            <a:r>
              <a:rPr lang="en-US" sz="2000" i="1" dirty="0">
                <a:solidFill>
                  <a:schemeClr val="bg1"/>
                </a:solidFill>
              </a:rPr>
              <a:t>per se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D135FE9-E217-FE4A-899C-8C6981515906}"/>
              </a:ext>
            </a:extLst>
          </p:cNvPr>
          <p:cNvSpPr txBox="1"/>
          <p:nvPr/>
        </p:nvSpPr>
        <p:spPr>
          <a:xfrm>
            <a:off x="4146980" y="1632302"/>
            <a:ext cx="36968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FF00"/>
                </a:solidFill>
              </a:rPr>
              <a:t>GN-z11 observed properties</a:t>
            </a:r>
          </a:p>
        </p:txBody>
      </p:sp>
    </p:spTree>
    <p:extLst>
      <p:ext uri="{BB962C8B-B14F-4D97-AF65-F5344CB8AC3E}">
        <p14:creationId xmlns:p14="http://schemas.microsoft.com/office/powerpoint/2010/main" val="2758421020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CA1E7344-E0FB-282F-42DE-6E0F74BE1F75}"/>
              </a:ext>
            </a:extLst>
          </p:cNvPr>
          <p:cNvGrpSpPr/>
          <p:nvPr/>
        </p:nvGrpSpPr>
        <p:grpSpPr>
          <a:xfrm>
            <a:off x="278568" y="1552311"/>
            <a:ext cx="5676659" cy="5122116"/>
            <a:chOff x="7915390" y="710443"/>
            <a:chExt cx="4108671" cy="3525962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0FA524FA-434C-0BE0-5759-733C817D8C6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915390" y="710443"/>
              <a:ext cx="4108671" cy="3101282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804EC71A-124D-5304-B626-3F90D6899C5F}"/>
                </a:ext>
              </a:extLst>
            </p:cNvPr>
            <p:cNvSpPr txBox="1"/>
            <p:nvPr/>
          </p:nvSpPr>
          <p:spPr>
            <a:xfrm>
              <a:off x="8446750" y="3600803"/>
              <a:ext cx="1275567" cy="6356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Planck Collaboration VI 2018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90115C91-11CF-FE03-D0D5-2C82483D21FC}"/>
                </a:ext>
              </a:extLst>
            </p:cNvPr>
            <p:cNvSpPr txBox="1"/>
            <p:nvPr/>
          </p:nvSpPr>
          <p:spPr>
            <a:xfrm>
              <a:off x="8464770" y="1517977"/>
              <a:ext cx="633717" cy="5720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/>
                <a:t>free electron fraction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D18B14A6-70A7-4F43-A891-62D308E747F8}"/>
              </a:ext>
            </a:extLst>
          </p:cNvPr>
          <p:cNvGrpSpPr/>
          <p:nvPr/>
        </p:nvGrpSpPr>
        <p:grpSpPr>
          <a:xfrm>
            <a:off x="8091190" y="223550"/>
            <a:ext cx="3671897" cy="6363203"/>
            <a:chOff x="5963274" y="184469"/>
            <a:chExt cx="3671897" cy="6363203"/>
          </a:xfrm>
        </p:grpSpPr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9566E98B-F121-9A44-96DE-BE8066FAEBA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63274" y="198885"/>
              <a:ext cx="3671897" cy="6348787"/>
            </a:xfrm>
            <a:prstGeom prst="rect">
              <a:avLst/>
            </a:prstGeom>
          </p:spPr>
        </p:pic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DF166C8A-EFB9-584B-AC19-CCF54191B4BF}"/>
                </a:ext>
              </a:extLst>
            </p:cNvPr>
            <p:cNvSpPr txBox="1"/>
            <p:nvPr/>
          </p:nvSpPr>
          <p:spPr>
            <a:xfrm>
              <a:off x="6993222" y="184469"/>
              <a:ext cx="2170773" cy="615553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/>
                <a:t>GN-z11</a:t>
              </a:r>
              <a:r>
                <a:rPr lang="en-US" sz="1600" dirty="0"/>
                <a:t> </a:t>
              </a:r>
            </a:p>
            <a:p>
              <a:pPr algn="ctr"/>
              <a:r>
                <a:rPr lang="en-US" sz="1600" dirty="0"/>
                <a:t>the most distant galaxy </a:t>
              </a:r>
            </a:p>
          </p:txBody>
        </p:sp>
      </p:grpSp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>
          <a:xfrm>
            <a:off x="527313" y="409873"/>
            <a:ext cx="7735741" cy="981565"/>
          </a:xfrm>
        </p:spPr>
        <p:txBody>
          <a:bodyPr>
            <a:normAutofit fontScale="90000"/>
          </a:bodyPr>
          <a:lstStyle/>
          <a:p>
            <a:r>
              <a:rPr lang="en-US" sz="2700" i="1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GN-z11 is a galaxy essentially in the pre-reionization epoch — an epoch we thought was inaccessible without JWST</a:t>
            </a:r>
            <a:r>
              <a:rPr lang="en-US" sz="3200" i="1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!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1424554" y="6212762"/>
            <a:ext cx="5020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Brush Script MT" charset="0"/>
                <a:ea typeface="Brush Script MT" charset="0"/>
                <a:cs typeface="Brush Script MT" charset="0"/>
              </a:rPr>
              <a:t>gdi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3F2D7193-9C18-DC4C-8BCC-51827D0DDD3D}"/>
              </a:ext>
            </a:extLst>
          </p:cNvPr>
          <p:cNvSpPr txBox="1"/>
          <p:nvPr/>
        </p:nvSpPr>
        <p:spPr>
          <a:xfrm>
            <a:off x="8026651" y="647972"/>
            <a:ext cx="97103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free electron fraction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170A47F5-589D-5448-8C6D-74F142C3911B}"/>
              </a:ext>
            </a:extLst>
          </p:cNvPr>
          <p:cNvSpPr txBox="1"/>
          <p:nvPr/>
        </p:nvSpPr>
        <p:spPr>
          <a:xfrm>
            <a:off x="265385" y="6258928"/>
            <a:ext cx="3757760" cy="36933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Planck Collaboration Results I, VI 2018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7310E50-2D9C-794F-9890-EED0AB7083E0}"/>
              </a:ext>
            </a:extLst>
          </p:cNvPr>
          <p:cNvSpPr txBox="1"/>
          <p:nvPr/>
        </p:nvSpPr>
        <p:spPr>
          <a:xfrm>
            <a:off x="6060423" y="3412359"/>
            <a:ext cx="32322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GN-z11 is a pathfinder for the earliest galaxies 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3551F821-9D66-364A-8B03-39BE9313C80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30397" y="3206161"/>
            <a:ext cx="1004020" cy="1004020"/>
          </a:xfrm>
          <a:prstGeom prst="rect">
            <a:avLst/>
          </a:prstGeom>
          <a:ln w="28575">
            <a:solidFill>
              <a:srgbClr val="FF0000"/>
            </a:solidFill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DC20DD3-5DDA-5602-FD8A-3207538740C1}"/>
              </a:ext>
            </a:extLst>
          </p:cNvPr>
          <p:cNvSpPr txBox="1"/>
          <p:nvPr/>
        </p:nvSpPr>
        <p:spPr>
          <a:xfrm>
            <a:off x="4099227" y="3371735"/>
            <a:ext cx="13564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@ ~480 </a:t>
            </a:r>
            <a:r>
              <a:rPr lang="en-US" b="1" dirty="0" err="1">
                <a:solidFill>
                  <a:srgbClr val="FF0000"/>
                </a:solidFill>
              </a:rPr>
              <a:t>Myr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3466C25-F9CE-A338-EA36-E6355D87FA3D}"/>
              </a:ext>
            </a:extLst>
          </p:cNvPr>
          <p:cNvSpPr txBox="1"/>
          <p:nvPr/>
        </p:nvSpPr>
        <p:spPr>
          <a:xfrm>
            <a:off x="3893925" y="2540706"/>
            <a:ext cx="210195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essentially all reionization takes place since z~10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7B92F1EF-332C-E027-C056-73171EBAEB74}"/>
              </a:ext>
            </a:extLst>
          </p:cNvPr>
          <p:cNvCxnSpPr/>
          <p:nvPr/>
        </p:nvCxnSpPr>
        <p:spPr>
          <a:xfrm flipH="1">
            <a:off x="2878364" y="4655420"/>
            <a:ext cx="4092" cy="75033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2C7C215E-CCDF-B834-8252-383FDA8A14B2}"/>
              </a:ext>
            </a:extLst>
          </p:cNvPr>
          <p:cNvSpPr txBox="1"/>
          <p:nvPr/>
        </p:nvSpPr>
        <p:spPr>
          <a:xfrm>
            <a:off x="2530397" y="4226525"/>
            <a:ext cx="8755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GN-z11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52E35E4-B09F-137B-CC19-3A7122C1B259}"/>
              </a:ext>
            </a:extLst>
          </p:cNvPr>
          <p:cNvSpPr txBox="1"/>
          <p:nvPr/>
        </p:nvSpPr>
        <p:spPr>
          <a:xfrm>
            <a:off x="2949610" y="4572064"/>
            <a:ext cx="12410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@ 420 </a:t>
            </a:r>
            <a:r>
              <a:rPr lang="en-US" b="1" dirty="0" err="1">
                <a:solidFill>
                  <a:srgbClr val="FF0000"/>
                </a:solidFill>
              </a:rPr>
              <a:t>Myr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3857771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019187-9107-314E-8F4F-26FF0DEC2E4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 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E2004F4-8805-6342-9D2B-7F1F9DD099F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 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99A7171-7DCC-3849-82EC-2739B3D2ED15}"/>
              </a:ext>
            </a:extLst>
          </p:cNvPr>
          <p:cNvSpPr txBox="1"/>
          <p:nvPr/>
        </p:nvSpPr>
        <p:spPr>
          <a:xfrm>
            <a:off x="11424554" y="6212762"/>
            <a:ext cx="5020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Brush Script MT" charset="0"/>
                <a:ea typeface="Brush Script MT" charset="0"/>
                <a:cs typeface="Brush Script MT" charset="0"/>
              </a:rPr>
              <a:t>gdi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1556B5C-97D0-37B4-CAF1-E9848A041C34}"/>
              </a:ext>
            </a:extLst>
          </p:cNvPr>
          <p:cNvSpPr txBox="1"/>
          <p:nvPr/>
        </p:nvSpPr>
        <p:spPr>
          <a:xfrm>
            <a:off x="3588026" y="2763078"/>
            <a:ext cx="5053756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i="1" dirty="0">
                <a:solidFill>
                  <a:schemeClr val="bg1">
                    <a:lumMod val="95000"/>
                  </a:schemeClr>
                </a:solidFill>
              </a:rPr>
              <a:t>what Planck tells us</a:t>
            </a:r>
          </a:p>
          <a:p>
            <a:endParaRPr lang="en-US" sz="3200" i="1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en-US" sz="3200" i="1" dirty="0">
                <a:solidFill>
                  <a:schemeClr val="bg1">
                    <a:lumMod val="95000"/>
                  </a:schemeClr>
                </a:solidFill>
              </a:rPr>
              <a:t>charts from a 2018/2019 talk</a:t>
            </a:r>
          </a:p>
        </p:txBody>
      </p:sp>
    </p:spTree>
    <p:extLst>
      <p:ext uri="{BB962C8B-B14F-4D97-AF65-F5344CB8AC3E}">
        <p14:creationId xmlns:p14="http://schemas.microsoft.com/office/powerpoint/2010/main" val="20324286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>
          <a:xfrm>
            <a:off x="196190" y="102563"/>
            <a:ext cx="3706561" cy="831850"/>
          </a:xfrm>
        </p:spPr>
        <p:txBody>
          <a:bodyPr>
            <a:normAutofit/>
          </a:bodyPr>
          <a:lstStyle/>
          <a:p>
            <a:pPr algn="l" eaLnBrk="1" hangingPunct="1">
              <a:defRPr/>
            </a:pPr>
            <a:r>
              <a:rPr lang="en-GB" sz="3600" dirty="0">
                <a:solidFill>
                  <a:schemeClr val="bg1">
                    <a:lumMod val="95000"/>
                  </a:schemeClr>
                </a:solidFill>
                <a:latin typeface="Calibri" pitchFamily="-111" charset="0"/>
                <a:ea typeface="HG Mincho Light J" charset="0"/>
                <a:cs typeface="HG Mincho Light J" charset="0"/>
              </a:rPr>
              <a:t>Planck 2016/2018 </a:t>
            </a:r>
            <a:endParaRPr lang="en-US" sz="3600" i="1" baseline="-25000" dirty="0">
              <a:solidFill>
                <a:schemeClr val="tx2">
                  <a:lumMod val="40000"/>
                  <a:lumOff val="60000"/>
                </a:schemeClr>
              </a:solidFill>
              <a:latin typeface="Calibri" pitchFamily="-111" charset="0"/>
              <a:ea typeface="HG Mincho Light J" charset="0"/>
              <a:cs typeface="HG Mincho Light J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152995" y="164271"/>
            <a:ext cx="3701723" cy="734163"/>
          </a:xfrm>
          <a:prstGeom prst="roundRect">
            <a:avLst/>
          </a:prstGeom>
          <a:noFill/>
          <a:ln w="38100" cap="flat" cmpd="sng" algn="ctr">
            <a:solidFill>
              <a:srgbClr val="00FF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3" name="Rectangle 2"/>
          <p:cNvSpPr txBox="1">
            <a:spLocks noChangeArrowheads="1"/>
          </p:cNvSpPr>
          <p:nvPr/>
        </p:nvSpPr>
        <p:spPr>
          <a:xfrm>
            <a:off x="4755157" y="39569"/>
            <a:ext cx="6486373" cy="55118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en-GB" sz="3200" i="1" dirty="0">
                <a:solidFill>
                  <a:schemeClr val="bg1">
                    <a:lumMod val="95000"/>
                  </a:schemeClr>
                </a:solidFill>
                <a:latin typeface="Calibri" pitchFamily="-111" charset="0"/>
                <a:ea typeface="HG Mincho Light J" charset="0"/>
                <a:cs typeface="HG Mincho Light J" charset="0"/>
              </a:rPr>
              <a:t>constraints on the reionization history </a:t>
            </a:r>
            <a:endParaRPr lang="en-US" sz="3200" i="1" baseline="-25000" dirty="0">
              <a:solidFill>
                <a:schemeClr val="tx2">
                  <a:lumMod val="40000"/>
                  <a:lumOff val="60000"/>
                </a:schemeClr>
              </a:solidFill>
              <a:latin typeface="Calibri" pitchFamily="-111" charset="0"/>
              <a:ea typeface="HG Mincho Light J" charset="0"/>
              <a:cs typeface="HG Mincho Light J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17115" y="5520264"/>
            <a:ext cx="4852610" cy="92333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Planck Collaboration XLVII + 2016</a:t>
            </a:r>
          </a:p>
          <a:p>
            <a:r>
              <a:rPr lang="en-US" dirty="0">
                <a:solidFill>
                  <a:schemeClr val="bg1"/>
                </a:solidFill>
              </a:rPr>
              <a:t>Planck Results VI Cosmological Parameters + 2018</a:t>
            </a:r>
          </a:p>
          <a:p>
            <a:r>
              <a:rPr lang="en-US" dirty="0">
                <a:solidFill>
                  <a:schemeClr val="bg1"/>
                </a:solidFill>
              </a:rPr>
              <a:t>Planck Results I Overview and Legacy + 2018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03716" y="1250495"/>
            <a:ext cx="10666148" cy="3847207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is-IS" sz="2400" dirty="0">
                <a:solidFill>
                  <a:schemeClr val="bg1"/>
                </a:solidFill>
              </a:rPr>
              <a:t>…</a:t>
            </a:r>
            <a:r>
              <a:rPr lang="en-US" sz="2400" dirty="0">
                <a:solidFill>
                  <a:schemeClr val="bg1"/>
                </a:solidFill>
              </a:rPr>
              <a:t>Thomson optical depth:  </a:t>
            </a:r>
            <a:r>
              <a:rPr lang="en-US" sz="2400" dirty="0" err="1">
                <a:solidFill>
                  <a:schemeClr val="bg1"/>
                </a:solidFill>
              </a:rPr>
              <a:t>τ</a:t>
            </a:r>
            <a:r>
              <a:rPr lang="en-US" sz="2400" dirty="0">
                <a:solidFill>
                  <a:schemeClr val="bg1"/>
                </a:solidFill>
              </a:rPr>
              <a:t> = 0.054 ± 0.007</a:t>
            </a:r>
          </a:p>
          <a:p>
            <a:endParaRPr lang="en-US" sz="2400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  <a:p>
            <a:r>
              <a:rPr lang="is-IS" sz="2400" dirty="0">
                <a:solidFill>
                  <a:schemeClr val="tx2">
                    <a:lumMod val="20000"/>
                    <a:lumOff val="80000"/>
                  </a:schemeClr>
                </a:solidFill>
              </a:rPr>
              <a:t>…</a:t>
            </a:r>
            <a:r>
              <a:rPr lang="en-US" sz="2400" dirty="0">
                <a:solidFill>
                  <a:schemeClr val="tx2">
                    <a:lumMod val="20000"/>
                    <a:lumOff val="80000"/>
                  </a:schemeClr>
                </a:solidFill>
              </a:rPr>
              <a:t>mid-point redshift at which reionization occurs is found to lie at </a:t>
            </a:r>
            <a:r>
              <a:rPr lang="en-US" sz="2400" i="1" dirty="0">
                <a:solidFill>
                  <a:schemeClr val="tx2">
                    <a:lumMod val="20000"/>
                    <a:lumOff val="80000"/>
                  </a:schemeClr>
                </a:solidFill>
              </a:rPr>
              <a:t>z </a:t>
            </a:r>
            <a:r>
              <a:rPr lang="en-US" sz="2400" dirty="0">
                <a:solidFill>
                  <a:schemeClr val="tx2">
                    <a:lumMod val="20000"/>
                    <a:lumOff val="80000"/>
                  </a:schemeClr>
                </a:solidFill>
              </a:rPr>
              <a:t>= 7.7 ± 0.7 </a:t>
            </a:r>
          </a:p>
          <a:p>
            <a:endParaRPr lang="en-US" sz="2400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  <a:p>
            <a:r>
              <a:rPr lang="is-IS" sz="2400" dirty="0">
                <a:solidFill>
                  <a:schemeClr val="bg1"/>
                </a:solidFill>
              </a:rPr>
              <a:t>…</a:t>
            </a:r>
            <a:r>
              <a:rPr lang="en-US" sz="2400" dirty="0">
                <a:solidFill>
                  <a:schemeClr val="bg1"/>
                </a:solidFill>
              </a:rPr>
              <a:t>upper limit to the width of the reionization period of ∆</a:t>
            </a:r>
            <a:r>
              <a:rPr lang="en-US" sz="2400" i="1" dirty="0">
                <a:solidFill>
                  <a:schemeClr val="bg1"/>
                </a:solidFill>
              </a:rPr>
              <a:t>z </a:t>
            </a:r>
            <a:r>
              <a:rPr lang="en-US" sz="2400" dirty="0">
                <a:solidFill>
                  <a:schemeClr val="bg1"/>
                </a:solidFill>
              </a:rPr>
              <a:t>&lt; 2.8.</a:t>
            </a:r>
          </a:p>
          <a:p>
            <a:pPr marL="285750" indent="-285750">
              <a:buFont typeface="Arial" charset="0"/>
              <a:buChar char="•"/>
            </a:pPr>
            <a:endParaRPr lang="en-US" sz="2400" dirty="0">
              <a:solidFill>
                <a:schemeClr val="bg1"/>
              </a:solidFill>
            </a:endParaRPr>
          </a:p>
          <a:p>
            <a:r>
              <a:rPr lang="is-IS" sz="2400" dirty="0">
                <a:solidFill>
                  <a:schemeClr val="tx2">
                    <a:lumMod val="20000"/>
                    <a:lumOff val="80000"/>
                  </a:schemeClr>
                </a:solidFill>
              </a:rPr>
              <a:t>…</a:t>
            </a:r>
            <a:r>
              <a:rPr lang="en-US" sz="2400" dirty="0">
                <a:solidFill>
                  <a:schemeClr val="tx2">
                    <a:lumMod val="20000"/>
                    <a:lumOff val="80000"/>
                  </a:schemeClr>
                </a:solidFill>
              </a:rPr>
              <a:t>the Universe is ionized at much less than the 10% level at redshifts above </a:t>
            </a:r>
            <a:r>
              <a:rPr lang="en-US" sz="2400" i="1" dirty="0">
                <a:solidFill>
                  <a:schemeClr val="tx2">
                    <a:lumMod val="20000"/>
                    <a:lumOff val="80000"/>
                  </a:schemeClr>
                </a:solidFill>
              </a:rPr>
              <a:t>z </a:t>
            </a:r>
            <a:r>
              <a:rPr lang="en-US" sz="2400" dirty="0">
                <a:solidFill>
                  <a:schemeClr val="tx2">
                    <a:lumMod val="20000"/>
                    <a:lumOff val="80000"/>
                  </a:schemeClr>
                </a:solidFill>
              </a:rPr>
              <a:t>≃ 10</a:t>
            </a:r>
            <a:r>
              <a:rPr lang="is-IS" sz="2400" dirty="0">
                <a:solidFill>
                  <a:schemeClr val="tx2">
                    <a:lumMod val="20000"/>
                    <a:lumOff val="80000"/>
                  </a:schemeClr>
                </a:solidFill>
              </a:rPr>
              <a:t>… (&lt;1% above z</a:t>
            </a:r>
            <a:r>
              <a:rPr lang="en-US" sz="2400" dirty="0">
                <a:solidFill>
                  <a:schemeClr val="tx2">
                    <a:lumMod val="20000"/>
                    <a:lumOff val="80000"/>
                  </a:schemeClr>
                </a:solidFill>
              </a:rPr>
              <a:t> ≃15)</a:t>
            </a:r>
          </a:p>
          <a:p>
            <a:endParaRPr lang="en-US" sz="2400" dirty="0">
              <a:solidFill>
                <a:schemeClr val="tx2">
                  <a:lumMod val="20000"/>
                  <a:lumOff val="80000"/>
                </a:schemeClr>
              </a:solidFill>
            </a:endParaRPr>
          </a:p>
          <a:p>
            <a:r>
              <a:rPr lang="is-IS" sz="2800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…</a:t>
            </a:r>
            <a:r>
              <a:rPr lang="en-US" sz="2800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an early onset of reionization is strongly disfavored by </a:t>
            </a:r>
            <a:r>
              <a:rPr lang="en-US" sz="2800" i="1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Planck </a:t>
            </a:r>
            <a:r>
              <a:rPr lang="en-US" sz="2800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data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424554" y="6212762"/>
            <a:ext cx="5020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Brush Script MT" charset="0"/>
                <a:ea typeface="Brush Script MT" charset="0"/>
                <a:cs typeface="Brush Script MT" charset="0"/>
              </a:rPr>
              <a:t>gdi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6AE7AFF-9C6D-D4E9-C07B-7F21717D5A54}"/>
              </a:ext>
            </a:extLst>
          </p:cNvPr>
          <p:cNvSpPr txBox="1"/>
          <p:nvPr/>
        </p:nvSpPr>
        <p:spPr>
          <a:xfrm>
            <a:off x="6911151" y="5607505"/>
            <a:ext cx="2771977" cy="523220"/>
          </a:xfrm>
          <a:prstGeom prst="rect">
            <a:avLst/>
          </a:prstGeom>
          <a:noFill/>
          <a:ln w="28575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2800" b="1" i="1" dirty="0">
                <a:solidFill>
                  <a:schemeClr val="tx2">
                    <a:lumMod val="40000"/>
                    <a:lumOff val="60000"/>
                  </a:schemeClr>
                </a:solidFill>
              </a:rPr>
              <a:t>these are quotes!</a:t>
            </a:r>
          </a:p>
        </p:txBody>
      </p:sp>
    </p:spTree>
    <p:extLst>
      <p:ext uri="{BB962C8B-B14F-4D97-AF65-F5344CB8AC3E}">
        <p14:creationId xmlns:p14="http://schemas.microsoft.com/office/powerpoint/2010/main" val="1555221856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>
          <a:xfrm>
            <a:off x="6177243" y="93924"/>
            <a:ext cx="5874435" cy="486716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en-GB" sz="2600" i="1" dirty="0">
                <a:solidFill>
                  <a:schemeClr val="bg1">
                    <a:lumMod val="95000"/>
                  </a:schemeClr>
                </a:solidFill>
                <a:latin typeface="Calibri" pitchFamily="-111" charset="0"/>
                <a:ea typeface="HG Mincho Light J" charset="0"/>
                <a:cs typeface="HG Mincho Light J" charset="0"/>
              </a:rPr>
              <a:t>reionization constraints from Planck 2018</a:t>
            </a:r>
            <a:endParaRPr lang="en-US" sz="2600" i="1" baseline="-25000" dirty="0">
              <a:solidFill>
                <a:schemeClr val="tx2">
                  <a:lumMod val="40000"/>
                  <a:lumOff val="60000"/>
                </a:schemeClr>
              </a:solidFill>
              <a:latin typeface="Calibri" pitchFamily="-111" charset="0"/>
              <a:ea typeface="HG Mincho Light J" charset="0"/>
              <a:cs typeface="HG Mincho Light J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1424554" y="6212762"/>
            <a:ext cx="5020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Brush Script MT" charset="0"/>
                <a:ea typeface="Brush Script MT" charset="0"/>
                <a:cs typeface="Brush Script MT" charset="0"/>
              </a:rPr>
              <a:t>gdi</a:t>
            </a:r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F155E6EB-4894-3A4E-B245-3511D77C1C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15390" y="710443"/>
            <a:ext cx="4108671" cy="3101282"/>
          </a:xfrm>
          <a:prstGeom prst="rect">
            <a:avLst/>
          </a:prstGeom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AB3E8523-A03B-A34F-B0C8-5B9597FC79CF}"/>
              </a:ext>
            </a:extLst>
          </p:cNvPr>
          <p:cNvSpPr txBox="1"/>
          <p:nvPr/>
        </p:nvSpPr>
        <p:spPr>
          <a:xfrm>
            <a:off x="9845217" y="1622679"/>
            <a:ext cx="208368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Planck Collaboration VI 2018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3F2D7193-9C18-DC4C-8BCC-51827D0DDD3D}"/>
              </a:ext>
            </a:extLst>
          </p:cNvPr>
          <p:cNvSpPr txBox="1"/>
          <p:nvPr/>
        </p:nvSpPr>
        <p:spPr>
          <a:xfrm>
            <a:off x="8394788" y="1305018"/>
            <a:ext cx="97103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free electron fraction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541C5761-0FB2-2B48-8570-E73411B88D51}"/>
              </a:ext>
            </a:extLst>
          </p:cNvPr>
          <p:cNvGrpSpPr/>
          <p:nvPr/>
        </p:nvGrpSpPr>
        <p:grpSpPr>
          <a:xfrm>
            <a:off x="210485" y="167037"/>
            <a:ext cx="6938369" cy="3937957"/>
            <a:chOff x="206257" y="615977"/>
            <a:chExt cx="6938369" cy="3937957"/>
          </a:xfrm>
        </p:grpSpPr>
        <p:pic>
          <p:nvPicPr>
            <p:cNvPr id="38" name="Picture 37">
              <a:extLst>
                <a:ext uri="{FF2B5EF4-FFF2-40B4-BE49-F238E27FC236}">
                  <a16:creationId xmlns:a16="http://schemas.microsoft.com/office/drawing/2014/main" id="{8B37DDC7-BF99-A749-A4DC-2E7971CA3F4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06257" y="615977"/>
              <a:ext cx="5966759" cy="393795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538093D1-7556-EE40-9E06-6792D141C73C}"/>
                </a:ext>
              </a:extLst>
            </p:cNvPr>
            <p:cNvSpPr txBox="1"/>
            <p:nvPr/>
          </p:nvSpPr>
          <p:spPr>
            <a:xfrm>
              <a:off x="1414156" y="790051"/>
              <a:ext cx="217399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free electron fraction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36D8954-C0F9-5745-A6E0-416F1552DC25}"/>
                </a:ext>
              </a:extLst>
            </p:cNvPr>
            <p:cNvSpPr txBox="1"/>
            <p:nvPr/>
          </p:nvSpPr>
          <p:spPr>
            <a:xfrm>
              <a:off x="2842789" y="1383713"/>
              <a:ext cx="4301837" cy="830997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rgbClr val="FF0000"/>
                  </a:solidFill>
                </a:rPr>
                <a:t>essentially all reionization takes place between z~10 and z~6</a:t>
              </a:r>
            </a:p>
          </p:txBody>
        </p:sp>
      </p:grpSp>
      <p:sp>
        <p:nvSpPr>
          <p:cNvPr id="42" name="TextBox 41">
            <a:extLst>
              <a:ext uri="{FF2B5EF4-FFF2-40B4-BE49-F238E27FC236}">
                <a16:creationId xmlns:a16="http://schemas.microsoft.com/office/drawing/2014/main" id="{170A47F5-589D-5448-8C6D-74F142C3911B}"/>
              </a:ext>
            </a:extLst>
          </p:cNvPr>
          <p:cNvSpPr txBox="1"/>
          <p:nvPr/>
        </p:nvSpPr>
        <p:spPr>
          <a:xfrm>
            <a:off x="3348528" y="2588357"/>
            <a:ext cx="3610835" cy="36933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Planck Collaboration Results I + 2018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91FD1E1-CF0E-7147-96EA-CB28F0E8CB7D}"/>
              </a:ext>
            </a:extLst>
          </p:cNvPr>
          <p:cNvSpPr txBox="1"/>
          <p:nvPr/>
        </p:nvSpPr>
        <p:spPr>
          <a:xfrm>
            <a:off x="432525" y="4459127"/>
            <a:ext cx="11326949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tx2">
                    <a:lumMod val="20000"/>
                    <a:lumOff val="80000"/>
                  </a:schemeClr>
                </a:solidFill>
              </a:rPr>
              <a:t>….</a:t>
            </a:r>
            <a:r>
              <a:rPr lang="en-US" sz="2000" i="1" dirty="0">
                <a:solidFill>
                  <a:schemeClr val="tx2">
                    <a:lumMod val="20000"/>
                    <a:lumOff val="80000"/>
                  </a:schemeClr>
                </a:solidFill>
              </a:rPr>
              <a:t>Planck </a:t>
            </a:r>
            <a:r>
              <a:rPr lang="en-US" sz="2000" dirty="0">
                <a:solidFill>
                  <a:schemeClr val="tx2">
                    <a:lumMod val="20000"/>
                    <a:lumOff val="80000"/>
                  </a:schemeClr>
                </a:solidFill>
              </a:rPr>
              <a:t>data prefer a late and fast transition from a neutral to an ionized universe…</a:t>
            </a:r>
          </a:p>
          <a:p>
            <a:endParaRPr lang="en-US" sz="2000" dirty="0">
              <a:solidFill>
                <a:schemeClr val="tx2">
                  <a:lumMod val="20000"/>
                  <a:lumOff val="80000"/>
                </a:schemeClr>
              </a:solidFill>
            </a:endParaRPr>
          </a:p>
          <a:p>
            <a:r>
              <a:rPr lang="en-US" sz="2000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….non-standard early galaxies or significantly evolving escape and clumping factors are no longer required.</a:t>
            </a:r>
          </a:p>
          <a:p>
            <a:endParaRPr lang="en-US" sz="2000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  <a:p>
            <a:r>
              <a:rPr lang="en-US" sz="2000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en-US" sz="2000" dirty="0">
                <a:solidFill>
                  <a:schemeClr val="bg1"/>
                </a:solidFill>
              </a:rPr>
              <a:t>….nor do the </a:t>
            </a:r>
            <a:r>
              <a:rPr lang="en-US" sz="2000" i="1" dirty="0">
                <a:solidFill>
                  <a:schemeClr val="bg1"/>
                </a:solidFill>
              </a:rPr>
              <a:t>Planck </a:t>
            </a:r>
            <a:r>
              <a:rPr lang="en-US" sz="2000" dirty="0">
                <a:solidFill>
                  <a:schemeClr val="bg1"/>
                </a:solidFill>
              </a:rPr>
              <a:t>results actually require </a:t>
            </a:r>
            <a:r>
              <a:rPr lang="en-US" sz="2400" b="1" i="1" dirty="0">
                <a:solidFill>
                  <a:srgbClr val="FFFF00"/>
                </a:solidFill>
              </a:rPr>
              <a:t>any</a:t>
            </a:r>
            <a:r>
              <a:rPr lang="en-US" sz="2000" dirty="0">
                <a:solidFill>
                  <a:schemeClr val="bg1"/>
                </a:solidFill>
              </a:rPr>
              <a:t> emission from high-redshift (</a:t>
            </a:r>
            <a:r>
              <a:rPr lang="en-US" sz="2000" i="1" dirty="0">
                <a:solidFill>
                  <a:schemeClr val="bg1"/>
                </a:solidFill>
              </a:rPr>
              <a:t>z </a:t>
            </a:r>
            <a:r>
              <a:rPr lang="en-US" sz="2000" dirty="0">
                <a:solidFill>
                  <a:schemeClr val="bg1"/>
                </a:solidFill>
              </a:rPr>
              <a:t>= 10–15) galaxies.</a:t>
            </a:r>
          </a:p>
        </p:txBody>
      </p:sp>
    </p:spTree>
    <p:extLst>
      <p:ext uri="{BB962C8B-B14F-4D97-AF65-F5344CB8AC3E}">
        <p14:creationId xmlns:p14="http://schemas.microsoft.com/office/powerpoint/2010/main" val="484726878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4284" y="2548967"/>
            <a:ext cx="1765549" cy="1717264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7667068" y="3683055"/>
            <a:ext cx="411730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striking consistency with Hubble results </a:t>
            </a:r>
          </a:p>
          <a:p>
            <a:pPr algn="ctr"/>
            <a:endParaRPr lang="en-US" sz="2400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  <a:p>
            <a:pPr algn="ctr"/>
            <a:r>
              <a:rPr lang="en-US" sz="2400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indicates that galaxies were responsible for reionization 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836360" y="5252715"/>
            <a:ext cx="44034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figure from Planck Collaboration XLVII + 2016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536620" y="2290983"/>
            <a:ext cx="1738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Bouwens+2015</a:t>
            </a: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Robertson+2015</a:t>
            </a:r>
          </a:p>
          <a:p>
            <a:r>
              <a:rPr lang="en-US" dirty="0">
                <a:solidFill>
                  <a:srgbClr val="FFA000"/>
                </a:solidFill>
              </a:rPr>
              <a:t>Ishigaki+2015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5AD9771F-9C48-8340-AED7-F42AADD5160A}"/>
              </a:ext>
            </a:extLst>
          </p:cNvPr>
          <p:cNvGrpSpPr/>
          <p:nvPr/>
        </p:nvGrpSpPr>
        <p:grpSpPr>
          <a:xfrm>
            <a:off x="1400908" y="1222659"/>
            <a:ext cx="5046666" cy="3831364"/>
            <a:chOff x="1607252" y="1466289"/>
            <a:chExt cx="5046666" cy="3831364"/>
          </a:xfrm>
        </p:grpSpPr>
        <p:grpSp>
          <p:nvGrpSpPr>
            <p:cNvPr id="31" name="Group 30"/>
            <p:cNvGrpSpPr>
              <a:grpSpLocks noChangeAspect="1"/>
            </p:cNvGrpSpPr>
            <p:nvPr/>
          </p:nvGrpSpPr>
          <p:grpSpPr>
            <a:xfrm>
              <a:off x="1607252" y="1466289"/>
              <a:ext cx="5046666" cy="3831364"/>
              <a:chOff x="1530550" y="1578036"/>
              <a:chExt cx="4409398" cy="3347558"/>
            </a:xfrm>
          </p:grpSpPr>
          <p:pic>
            <p:nvPicPr>
              <p:cNvPr id="2" name="Picture 1"/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064" t="905" r="1192" b="25925"/>
              <a:stretch/>
            </p:blipFill>
            <p:spPr>
              <a:xfrm>
                <a:off x="1530550" y="1578036"/>
                <a:ext cx="4409398" cy="3347558"/>
              </a:xfrm>
              <a:prstGeom prst="rect">
                <a:avLst/>
              </a:prstGeom>
            </p:spPr>
          </p:pic>
          <p:sp>
            <p:nvSpPr>
              <p:cNvPr id="30" name="TextBox 29"/>
              <p:cNvSpPr txBox="1"/>
              <p:nvPr/>
            </p:nvSpPr>
            <p:spPr>
              <a:xfrm>
                <a:off x="4120386" y="2150081"/>
                <a:ext cx="610732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/>
                  <a:t>95%</a:t>
                </a:r>
              </a:p>
            </p:txBody>
          </p:sp>
          <p:sp>
            <p:nvSpPr>
              <p:cNvPr id="29" name="TextBox 28"/>
              <p:cNvSpPr txBox="1"/>
              <p:nvPr/>
            </p:nvSpPr>
            <p:spPr>
              <a:xfrm>
                <a:off x="2172367" y="2702311"/>
                <a:ext cx="157249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Planck 2016  </a:t>
                </a:r>
                <a:r>
                  <a:rPr lang="en-US" sz="2000" dirty="0" err="1"/>
                  <a:t>τ</a:t>
                </a:r>
                <a:endParaRPr lang="en-US" sz="2000" dirty="0"/>
              </a:p>
            </p:txBody>
          </p:sp>
          <p:sp>
            <p:nvSpPr>
              <p:cNvPr id="32" name="TextBox 31"/>
              <p:cNvSpPr txBox="1"/>
              <p:nvPr/>
            </p:nvSpPr>
            <p:spPr>
              <a:xfrm>
                <a:off x="4126825" y="2473978"/>
                <a:ext cx="549083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/>
                  <a:t>68%</a:t>
                </a:r>
              </a:p>
            </p:txBody>
          </p:sp>
        </p:grpSp>
        <p:sp>
          <p:nvSpPr>
            <p:cNvPr id="27" name="TextBox 26"/>
            <p:cNvSpPr txBox="1"/>
            <p:nvPr/>
          </p:nvSpPr>
          <p:spPr>
            <a:xfrm>
              <a:off x="2339531" y="1683323"/>
              <a:ext cx="3782194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/>
                <a:t>evolution of the Planck integrated optical depth 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1A8C7CF-2BEB-114D-B176-4A65336F775A}"/>
                </a:ext>
              </a:extLst>
            </p:cNvPr>
            <p:cNvSpPr txBox="1"/>
            <p:nvPr/>
          </p:nvSpPr>
          <p:spPr>
            <a:xfrm>
              <a:off x="4110243" y="3980023"/>
              <a:ext cx="20114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Planck compared to galaxy results </a:t>
              </a:r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4D6CA4BD-F77D-1347-906D-F223DABA8558}"/>
              </a:ext>
            </a:extLst>
          </p:cNvPr>
          <p:cNvSpPr txBox="1"/>
          <p:nvPr/>
        </p:nvSpPr>
        <p:spPr>
          <a:xfrm>
            <a:off x="1985926" y="2751731"/>
            <a:ext cx="14542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tx2"/>
                </a:solidFill>
              </a:rPr>
              <a:t>Planck 2018 </a:t>
            </a:r>
            <a:r>
              <a:rPr lang="en-US" dirty="0" err="1">
                <a:solidFill>
                  <a:schemeClr val="tx2"/>
                </a:solidFill>
              </a:rPr>
              <a:t>τ</a:t>
            </a:r>
            <a:endParaRPr lang="en-US" dirty="0">
              <a:solidFill>
                <a:schemeClr val="tx2"/>
              </a:solidFill>
            </a:endParaRPr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176CA43C-35D9-AB4A-A7DC-F7B34B131678}"/>
              </a:ext>
            </a:extLst>
          </p:cNvPr>
          <p:cNvCxnSpPr>
            <a:cxnSpLocks/>
          </p:cNvCxnSpPr>
          <p:nvPr/>
        </p:nvCxnSpPr>
        <p:spPr>
          <a:xfrm>
            <a:off x="3645728" y="2748433"/>
            <a:ext cx="392349" cy="1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7A7F0102-1497-A342-8783-FE0C2EACA364}"/>
              </a:ext>
            </a:extLst>
          </p:cNvPr>
          <p:cNvCxnSpPr>
            <a:cxnSpLocks/>
          </p:cNvCxnSpPr>
          <p:nvPr/>
        </p:nvCxnSpPr>
        <p:spPr>
          <a:xfrm>
            <a:off x="3467928" y="2964333"/>
            <a:ext cx="392349" cy="1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5EC416FC-6DC2-ED43-B775-4955022DCFD2}"/>
              </a:ext>
            </a:extLst>
          </p:cNvPr>
          <p:cNvSpPr txBox="1"/>
          <p:nvPr/>
        </p:nvSpPr>
        <p:spPr>
          <a:xfrm>
            <a:off x="976736" y="185549"/>
            <a:ext cx="9678114" cy="461665"/>
          </a:xfrm>
          <a:prstGeom prst="rect">
            <a:avLst/>
          </a:prstGeom>
          <a:noFill/>
          <a:ln w="19050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tx2">
                    <a:lumMod val="20000"/>
                    <a:lumOff val="80000"/>
                  </a:schemeClr>
                </a:solidFill>
              </a:rPr>
              <a:t>reionization history compared with observational astrophysical  constraints </a:t>
            </a:r>
          </a:p>
        </p:txBody>
      </p:sp>
      <p:sp>
        <p:nvSpPr>
          <p:cNvPr id="13" name="Title 12">
            <a:extLst>
              <a:ext uri="{FF2B5EF4-FFF2-40B4-BE49-F238E27FC236}">
                <a16:creationId xmlns:a16="http://schemas.microsoft.com/office/drawing/2014/main" id="{B3DC0FB5-6292-BB46-BD75-194E8D3615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492049"/>
          </a:xfrm>
        </p:spPr>
        <p:txBody>
          <a:bodyPr>
            <a:normAutofit fontScale="90000"/>
          </a:bodyPr>
          <a:lstStyle/>
          <a:p>
            <a:r>
              <a:rPr lang="en-US" dirty="0"/>
              <a:t>   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1424554" y="6212762"/>
            <a:ext cx="5020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Brush Script MT" charset="0"/>
                <a:ea typeface="Brush Script MT" charset="0"/>
                <a:cs typeface="Brush Script MT" charset="0"/>
              </a:rPr>
              <a:t>gdi</a:t>
            </a:r>
          </a:p>
        </p:txBody>
      </p:sp>
    </p:spTree>
    <p:extLst>
      <p:ext uri="{BB962C8B-B14F-4D97-AF65-F5344CB8AC3E}">
        <p14:creationId xmlns:p14="http://schemas.microsoft.com/office/powerpoint/2010/main" val="1771252140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4284" y="2548967"/>
            <a:ext cx="1765549" cy="1717264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1836360" y="5252715"/>
            <a:ext cx="44034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figure from Planck Collaboration XLVII + 2016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536620" y="2290983"/>
            <a:ext cx="1738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Bouwens+2015</a:t>
            </a: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Robertson+2015</a:t>
            </a:r>
          </a:p>
          <a:p>
            <a:r>
              <a:rPr lang="en-US" dirty="0">
                <a:solidFill>
                  <a:srgbClr val="FFA000"/>
                </a:solidFill>
              </a:rPr>
              <a:t>Ishigaki+2015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5AD9771F-9C48-8340-AED7-F42AADD5160A}"/>
              </a:ext>
            </a:extLst>
          </p:cNvPr>
          <p:cNvGrpSpPr/>
          <p:nvPr/>
        </p:nvGrpSpPr>
        <p:grpSpPr>
          <a:xfrm>
            <a:off x="1400908" y="1222659"/>
            <a:ext cx="5046666" cy="3831364"/>
            <a:chOff x="1607252" y="1466289"/>
            <a:chExt cx="5046666" cy="3831364"/>
          </a:xfrm>
        </p:grpSpPr>
        <p:grpSp>
          <p:nvGrpSpPr>
            <p:cNvPr id="31" name="Group 30"/>
            <p:cNvGrpSpPr>
              <a:grpSpLocks noChangeAspect="1"/>
            </p:cNvGrpSpPr>
            <p:nvPr/>
          </p:nvGrpSpPr>
          <p:grpSpPr>
            <a:xfrm>
              <a:off x="1607252" y="1466289"/>
              <a:ext cx="5046666" cy="3831364"/>
              <a:chOff x="1530550" y="1578036"/>
              <a:chExt cx="4409398" cy="3347558"/>
            </a:xfrm>
          </p:grpSpPr>
          <p:pic>
            <p:nvPicPr>
              <p:cNvPr id="2" name="Picture 1"/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064" t="905" r="1192" b="25925"/>
              <a:stretch/>
            </p:blipFill>
            <p:spPr>
              <a:xfrm>
                <a:off x="1530550" y="1578036"/>
                <a:ext cx="4409398" cy="3347558"/>
              </a:xfrm>
              <a:prstGeom prst="rect">
                <a:avLst/>
              </a:prstGeom>
            </p:spPr>
          </p:pic>
          <p:sp>
            <p:nvSpPr>
              <p:cNvPr id="30" name="TextBox 29"/>
              <p:cNvSpPr txBox="1"/>
              <p:nvPr/>
            </p:nvSpPr>
            <p:spPr>
              <a:xfrm>
                <a:off x="4120386" y="2150081"/>
                <a:ext cx="610732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/>
                  <a:t>95%</a:t>
                </a:r>
              </a:p>
            </p:txBody>
          </p:sp>
          <p:sp>
            <p:nvSpPr>
              <p:cNvPr id="29" name="TextBox 28"/>
              <p:cNvSpPr txBox="1"/>
              <p:nvPr/>
            </p:nvSpPr>
            <p:spPr>
              <a:xfrm>
                <a:off x="2172367" y="2702311"/>
                <a:ext cx="157249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Planck 2016  </a:t>
                </a:r>
                <a:r>
                  <a:rPr lang="en-US" sz="2000" dirty="0" err="1"/>
                  <a:t>τ</a:t>
                </a:r>
                <a:endParaRPr lang="en-US" sz="2000" dirty="0"/>
              </a:p>
            </p:txBody>
          </p:sp>
          <p:sp>
            <p:nvSpPr>
              <p:cNvPr id="32" name="TextBox 31"/>
              <p:cNvSpPr txBox="1"/>
              <p:nvPr/>
            </p:nvSpPr>
            <p:spPr>
              <a:xfrm>
                <a:off x="4126825" y="2473978"/>
                <a:ext cx="549083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/>
                  <a:t>68%</a:t>
                </a:r>
              </a:p>
            </p:txBody>
          </p:sp>
        </p:grpSp>
        <p:sp>
          <p:nvSpPr>
            <p:cNvPr id="27" name="TextBox 26"/>
            <p:cNvSpPr txBox="1"/>
            <p:nvPr/>
          </p:nvSpPr>
          <p:spPr>
            <a:xfrm>
              <a:off x="2339531" y="1683323"/>
              <a:ext cx="3782194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/>
                <a:t>evolution of the Planck integrated optical depth 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1A8C7CF-2BEB-114D-B176-4A65336F775A}"/>
                </a:ext>
              </a:extLst>
            </p:cNvPr>
            <p:cNvSpPr txBox="1"/>
            <p:nvPr/>
          </p:nvSpPr>
          <p:spPr>
            <a:xfrm>
              <a:off x="4110243" y="3980023"/>
              <a:ext cx="20114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Planck compared to galaxy results </a:t>
              </a:r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4D6CA4BD-F77D-1347-906D-F223DABA8558}"/>
              </a:ext>
            </a:extLst>
          </p:cNvPr>
          <p:cNvSpPr txBox="1"/>
          <p:nvPr/>
        </p:nvSpPr>
        <p:spPr>
          <a:xfrm>
            <a:off x="1985926" y="2751731"/>
            <a:ext cx="14542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tx2"/>
                </a:solidFill>
              </a:rPr>
              <a:t>Planck 2018 </a:t>
            </a:r>
            <a:r>
              <a:rPr lang="en-US" dirty="0" err="1">
                <a:solidFill>
                  <a:schemeClr val="tx2"/>
                </a:solidFill>
              </a:rPr>
              <a:t>τ</a:t>
            </a:r>
            <a:endParaRPr lang="en-US" dirty="0">
              <a:solidFill>
                <a:schemeClr val="tx2"/>
              </a:solidFill>
            </a:endParaRPr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176CA43C-35D9-AB4A-A7DC-F7B34B131678}"/>
              </a:ext>
            </a:extLst>
          </p:cNvPr>
          <p:cNvCxnSpPr>
            <a:cxnSpLocks/>
          </p:cNvCxnSpPr>
          <p:nvPr/>
        </p:nvCxnSpPr>
        <p:spPr>
          <a:xfrm>
            <a:off x="3645728" y="2748433"/>
            <a:ext cx="392349" cy="1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7A7F0102-1497-A342-8783-FE0C2EACA364}"/>
              </a:ext>
            </a:extLst>
          </p:cNvPr>
          <p:cNvCxnSpPr>
            <a:cxnSpLocks/>
          </p:cNvCxnSpPr>
          <p:nvPr/>
        </p:nvCxnSpPr>
        <p:spPr>
          <a:xfrm>
            <a:off x="3467928" y="2964333"/>
            <a:ext cx="392349" cy="1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5EC416FC-6DC2-ED43-B775-4955022DCFD2}"/>
              </a:ext>
            </a:extLst>
          </p:cNvPr>
          <p:cNvSpPr txBox="1"/>
          <p:nvPr/>
        </p:nvSpPr>
        <p:spPr>
          <a:xfrm>
            <a:off x="976736" y="185549"/>
            <a:ext cx="9678114" cy="461665"/>
          </a:xfrm>
          <a:prstGeom prst="rect">
            <a:avLst/>
          </a:prstGeom>
          <a:noFill/>
          <a:ln w="19050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tx2">
                    <a:lumMod val="20000"/>
                    <a:lumOff val="80000"/>
                  </a:schemeClr>
                </a:solidFill>
              </a:rPr>
              <a:t>reionization history compared with observational astrophysical  constraints </a:t>
            </a:r>
          </a:p>
        </p:txBody>
      </p:sp>
      <p:sp>
        <p:nvSpPr>
          <p:cNvPr id="13" name="Title 12">
            <a:extLst>
              <a:ext uri="{FF2B5EF4-FFF2-40B4-BE49-F238E27FC236}">
                <a16:creationId xmlns:a16="http://schemas.microsoft.com/office/drawing/2014/main" id="{B3DC0FB5-6292-BB46-BD75-194E8D3615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492049"/>
          </a:xfrm>
        </p:spPr>
        <p:txBody>
          <a:bodyPr>
            <a:normAutofit fontScale="90000"/>
          </a:bodyPr>
          <a:lstStyle/>
          <a:p>
            <a:r>
              <a:rPr lang="en-US" dirty="0"/>
              <a:t>   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1424554" y="6212762"/>
            <a:ext cx="5020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Brush Script MT" charset="0"/>
                <a:ea typeface="Brush Script MT" charset="0"/>
                <a:cs typeface="Brush Script MT" charset="0"/>
              </a:rPr>
              <a:t>gdi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F3AD33B-64CF-BF4C-81B2-8D13292A916A}"/>
              </a:ext>
            </a:extLst>
          </p:cNvPr>
          <p:cNvSpPr txBox="1"/>
          <p:nvPr/>
        </p:nvSpPr>
        <p:spPr>
          <a:xfrm rot="21201674">
            <a:off x="591656" y="4250644"/>
            <a:ext cx="11282050" cy="1569660"/>
          </a:xfrm>
          <a:prstGeom prst="rect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i="1" dirty="0">
                <a:solidFill>
                  <a:schemeClr val="bg1"/>
                </a:solidFill>
              </a:rPr>
              <a:t>“With the present value of </a:t>
            </a:r>
            <a:r>
              <a:rPr lang="el-GR" sz="2400" i="1" dirty="0">
                <a:solidFill>
                  <a:schemeClr val="bg1"/>
                </a:solidFill>
              </a:rPr>
              <a:t>τ, </a:t>
            </a:r>
            <a:r>
              <a:rPr lang="en-US" sz="2400" i="1" dirty="0">
                <a:solidFill>
                  <a:schemeClr val="bg1"/>
                </a:solidFill>
              </a:rPr>
              <a:t>if we maintain a UV-luminosity density at the maximum level allowed by the luminosity density constraints at redshifts z &lt; 9, then the currently observed galaxy population at M</a:t>
            </a:r>
            <a:r>
              <a:rPr lang="en-US" sz="2400" i="1" baseline="-25000" dirty="0">
                <a:solidFill>
                  <a:schemeClr val="bg1"/>
                </a:solidFill>
              </a:rPr>
              <a:t>UV</a:t>
            </a:r>
            <a:r>
              <a:rPr lang="en-US" sz="2400" i="1" dirty="0">
                <a:solidFill>
                  <a:schemeClr val="bg1"/>
                </a:solidFill>
              </a:rPr>
              <a:t> &lt; −17 seems to be sufficient to comply with all the observational constraints without the need for high-redshift (z = 10–15) galaxies.”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F860C8E-B2F1-F247-8170-720CA4CE111D}"/>
              </a:ext>
            </a:extLst>
          </p:cNvPr>
          <p:cNvSpPr txBox="1"/>
          <p:nvPr/>
        </p:nvSpPr>
        <p:spPr>
          <a:xfrm>
            <a:off x="6942503" y="5986037"/>
            <a:ext cx="35269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</a:rPr>
              <a:t>Planck intermediate results XLVII. Planck constraints on reionization history 2016</a:t>
            </a:r>
          </a:p>
        </p:txBody>
      </p:sp>
    </p:spTree>
    <p:extLst>
      <p:ext uri="{BB962C8B-B14F-4D97-AF65-F5344CB8AC3E}">
        <p14:creationId xmlns:p14="http://schemas.microsoft.com/office/powerpoint/2010/main" val="333474306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>
          <a:xfrm>
            <a:off x="6177243" y="93924"/>
            <a:ext cx="5874435" cy="486716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en-GB" sz="2600" i="1" dirty="0">
                <a:solidFill>
                  <a:schemeClr val="bg1">
                    <a:lumMod val="95000"/>
                  </a:schemeClr>
                </a:solidFill>
                <a:latin typeface="Calibri" pitchFamily="-111" charset="0"/>
                <a:ea typeface="HG Mincho Light J" charset="0"/>
                <a:cs typeface="HG Mincho Light J" charset="0"/>
              </a:rPr>
              <a:t>reionization constraints from Planck 2018</a:t>
            </a:r>
            <a:endParaRPr lang="en-US" sz="2600" i="1" baseline="-25000" dirty="0">
              <a:solidFill>
                <a:schemeClr val="tx2">
                  <a:lumMod val="40000"/>
                  <a:lumOff val="60000"/>
                </a:schemeClr>
              </a:solidFill>
              <a:latin typeface="Calibri" pitchFamily="-111" charset="0"/>
              <a:ea typeface="HG Mincho Light J" charset="0"/>
              <a:cs typeface="HG Mincho Light J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1424554" y="6212762"/>
            <a:ext cx="5020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Brush Script MT" charset="0"/>
                <a:ea typeface="Brush Script MT" charset="0"/>
                <a:cs typeface="Brush Script MT" charset="0"/>
              </a:rPr>
              <a:t>gdi</a:t>
            </a:r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F155E6EB-4894-3A4E-B245-3511D77C1C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15390" y="710443"/>
            <a:ext cx="4108671" cy="3101282"/>
          </a:xfrm>
          <a:prstGeom prst="rect">
            <a:avLst/>
          </a:prstGeom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AB3E8523-A03B-A34F-B0C8-5B9597FC79CF}"/>
              </a:ext>
            </a:extLst>
          </p:cNvPr>
          <p:cNvSpPr txBox="1"/>
          <p:nvPr/>
        </p:nvSpPr>
        <p:spPr>
          <a:xfrm>
            <a:off x="9845217" y="1622679"/>
            <a:ext cx="208368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Planck Collaboration VI 2018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3F2D7193-9C18-DC4C-8BCC-51827D0DDD3D}"/>
              </a:ext>
            </a:extLst>
          </p:cNvPr>
          <p:cNvSpPr txBox="1"/>
          <p:nvPr/>
        </p:nvSpPr>
        <p:spPr>
          <a:xfrm>
            <a:off x="8394788" y="1305018"/>
            <a:ext cx="97103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free electron fraction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541C5761-0FB2-2B48-8570-E73411B88D51}"/>
              </a:ext>
            </a:extLst>
          </p:cNvPr>
          <p:cNvGrpSpPr/>
          <p:nvPr/>
        </p:nvGrpSpPr>
        <p:grpSpPr>
          <a:xfrm>
            <a:off x="210485" y="167037"/>
            <a:ext cx="6938369" cy="3937957"/>
            <a:chOff x="206257" y="615977"/>
            <a:chExt cx="6938369" cy="3937957"/>
          </a:xfrm>
        </p:grpSpPr>
        <p:pic>
          <p:nvPicPr>
            <p:cNvPr id="38" name="Picture 37">
              <a:extLst>
                <a:ext uri="{FF2B5EF4-FFF2-40B4-BE49-F238E27FC236}">
                  <a16:creationId xmlns:a16="http://schemas.microsoft.com/office/drawing/2014/main" id="{8B37DDC7-BF99-A749-A4DC-2E7971CA3F4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06257" y="615977"/>
              <a:ext cx="5966759" cy="393795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538093D1-7556-EE40-9E06-6792D141C73C}"/>
                </a:ext>
              </a:extLst>
            </p:cNvPr>
            <p:cNvSpPr txBox="1"/>
            <p:nvPr/>
          </p:nvSpPr>
          <p:spPr>
            <a:xfrm>
              <a:off x="1414156" y="790051"/>
              <a:ext cx="217399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free electron fraction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36D8954-C0F9-5745-A6E0-416F1552DC25}"/>
                </a:ext>
              </a:extLst>
            </p:cNvPr>
            <p:cNvSpPr txBox="1"/>
            <p:nvPr/>
          </p:nvSpPr>
          <p:spPr>
            <a:xfrm>
              <a:off x="2842789" y="1383713"/>
              <a:ext cx="4301837" cy="830997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rgbClr val="FF0000"/>
                  </a:solidFill>
                </a:rPr>
                <a:t>essentially all reionization takes place between z~10 and z~6</a:t>
              </a:r>
            </a:p>
          </p:txBody>
        </p:sp>
      </p:grpSp>
      <p:sp>
        <p:nvSpPr>
          <p:cNvPr id="42" name="TextBox 41">
            <a:extLst>
              <a:ext uri="{FF2B5EF4-FFF2-40B4-BE49-F238E27FC236}">
                <a16:creationId xmlns:a16="http://schemas.microsoft.com/office/drawing/2014/main" id="{170A47F5-589D-5448-8C6D-74F142C3911B}"/>
              </a:ext>
            </a:extLst>
          </p:cNvPr>
          <p:cNvSpPr txBox="1"/>
          <p:nvPr/>
        </p:nvSpPr>
        <p:spPr>
          <a:xfrm>
            <a:off x="3348528" y="2588357"/>
            <a:ext cx="3610835" cy="36933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Planck Collaboration Results I + 2018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91FD1E1-CF0E-7147-96EA-CB28F0E8CB7D}"/>
              </a:ext>
            </a:extLst>
          </p:cNvPr>
          <p:cNvSpPr txBox="1"/>
          <p:nvPr/>
        </p:nvSpPr>
        <p:spPr>
          <a:xfrm>
            <a:off x="432525" y="4459127"/>
            <a:ext cx="11326949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tx2">
                    <a:lumMod val="20000"/>
                    <a:lumOff val="80000"/>
                  </a:schemeClr>
                </a:solidFill>
              </a:rPr>
              <a:t>….</a:t>
            </a:r>
            <a:r>
              <a:rPr lang="en-US" sz="2000" i="1" dirty="0">
                <a:solidFill>
                  <a:schemeClr val="tx2">
                    <a:lumMod val="20000"/>
                    <a:lumOff val="80000"/>
                  </a:schemeClr>
                </a:solidFill>
              </a:rPr>
              <a:t>Planck </a:t>
            </a:r>
            <a:r>
              <a:rPr lang="en-US" sz="2000" dirty="0">
                <a:solidFill>
                  <a:schemeClr val="tx2">
                    <a:lumMod val="20000"/>
                    <a:lumOff val="80000"/>
                  </a:schemeClr>
                </a:solidFill>
              </a:rPr>
              <a:t>data prefer a late and fast transition from a neutral to an ionized universe…</a:t>
            </a:r>
          </a:p>
          <a:p>
            <a:endParaRPr lang="en-US" sz="2000" dirty="0">
              <a:solidFill>
                <a:schemeClr val="tx2">
                  <a:lumMod val="20000"/>
                  <a:lumOff val="80000"/>
                </a:schemeClr>
              </a:solidFill>
            </a:endParaRPr>
          </a:p>
          <a:p>
            <a:r>
              <a:rPr lang="en-US" sz="2000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….non-standard early galaxies or significantly evolving escape and clumping factors are no longer required.</a:t>
            </a:r>
          </a:p>
          <a:p>
            <a:endParaRPr lang="en-US" sz="2000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  <a:p>
            <a:r>
              <a:rPr lang="en-US" sz="2000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en-US" sz="2000" dirty="0">
                <a:solidFill>
                  <a:schemeClr val="bg1"/>
                </a:solidFill>
              </a:rPr>
              <a:t>….nor do the </a:t>
            </a:r>
            <a:r>
              <a:rPr lang="en-US" sz="2000" i="1" dirty="0">
                <a:solidFill>
                  <a:schemeClr val="bg1"/>
                </a:solidFill>
              </a:rPr>
              <a:t>Planck </a:t>
            </a:r>
            <a:r>
              <a:rPr lang="en-US" sz="2000" dirty="0">
                <a:solidFill>
                  <a:schemeClr val="bg1"/>
                </a:solidFill>
              </a:rPr>
              <a:t>results actually require </a:t>
            </a:r>
            <a:r>
              <a:rPr lang="en-US" sz="2400" b="1" i="1" dirty="0">
                <a:solidFill>
                  <a:srgbClr val="FFFF00"/>
                </a:solidFill>
              </a:rPr>
              <a:t>any</a:t>
            </a:r>
            <a:r>
              <a:rPr lang="en-US" sz="2000" dirty="0">
                <a:solidFill>
                  <a:schemeClr val="bg1"/>
                </a:solidFill>
              </a:rPr>
              <a:t> emission from high-redshift (</a:t>
            </a:r>
            <a:r>
              <a:rPr lang="en-US" sz="2000" i="1" dirty="0">
                <a:solidFill>
                  <a:schemeClr val="bg1"/>
                </a:solidFill>
              </a:rPr>
              <a:t>z </a:t>
            </a:r>
            <a:r>
              <a:rPr lang="en-US" sz="2000" dirty="0">
                <a:solidFill>
                  <a:schemeClr val="bg1"/>
                </a:solidFill>
              </a:rPr>
              <a:t>= 10–15) galaxies.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588AFCE-A3F2-9850-3C37-F156D76CAE6B}"/>
              </a:ext>
            </a:extLst>
          </p:cNvPr>
          <p:cNvSpPr txBox="1"/>
          <p:nvPr/>
        </p:nvSpPr>
        <p:spPr>
          <a:xfrm>
            <a:off x="239282" y="4174400"/>
            <a:ext cx="11713434" cy="2554545"/>
          </a:xfrm>
          <a:prstGeom prst="rect">
            <a:avLst/>
          </a:prstGeom>
          <a:solidFill>
            <a:schemeClr val="tx1"/>
          </a:solidFill>
          <a:ln w="19050"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we now know when </a:t>
            </a:r>
          </a:p>
          <a:p>
            <a:pPr algn="ctr"/>
            <a:r>
              <a:rPr lang="en-US" sz="32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galaxies really began to </a:t>
            </a:r>
            <a:r>
              <a:rPr lang="en-US" sz="3200" dirty="0" err="1">
                <a:solidFill>
                  <a:schemeClr val="accent6">
                    <a:lumMod val="40000"/>
                    <a:lumOff val="60000"/>
                  </a:schemeClr>
                </a:solidFill>
              </a:rPr>
              <a:t>reionize</a:t>
            </a:r>
            <a:r>
              <a:rPr lang="en-US" sz="32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 the universe (at z&lt;10)</a:t>
            </a:r>
          </a:p>
          <a:p>
            <a:pPr algn="ctr"/>
            <a:endParaRPr lang="en-US" sz="3200" dirty="0">
              <a:solidFill>
                <a:schemeClr val="accent6">
                  <a:lumMod val="40000"/>
                  <a:lumOff val="60000"/>
                </a:schemeClr>
              </a:solidFill>
            </a:endParaRPr>
          </a:p>
          <a:p>
            <a:pPr algn="ctr"/>
            <a:r>
              <a:rPr lang="en-US" sz="32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this is a crucial piece of information re the epoch of the first galaxies</a:t>
            </a:r>
          </a:p>
          <a:p>
            <a:pPr algn="ctr"/>
            <a:endParaRPr lang="en-US" sz="3200" dirty="0">
              <a:solidFill>
                <a:schemeClr val="accent6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8142106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019187-9107-314E-8F4F-26FF0DEC2E4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 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E2004F4-8805-6342-9D2B-7F1F9DD099F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 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99A7171-7DCC-3849-82EC-2739B3D2ED15}"/>
              </a:ext>
            </a:extLst>
          </p:cNvPr>
          <p:cNvSpPr txBox="1"/>
          <p:nvPr/>
        </p:nvSpPr>
        <p:spPr>
          <a:xfrm>
            <a:off x="11424554" y="6212762"/>
            <a:ext cx="5020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Brush Script MT" charset="0"/>
                <a:ea typeface="Brush Script MT" charset="0"/>
                <a:cs typeface="Brush Script MT" charset="0"/>
              </a:rPr>
              <a:t>gdi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E45BE98-9BC8-0C33-23D8-B48882445C50}"/>
              </a:ext>
            </a:extLst>
          </p:cNvPr>
          <p:cNvSpPr txBox="1"/>
          <p:nvPr/>
        </p:nvSpPr>
        <p:spPr>
          <a:xfrm>
            <a:off x="1921700" y="2666108"/>
            <a:ext cx="702351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i="1" dirty="0">
                <a:solidFill>
                  <a:schemeClr val="bg1">
                    <a:lumMod val="95000"/>
                  </a:schemeClr>
                </a:solidFill>
              </a:rPr>
              <a:t>Webb’s astonishing luminous galaxies earlier than z~10 (~500Myr) </a:t>
            </a:r>
          </a:p>
        </p:txBody>
      </p:sp>
    </p:spTree>
    <p:extLst>
      <p:ext uri="{BB962C8B-B14F-4D97-AF65-F5344CB8AC3E}">
        <p14:creationId xmlns:p14="http://schemas.microsoft.com/office/powerpoint/2010/main" val="312035021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759D0CA2-5472-8648-B511-6389E6D1C8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0"/>
            <a:ext cx="6688667" cy="6828222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27D6C929-327E-AD41-94FA-1BA60D1E0E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F278F55-E3EA-8244-B28B-D873380AAE5A}"/>
              </a:ext>
            </a:extLst>
          </p:cNvPr>
          <p:cNvSpPr txBox="1"/>
          <p:nvPr/>
        </p:nvSpPr>
        <p:spPr>
          <a:xfrm>
            <a:off x="11424554" y="6212762"/>
            <a:ext cx="5020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rush Script MT" charset="0"/>
                <a:ea typeface="Brush Script MT" charset="0"/>
                <a:cs typeface="Brush Script MT" charset="0"/>
              </a:rPr>
              <a:t>gdi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A701BD9-1C16-C947-8F28-1E19FDD1CF49}"/>
              </a:ext>
            </a:extLst>
          </p:cNvPr>
          <p:cNvSpPr txBox="1"/>
          <p:nvPr/>
        </p:nvSpPr>
        <p:spPr>
          <a:xfrm>
            <a:off x="4277261" y="235147"/>
            <a:ext cx="73051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i="1" dirty="0">
                <a:solidFill>
                  <a:schemeClr val="bg1"/>
                </a:solidFill>
              </a:rPr>
              <a:t>ERO #1:  galaxies in the young universe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E7F623E-5F11-354F-B748-481F5F7B8044}"/>
              </a:ext>
            </a:extLst>
          </p:cNvPr>
          <p:cNvSpPr txBox="1"/>
          <p:nvPr/>
        </p:nvSpPr>
        <p:spPr>
          <a:xfrm>
            <a:off x="4394200" y="1308772"/>
            <a:ext cx="728138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a cluster of galaxies about 4 billion years away – magnifying (and distorting) all galaxies behind it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7F18856-45F0-2C40-845E-5A63327E32AD}"/>
              </a:ext>
            </a:extLst>
          </p:cNvPr>
          <p:cNvSpPr txBox="1"/>
          <p:nvPr/>
        </p:nvSpPr>
        <p:spPr>
          <a:xfrm>
            <a:off x="5045641" y="2966492"/>
            <a:ext cx="66294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i="1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deepest infrared image ever </a:t>
            </a:r>
          </a:p>
          <a:p>
            <a:pPr algn="ctr"/>
            <a:r>
              <a:rPr lang="en-US" sz="2800" i="1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12 hours on Webb is comparable to XDF which took hundreds of hours on Hubble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6E054DA-EA12-4240-B285-77BE56D72CAE}"/>
              </a:ext>
            </a:extLst>
          </p:cNvPr>
          <p:cNvSpPr txBox="1"/>
          <p:nvPr/>
        </p:nvSpPr>
        <p:spPr>
          <a:xfrm>
            <a:off x="6688666" y="6212762"/>
            <a:ext cx="33433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NIRCam image of SMACS 0723-73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62ADCBD-BE21-BC43-B4B5-A7339ACB910E}"/>
              </a:ext>
            </a:extLst>
          </p:cNvPr>
          <p:cNvSpPr txBox="1"/>
          <p:nvPr/>
        </p:nvSpPr>
        <p:spPr>
          <a:xfrm>
            <a:off x="6688666" y="4623469"/>
            <a:ext cx="518079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tx2">
                    <a:lumMod val="20000"/>
                    <a:lumOff val="80000"/>
                  </a:schemeClr>
                </a:solidFill>
              </a:rPr>
              <a:t>looking back over 13 billion years </a:t>
            </a:r>
          </a:p>
          <a:p>
            <a:pPr algn="ctr"/>
            <a:r>
              <a:rPr lang="en-US" sz="2800" dirty="0">
                <a:solidFill>
                  <a:schemeClr val="tx2">
                    <a:lumMod val="20000"/>
                    <a:lumOff val="80000"/>
                  </a:schemeClr>
                </a:solidFill>
              </a:rPr>
              <a:t>close to the beginning of time</a:t>
            </a:r>
          </a:p>
        </p:txBody>
      </p:sp>
    </p:spTree>
    <p:extLst>
      <p:ext uri="{BB962C8B-B14F-4D97-AF65-F5344CB8AC3E}">
        <p14:creationId xmlns:p14="http://schemas.microsoft.com/office/powerpoint/2010/main" val="4174323975"/>
      </p:ext>
    </p:extLst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6350310-6481-1E49-9FC1-19746B3112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7154770" cy="6858000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27D6C929-327E-AD41-94FA-1BA60D1E0E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87332" y="274638"/>
            <a:ext cx="7095067" cy="508865"/>
          </a:xfrm>
        </p:spPr>
        <p:txBody>
          <a:bodyPr>
            <a:normAutofit fontScale="90000"/>
          </a:bodyPr>
          <a:lstStyle/>
          <a:p>
            <a:r>
              <a:rPr lang="en-US" dirty="0"/>
              <a:t>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F278F55-E3EA-8244-B28B-D873380AAE5A}"/>
              </a:ext>
            </a:extLst>
          </p:cNvPr>
          <p:cNvSpPr txBox="1"/>
          <p:nvPr/>
        </p:nvSpPr>
        <p:spPr>
          <a:xfrm>
            <a:off x="11424554" y="6212762"/>
            <a:ext cx="5020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rush Script MT" charset="0"/>
                <a:ea typeface="Brush Script MT" charset="0"/>
                <a:cs typeface="Brush Script MT" charset="0"/>
              </a:rPr>
              <a:t>gdi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A701BD9-1C16-C947-8F28-1E19FDD1CF49}"/>
              </a:ext>
            </a:extLst>
          </p:cNvPr>
          <p:cNvSpPr txBox="1"/>
          <p:nvPr/>
        </p:nvSpPr>
        <p:spPr>
          <a:xfrm>
            <a:off x="5312824" y="120361"/>
            <a:ext cx="66137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i="1" dirty="0">
                <a:solidFill>
                  <a:schemeClr val="bg1"/>
                </a:solidFill>
              </a:rPr>
              <a:t>ERO #4: Stephan’s Quintet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E7F623E-5F11-354F-B748-481F5F7B8044}"/>
              </a:ext>
            </a:extLst>
          </p:cNvPr>
          <p:cNvSpPr txBox="1"/>
          <p:nvPr/>
        </p:nvSpPr>
        <p:spPr>
          <a:xfrm>
            <a:off x="6491015" y="1688533"/>
            <a:ext cx="543560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a galaxy (car?) wreck in progress</a:t>
            </a:r>
          </a:p>
          <a:p>
            <a:pPr algn="ctr"/>
            <a:endParaRPr lang="en-US" sz="28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pPr algn="ctr"/>
            <a:r>
              <a:rPr lang="en-US" sz="2800" dirty="0">
                <a:solidFill>
                  <a:schemeClr val="bg1"/>
                </a:solidFill>
              </a:rPr>
              <a:t>galaxies tearing each other apart</a:t>
            </a:r>
          </a:p>
          <a:p>
            <a:pPr algn="ctr"/>
            <a:endParaRPr lang="en-US" sz="28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pPr algn="ctr"/>
            <a:r>
              <a:rPr lang="en-US" sz="2800" dirty="0">
                <a:solidFill>
                  <a:schemeClr val="bg1"/>
                </a:solidFill>
              </a:rPr>
              <a:t>“tidal” tails</a:t>
            </a:r>
          </a:p>
          <a:p>
            <a:pPr algn="ctr"/>
            <a:endParaRPr lang="en-US" sz="28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pPr algn="ctr"/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colliding gas and forming stars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6E054DA-EA12-4240-B285-77BE56D72CAE}"/>
              </a:ext>
            </a:extLst>
          </p:cNvPr>
          <p:cNvSpPr txBox="1"/>
          <p:nvPr/>
        </p:nvSpPr>
        <p:spPr>
          <a:xfrm>
            <a:off x="72472" y="3242804"/>
            <a:ext cx="214875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a nearby galaxy not in the group</a:t>
            </a:r>
          </a:p>
          <a:p>
            <a:pPr algn="ctr"/>
            <a:endParaRPr lang="en-US" dirty="0">
              <a:solidFill>
                <a:schemeClr val="bg1"/>
              </a:solidFill>
            </a:endParaRPr>
          </a:p>
          <a:p>
            <a:pPr algn="ctr"/>
            <a:r>
              <a:rPr lang="en-US" dirty="0">
                <a:solidFill>
                  <a:schemeClr val="bg1"/>
                </a:solidFill>
              </a:rPr>
              <a:t>40 million light years vs 290 </a:t>
            </a:r>
            <a:r>
              <a:rPr lang="en-US" dirty="0" err="1">
                <a:solidFill>
                  <a:schemeClr val="bg1"/>
                </a:solidFill>
              </a:rPr>
              <a:t>Mlyr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AC6EC83-0278-4F48-BF6D-4E46E3613977}"/>
              </a:ext>
            </a:extLst>
          </p:cNvPr>
          <p:cNvSpPr txBox="1"/>
          <p:nvPr/>
        </p:nvSpPr>
        <p:spPr>
          <a:xfrm>
            <a:off x="5804796" y="6305095"/>
            <a:ext cx="34848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NIRCam and MIRI composite image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488BE90-1135-D7E1-5597-937070888BDE}"/>
              </a:ext>
            </a:extLst>
          </p:cNvPr>
          <p:cNvSpPr txBox="1"/>
          <p:nvPr/>
        </p:nvSpPr>
        <p:spPr>
          <a:xfrm>
            <a:off x="1243478" y="381970"/>
            <a:ext cx="28996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dust-enshrouded AGN found in MIRI image in here too 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DE0ADE8E-491B-2CF9-25A4-0BC27E26F347}"/>
              </a:ext>
            </a:extLst>
          </p:cNvPr>
          <p:cNvCxnSpPr>
            <a:cxnSpLocks/>
          </p:cNvCxnSpPr>
          <p:nvPr/>
        </p:nvCxnSpPr>
        <p:spPr>
          <a:xfrm>
            <a:off x="3577385" y="1070593"/>
            <a:ext cx="289465" cy="617940"/>
          </a:xfrm>
          <a:prstGeom prst="straightConnector1">
            <a:avLst/>
          </a:prstGeom>
          <a:ln w="28575">
            <a:solidFill>
              <a:schemeClr val="tx2">
                <a:lumMod val="40000"/>
                <a:lumOff val="6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18816561"/>
      </p:ext>
    </p:extLst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6">
            <a:extLst>
              <a:ext uri="{FF2B5EF4-FFF2-40B4-BE49-F238E27FC236}">
                <a16:creationId xmlns:a16="http://schemas.microsoft.com/office/drawing/2014/main" id="{D7B3108A-7D35-1041-BC2F-0F07C015C1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18" y="0"/>
            <a:ext cx="4730412" cy="6858000"/>
          </a:xfrm>
          <a:prstGeom prst="rect">
            <a:avLst/>
          </a:prstGeom>
          <a:ln w="19050">
            <a:solidFill>
              <a:schemeClr val="bg1"/>
            </a:solidFill>
          </a:ln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27D6C929-327E-AD41-94FA-1BA60D1E0E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F278F55-E3EA-8244-B28B-D873380AAE5A}"/>
              </a:ext>
            </a:extLst>
          </p:cNvPr>
          <p:cNvSpPr txBox="1"/>
          <p:nvPr/>
        </p:nvSpPr>
        <p:spPr>
          <a:xfrm>
            <a:off x="11424554" y="6212762"/>
            <a:ext cx="5020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rush Script MT" charset="0"/>
                <a:ea typeface="Brush Script MT" charset="0"/>
                <a:cs typeface="Brush Script MT" charset="0"/>
              </a:rPr>
              <a:t>gdi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A701BD9-1C16-C947-8F28-1E19FDD1CF49}"/>
              </a:ext>
            </a:extLst>
          </p:cNvPr>
          <p:cNvSpPr txBox="1"/>
          <p:nvPr/>
        </p:nvSpPr>
        <p:spPr>
          <a:xfrm>
            <a:off x="1320800" y="223089"/>
            <a:ext cx="10556472" cy="584775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i="1" dirty="0">
                <a:solidFill>
                  <a:schemeClr val="bg1"/>
                </a:solidFill>
              </a:rPr>
              <a:t>the earliest galaxies – beating Hubble’s record in just 5 days!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E7F623E-5F11-354F-B748-481F5F7B8044}"/>
              </a:ext>
            </a:extLst>
          </p:cNvPr>
          <p:cNvSpPr txBox="1"/>
          <p:nvPr/>
        </p:nvSpPr>
        <p:spPr>
          <a:xfrm>
            <a:off x="5281739" y="985945"/>
            <a:ext cx="659553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GLASS ERS data released July 14-15</a:t>
            </a:r>
          </a:p>
          <a:p>
            <a:pPr algn="ctr"/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Naidu, Oesch et al paper submitted July 19!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6E054DA-EA12-4240-B285-77BE56D72CAE}"/>
              </a:ext>
            </a:extLst>
          </p:cNvPr>
          <p:cNvSpPr txBox="1"/>
          <p:nvPr/>
        </p:nvSpPr>
        <p:spPr>
          <a:xfrm>
            <a:off x="2946677" y="6294683"/>
            <a:ext cx="5529975" cy="369332"/>
          </a:xfrm>
          <a:prstGeom prst="rect">
            <a:avLst/>
          </a:prstGeom>
          <a:solidFill>
            <a:schemeClr val="tx1"/>
          </a:solidFill>
          <a:ln w="19050"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NIRCam image(s) of GLASS field – HFF A2744 parallel field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A2A78806-1AE5-1041-9AA9-6891A71343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39165" y="2568405"/>
            <a:ext cx="7645400" cy="1305790"/>
          </a:xfrm>
          <a:prstGeom prst="rect">
            <a:avLst/>
          </a:prstGeom>
          <a:ln w="19050">
            <a:solidFill>
              <a:schemeClr val="tx1">
                <a:lumMod val="95000"/>
                <a:lumOff val="5000"/>
              </a:schemeClr>
            </a:solidFill>
          </a:ln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83DD0120-6179-3E42-AA24-86BBFF06B19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66342" y="2037572"/>
            <a:ext cx="4924619" cy="454005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BB543DE5-2E13-554F-8D76-8096E3E9353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52871" y="4817548"/>
            <a:ext cx="6271683" cy="128043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687CB25-A56A-9C4D-0575-3AFAEBE39EF7}"/>
              </a:ext>
            </a:extLst>
          </p:cNvPr>
          <p:cNvSpPr txBox="1"/>
          <p:nvPr/>
        </p:nvSpPr>
        <p:spPr>
          <a:xfrm>
            <a:off x="4741330" y="4109928"/>
            <a:ext cx="72158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Castellano et al paper also submitted same day!</a:t>
            </a:r>
          </a:p>
        </p:txBody>
      </p:sp>
    </p:spTree>
    <p:extLst>
      <p:ext uri="{BB962C8B-B14F-4D97-AF65-F5344CB8AC3E}">
        <p14:creationId xmlns:p14="http://schemas.microsoft.com/office/powerpoint/2010/main" val="3013582944"/>
      </p:ext>
    </p:extLst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B83B3CF6-E15F-2342-9EE2-74CE78F8E06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814" t="4005" r="4814"/>
          <a:stretch/>
        </p:blipFill>
        <p:spPr>
          <a:xfrm>
            <a:off x="2903" y="0"/>
            <a:ext cx="6414829" cy="6814112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27D6C929-327E-AD41-94FA-1BA60D1E0E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F278F55-E3EA-8244-B28B-D873380AAE5A}"/>
              </a:ext>
            </a:extLst>
          </p:cNvPr>
          <p:cNvSpPr txBox="1"/>
          <p:nvPr/>
        </p:nvSpPr>
        <p:spPr>
          <a:xfrm>
            <a:off x="11424554" y="6212762"/>
            <a:ext cx="5020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rush Script MT" charset="0"/>
                <a:ea typeface="Brush Script MT" charset="0"/>
                <a:cs typeface="Brush Script MT" charset="0"/>
              </a:rPr>
              <a:t>gdi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A701BD9-1C16-C947-8F28-1E19FDD1CF49}"/>
              </a:ext>
            </a:extLst>
          </p:cNvPr>
          <p:cNvSpPr txBox="1"/>
          <p:nvPr/>
        </p:nvSpPr>
        <p:spPr>
          <a:xfrm>
            <a:off x="253999" y="223089"/>
            <a:ext cx="11015133" cy="584775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i="1" dirty="0">
                <a:solidFill>
                  <a:schemeClr val="bg1"/>
                </a:solidFill>
              </a:rPr>
              <a:t>the earliest galaxies – beating Hubble’s record in just 5 days!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E7F623E-5F11-354F-B748-481F5F7B8044}"/>
              </a:ext>
            </a:extLst>
          </p:cNvPr>
          <p:cNvSpPr txBox="1"/>
          <p:nvPr/>
        </p:nvSpPr>
        <p:spPr>
          <a:xfrm>
            <a:off x="3154562" y="1030953"/>
            <a:ext cx="872271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Hubble had GN-z11 at 400 </a:t>
            </a:r>
            <a:r>
              <a:rPr lang="en-US" sz="2800" dirty="0" err="1">
                <a:solidFill>
                  <a:schemeClr val="accent2">
                    <a:lumMod val="40000"/>
                    <a:lumOff val="60000"/>
                  </a:schemeClr>
                </a:solidFill>
              </a:rPr>
              <a:t>Myr</a:t>
            </a:r>
            <a:r>
              <a:rPr lang="en-US" sz="2800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 after the Big Bang</a:t>
            </a:r>
          </a:p>
          <a:p>
            <a:pPr algn="ctr"/>
            <a:endParaRPr lang="en-US" sz="28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pPr algn="ctr"/>
            <a:r>
              <a:rPr lang="en-US" sz="2800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GL-z11 matches GN-z11 at ~400 </a:t>
            </a:r>
            <a:r>
              <a:rPr lang="en-US" sz="2800" dirty="0" err="1">
                <a:solidFill>
                  <a:schemeClr val="accent2">
                    <a:lumMod val="40000"/>
                    <a:lumOff val="60000"/>
                  </a:schemeClr>
                </a:solidFill>
              </a:rPr>
              <a:t>Myr</a:t>
            </a:r>
            <a:r>
              <a:rPr lang="en-US" sz="2800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</a:p>
          <a:p>
            <a:pPr algn="ctr"/>
            <a:r>
              <a:rPr lang="en-US" sz="2800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but GL-z13 sets a new record at 300 </a:t>
            </a:r>
            <a:r>
              <a:rPr lang="en-US" sz="2800" dirty="0" err="1">
                <a:solidFill>
                  <a:schemeClr val="accent2">
                    <a:lumMod val="40000"/>
                    <a:lumOff val="60000"/>
                  </a:schemeClr>
                </a:solidFill>
              </a:rPr>
              <a:t>Myr</a:t>
            </a:r>
            <a:r>
              <a:rPr lang="en-US" sz="2800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 after the Big Bang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6E054DA-EA12-4240-B285-77BE56D72CAE}"/>
              </a:ext>
            </a:extLst>
          </p:cNvPr>
          <p:cNvSpPr txBox="1"/>
          <p:nvPr/>
        </p:nvSpPr>
        <p:spPr>
          <a:xfrm>
            <a:off x="84666" y="6348241"/>
            <a:ext cx="3242734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NIRCam image of GLASS field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1988466-CCF0-7E49-A8A2-96DCFA9D9D21}"/>
              </a:ext>
            </a:extLst>
          </p:cNvPr>
          <p:cNvSpPr txBox="1"/>
          <p:nvPr/>
        </p:nvSpPr>
        <p:spPr>
          <a:xfrm>
            <a:off x="7281575" y="4408324"/>
            <a:ext cx="29663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also in this paper – same day!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7922C71-EA8C-F84E-8408-9EAB2E52A1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60861" y="3226965"/>
            <a:ext cx="5316411" cy="268445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69CCEA07-AD05-6E40-8972-5447783E14CB}"/>
              </a:ext>
            </a:extLst>
          </p:cNvPr>
          <p:cNvSpPr txBox="1"/>
          <p:nvPr/>
        </p:nvSpPr>
        <p:spPr>
          <a:xfrm>
            <a:off x="438286" y="1619506"/>
            <a:ext cx="2410019" cy="369332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Naidu, Oesch et al 2022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5187E08-730D-0F4C-AE44-8DDC5DACDE80}"/>
              </a:ext>
            </a:extLst>
          </p:cNvPr>
          <p:cNvSpPr txBox="1"/>
          <p:nvPr/>
        </p:nvSpPr>
        <p:spPr>
          <a:xfrm>
            <a:off x="7047768" y="6028096"/>
            <a:ext cx="3730469" cy="646331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looking back through 97% of all time to 13.4-13.5 billion years!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D3298EA-0C5B-5E4C-B447-4F3C1ACB4E23}"/>
              </a:ext>
            </a:extLst>
          </p:cNvPr>
          <p:cNvSpPr txBox="1"/>
          <p:nvPr/>
        </p:nvSpPr>
        <p:spPr>
          <a:xfrm>
            <a:off x="10778237" y="3603150"/>
            <a:ext cx="10567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</a:rPr>
              <a:t>300 </a:t>
            </a:r>
            <a:r>
              <a:rPr lang="en-US" sz="2000" dirty="0" err="1">
                <a:solidFill>
                  <a:schemeClr val="bg1"/>
                </a:solidFill>
              </a:rPr>
              <a:t>Myr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B5D07CF-9A3E-E848-8BDF-44A67645AC8F}"/>
              </a:ext>
            </a:extLst>
          </p:cNvPr>
          <p:cNvSpPr txBox="1"/>
          <p:nvPr/>
        </p:nvSpPr>
        <p:spPr>
          <a:xfrm>
            <a:off x="8090802" y="3599561"/>
            <a:ext cx="10567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</a:rPr>
              <a:t>400 </a:t>
            </a:r>
            <a:r>
              <a:rPr lang="en-US" sz="2000" dirty="0" err="1">
                <a:solidFill>
                  <a:schemeClr val="bg1"/>
                </a:solidFill>
              </a:rPr>
              <a:t>Myr</a:t>
            </a:r>
            <a:endParaRPr lang="en-US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0106537"/>
      </p:ext>
    </p:extLst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019187-9107-314E-8F4F-26FF0DEC2E4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 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E2004F4-8805-6342-9D2B-7F1F9DD099F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 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99A7171-7DCC-3849-82EC-2739B3D2ED15}"/>
              </a:ext>
            </a:extLst>
          </p:cNvPr>
          <p:cNvSpPr txBox="1"/>
          <p:nvPr/>
        </p:nvSpPr>
        <p:spPr>
          <a:xfrm>
            <a:off x="11424554" y="6212762"/>
            <a:ext cx="5020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Brush Script MT" charset="0"/>
                <a:ea typeface="Brush Script MT" charset="0"/>
                <a:cs typeface="Brush Script MT" charset="0"/>
              </a:rPr>
              <a:t>gdi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2114FA9-C637-8FD4-B3EE-4D081E056A2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25" t="3165" r="4731" b="23447"/>
          <a:stretch/>
        </p:blipFill>
        <p:spPr>
          <a:xfrm>
            <a:off x="2166083" y="4038365"/>
            <a:ext cx="7146235" cy="256429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4A7681B-DDE9-6052-09EE-7D7B841C521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499" r="4476" b="35058"/>
          <a:stretch/>
        </p:blipFill>
        <p:spPr>
          <a:xfrm>
            <a:off x="6164110" y="137329"/>
            <a:ext cx="5903368" cy="294793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D30D4EA-7C4B-75D5-C996-C3018AED168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902" r="4120" b="22257"/>
          <a:stretch/>
        </p:blipFill>
        <p:spPr>
          <a:xfrm>
            <a:off x="234310" y="966221"/>
            <a:ext cx="5793582" cy="291004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FD71CBC-8AD9-DC49-6FB1-B14A8F3ABFAF}"/>
              </a:ext>
            </a:extLst>
          </p:cNvPr>
          <p:cNvSpPr txBox="1"/>
          <p:nvPr/>
        </p:nvSpPr>
        <p:spPr>
          <a:xfrm>
            <a:off x="9481275" y="5206268"/>
            <a:ext cx="187929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Castellano et al.</a:t>
            </a:r>
          </a:p>
          <a:p>
            <a:pPr algn="ctr"/>
            <a:r>
              <a:rPr lang="en-US" sz="2000" b="1" dirty="0">
                <a:solidFill>
                  <a:schemeClr val="bg1"/>
                </a:solidFill>
              </a:rPr>
              <a:t>July 19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8CEAEDA-F133-3719-C06D-5C771F0FFA6C}"/>
              </a:ext>
            </a:extLst>
          </p:cNvPr>
          <p:cNvSpPr txBox="1"/>
          <p:nvPr/>
        </p:nvSpPr>
        <p:spPr>
          <a:xfrm>
            <a:off x="1828800" y="198951"/>
            <a:ext cx="218187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</a:rPr>
              <a:t>Naidu, </a:t>
            </a:r>
            <a:r>
              <a:rPr lang="en-US" sz="2000" b="1" dirty="0" err="1">
                <a:solidFill>
                  <a:schemeClr val="bg1"/>
                </a:solidFill>
              </a:rPr>
              <a:t>Oesch</a:t>
            </a:r>
            <a:r>
              <a:rPr lang="en-US" sz="2000" b="1" dirty="0">
                <a:solidFill>
                  <a:schemeClr val="bg1"/>
                </a:solidFill>
              </a:rPr>
              <a:t> et al.</a:t>
            </a:r>
          </a:p>
          <a:p>
            <a:pPr algn="ctr"/>
            <a:r>
              <a:rPr lang="en-US" sz="2000" b="1" dirty="0">
                <a:solidFill>
                  <a:schemeClr val="bg1"/>
                </a:solidFill>
              </a:rPr>
              <a:t>Paper 1    July 19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BEF61E6-03C0-378D-2E31-51DDD56E32CB}"/>
              </a:ext>
            </a:extLst>
          </p:cNvPr>
          <p:cNvSpPr txBox="1"/>
          <p:nvPr/>
        </p:nvSpPr>
        <p:spPr>
          <a:xfrm>
            <a:off x="4229100" y="4802300"/>
            <a:ext cx="8002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z~10.6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10E76E0-247D-890C-8504-96D3849512D1}"/>
              </a:ext>
            </a:extLst>
          </p:cNvPr>
          <p:cNvSpPr txBox="1"/>
          <p:nvPr/>
        </p:nvSpPr>
        <p:spPr>
          <a:xfrm>
            <a:off x="7955973" y="4802300"/>
            <a:ext cx="8002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z~12.4</a:t>
            </a:r>
          </a:p>
        </p:txBody>
      </p:sp>
    </p:spTree>
    <p:extLst>
      <p:ext uri="{BB962C8B-B14F-4D97-AF65-F5344CB8AC3E}">
        <p14:creationId xmlns:p14="http://schemas.microsoft.com/office/powerpoint/2010/main" val="160641288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019187-9107-314E-8F4F-26FF0DEC2E4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 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E2004F4-8805-6342-9D2B-7F1F9DD099F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 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99A7171-7DCC-3849-82EC-2739B3D2ED15}"/>
              </a:ext>
            </a:extLst>
          </p:cNvPr>
          <p:cNvSpPr txBox="1"/>
          <p:nvPr/>
        </p:nvSpPr>
        <p:spPr>
          <a:xfrm>
            <a:off x="11424554" y="6212762"/>
            <a:ext cx="5020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Brush Script MT" charset="0"/>
                <a:ea typeface="Brush Script MT" charset="0"/>
                <a:cs typeface="Brush Script MT" charset="0"/>
              </a:rPr>
              <a:t>gdi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8CEAEDA-F133-3719-C06D-5C771F0FFA6C}"/>
              </a:ext>
            </a:extLst>
          </p:cNvPr>
          <p:cNvSpPr txBox="1"/>
          <p:nvPr/>
        </p:nvSpPr>
        <p:spPr>
          <a:xfrm>
            <a:off x="7835561" y="5801016"/>
            <a:ext cx="218188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Naidu, </a:t>
            </a:r>
            <a:r>
              <a:rPr lang="en-US" sz="2000" b="1" dirty="0" err="1">
                <a:solidFill>
                  <a:schemeClr val="bg1"/>
                </a:solidFill>
              </a:rPr>
              <a:t>Oesch</a:t>
            </a:r>
            <a:r>
              <a:rPr lang="en-US" sz="2000" b="1" dirty="0">
                <a:solidFill>
                  <a:schemeClr val="bg1"/>
                </a:solidFill>
              </a:rPr>
              <a:t> et al.</a:t>
            </a:r>
          </a:p>
          <a:p>
            <a:pPr algn="ctr"/>
            <a:r>
              <a:rPr lang="en-US" sz="2000" b="1" dirty="0">
                <a:solidFill>
                  <a:schemeClr val="bg1"/>
                </a:solidFill>
              </a:rPr>
              <a:t>Paper 1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F8DCE71-7402-456B-72E0-BF7524148C7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902" t="30922" r="4120" b="22257"/>
          <a:stretch/>
        </p:blipFill>
        <p:spPr>
          <a:xfrm>
            <a:off x="0" y="1593705"/>
            <a:ext cx="12133889" cy="367059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0BA46BCE-BC2B-DDF4-4877-59329DCBCDBE}"/>
              </a:ext>
            </a:extLst>
          </p:cNvPr>
          <p:cNvSpPr txBox="1"/>
          <p:nvPr/>
        </p:nvSpPr>
        <p:spPr>
          <a:xfrm>
            <a:off x="754953" y="5438745"/>
            <a:ext cx="10358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GL-z11</a:t>
            </a:r>
          </a:p>
        </p:txBody>
      </p:sp>
    </p:spTree>
    <p:extLst>
      <p:ext uri="{BB962C8B-B14F-4D97-AF65-F5344CB8AC3E}">
        <p14:creationId xmlns:p14="http://schemas.microsoft.com/office/powerpoint/2010/main" val="194042690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019187-9107-314E-8F4F-26FF0DEC2E4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 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E2004F4-8805-6342-9D2B-7F1F9DD099F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 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99A7171-7DCC-3849-82EC-2739B3D2ED15}"/>
              </a:ext>
            </a:extLst>
          </p:cNvPr>
          <p:cNvSpPr txBox="1"/>
          <p:nvPr/>
        </p:nvSpPr>
        <p:spPr>
          <a:xfrm>
            <a:off x="11424554" y="6212762"/>
            <a:ext cx="5020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Brush Script MT" charset="0"/>
                <a:ea typeface="Brush Script MT" charset="0"/>
                <a:cs typeface="Brush Script MT" charset="0"/>
              </a:rPr>
              <a:t>gdi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2114FA9-C637-8FD4-B3EE-4D081E056A2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25" t="3165" r="4731" b="23447"/>
          <a:stretch/>
        </p:blipFill>
        <p:spPr>
          <a:xfrm>
            <a:off x="2166083" y="4038365"/>
            <a:ext cx="7146235" cy="256429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4A7681B-DDE9-6052-09EE-7D7B841C521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499" r="4476" b="35058"/>
          <a:stretch/>
        </p:blipFill>
        <p:spPr>
          <a:xfrm>
            <a:off x="6164110" y="137329"/>
            <a:ext cx="5903368" cy="294793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D30D4EA-7C4B-75D5-C996-C3018AED168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902" r="4120" b="22257"/>
          <a:stretch/>
        </p:blipFill>
        <p:spPr>
          <a:xfrm>
            <a:off x="234310" y="966221"/>
            <a:ext cx="5793582" cy="291004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093CA6B-79C5-2614-BCDA-83F985E815FE}"/>
              </a:ext>
            </a:extLst>
          </p:cNvPr>
          <p:cNvSpPr txBox="1"/>
          <p:nvPr/>
        </p:nvSpPr>
        <p:spPr>
          <a:xfrm rot="20462057">
            <a:off x="653253" y="2782154"/>
            <a:ext cx="8650546" cy="156966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>
                <a:solidFill>
                  <a:schemeClr val="bg1"/>
                </a:solidFill>
              </a:rPr>
              <a:t>NIRCam</a:t>
            </a:r>
            <a:r>
              <a:rPr lang="en-US" sz="3200" dirty="0">
                <a:solidFill>
                  <a:schemeClr val="bg1"/>
                </a:solidFill>
              </a:rPr>
              <a:t> calibration issues have complicated interpretation of the work on very high redshift galaxies for all authors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1ADCC43-F298-318D-55B1-169243217B55}"/>
              </a:ext>
            </a:extLst>
          </p:cNvPr>
          <p:cNvSpPr txBox="1"/>
          <p:nvPr/>
        </p:nvSpPr>
        <p:spPr>
          <a:xfrm>
            <a:off x="1828800" y="198951"/>
            <a:ext cx="218187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</a:rPr>
              <a:t>Naidu, </a:t>
            </a:r>
            <a:r>
              <a:rPr lang="en-US" sz="2000" b="1" dirty="0" err="1">
                <a:solidFill>
                  <a:schemeClr val="bg1"/>
                </a:solidFill>
              </a:rPr>
              <a:t>Oesch</a:t>
            </a:r>
            <a:r>
              <a:rPr lang="en-US" sz="2000" b="1" dirty="0">
                <a:solidFill>
                  <a:schemeClr val="bg1"/>
                </a:solidFill>
              </a:rPr>
              <a:t> et al.</a:t>
            </a:r>
          </a:p>
          <a:p>
            <a:pPr algn="ctr"/>
            <a:r>
              <a:rPr lang="en-US" sz="2000" b="1" dirty="0">
                <a:solidFill>
                  <a:schemeClr val="bg1"/>
                </a:solidFill>
              </a:rPr>
              <a:t>Paper 1    July 19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6CC151F-4373-8AAA-D764-950FFD8FA0BB}"/>
              </a:ext>
            </a:extLst>
          </p:cNvPr>
          <p:cNvSpPr txBox="1"/>
          <p:nvPr/>
        </p:nvSpPr>
        <p:spPr>
          <a:xfrm>
            <a:off x="9558873" y="5128135"/>
            <a:ext cx="187929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Castellano et al.</a:t>
            </a:r>
          </a:p>
          <a:p>
            <a:pPr algn="ctr"/>
            <a:r>
              <a:rPr lang="en-US" sz="2000" b="1" dirty="0">
                <a:solidFill>
                  <a:schemeClr val="bg1"/>
                </a:solidFill>
              </a:rPr>
              <a:t>July 19</a:t>
            </a:r>
          </a:p>
        </p:txBody>
      </p:sp>
    </p:spTree>
    <p:extLst>
      <p:ext uri="{BB962C8B-B14F-4D97-AF65-F5344CB8AC3E}">
        <p14:creationId xmlns:p14="http://schemas.microsoft.com/office/powerpoint/2010/main" val="24509982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7D6C929-327E-AD41-94FA-1BA60D1E0E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F278F55-E3EA-8244-B28B-D873380AAE5A}"/>
              </a:ext>
            </a:extLst>
          </p:cNvPr>
          <p:cNvSpPr txBox="1"/>
          <p:nvPr/>
        </p:nvSpPr>
        <p:spPr>
          <a:xfrm>
            <a:off x="11424554" y="6212762"/>
            <a:ext cx="5020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rush Script MT" charset="0"/>
                <a:ea typeface="Brush Script MT" charset="0"/>
                <a:cs typeface="Brush Script MT" charset="0"/>
              </a:rPr>
              <a:t>gdi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30BBCF2-9B3B-1CE0-9C48-FDF2AC5B890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3005" r="12315" b="19802"/>
          <a:stretch/>
        </p:blipFill>
        <p:spPr>
          <a:xfrm>
            <a:off x="609600" y="45149"/>
            <a:ext cx="4557287" cy="34616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B1D552A-B6BF-74CB-B05B-F2DACDCD336D}"/>
              </a:ext>
            </a:extLst>
          </p:cNvPr>
          <p:cNvSpPr txBox="1"/>
          <p:nvPr/>
        </p:nvSpPr>
        <p:spPr>
          <a:xfrm>
            <a:off x="4542754" y="6233099"/>
            <a:ext cx="315951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</a:rPr>
              <a:t>Naidu, </a:t>
            </a:r>
            <a:r>
              <a:rPr lang="en-US" sz="2000" b="1" dirty="0" err="1">
                <a:solidFill>
                  <a:schemeClr val="bg1"/>
                </a:solidFill>
              </a:rPr>
              <a:t>Oesch</a:t>
            </a:r>
            <a:r>
              <a:rPr lang="en-US" sz="2000" b="1" dirty="0">
                <a:solidFill>
                  <a:schemeClr val="bg1"/>
                </a:solidFill>
              </a:rPr>
              <a:t> et al.   Paper 1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F5387275-FFDA-322F-E544-C705E68429F0}"/>
              </a:ext>
            </a:extLst>
          </p:cNvPr>
          <p:cNvGrpSpPr/>
          <p:nvPr/>
        </p:nvGrpSpPr>
        <p:grpSpPr>
          <a:xfrm>
            <a:off x="5621940" y="664965"/>
            <a:ext cx="6105598" cy="5347803"/>
            <a:chOff x="5569986" y="844058"/>
            <a:chExt cx="6105598" cy="5347803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51D56264-991D-CDA8-A634-4E463ACF0B47}"/>
                </a:ext>
              </a:extLst>
            </p:cNvPr>
            <p:cNvGrpSpPr/>
            <p:nvPr/>
          </p:nvGrpSpPr>
          <p:grpSpPr>
            <a:xfrm>
              <a:off x="5569986" y="2049582"/>
              <a:ext cx="6105598" cy="4142279"/>
              <a:chOff x="5302708" y="2421872"/>
              <a:chExt cx="6105598" cy="4142279"/>
            </a:xfrm>
          </p:grpSpPr>
          <p:pic>
            <p:nvPicPr>
              <p:cNvPr id="5" name="Picture 4">
                <a:extLst>
                  <a:ext uri="{FF2B5EF4-FFF2-40B4-BE49-F238E27FC236}">
                    <a16:creationId xmlns:a16="http://schemas.microsoft.com/office/drawing/2014/main" id="{8B026319-F150-7E84-A5B8-1C9A17FFF88A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/>
              <a:srcRect l="5411" r="3952" b="15106"/>
              <a:stretch/>
            </p:blipFill>
            <p:spPr>
              <a:xfrm>
                <a:off x="5302708" y="2421872"/>
                <a:ext cx="6105598" cy="4142279"/>
              </a:xfrm>
              <a:prstGeom prst="rect">
                <a:avLst/>
              </a:prstGeom>
            </p:spPr>
          </p:pic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A703BE18-E681-423E-33AD-5C3B43F5C69B}"/>
                  </a:ext>
                </a:extLst>
              </p:cNvPr>
              <p:cNvSpPr txBox="1"/>
              <p:nvPr/>
            </p:nvSpPr>
            <p:spPr>
              <a:xfrm>
                <a:off x="5486437" y="2801593"/>
                <a:ext cx="82426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solidFill>
                      <a:schemeClr val="bg1"/>
                    </a:solidFill>
                  </a:rPr>
                  <a:t>GL-z11</a:t>
                </a:r>
              </a:p>
            </p:txBody>
          </p:sp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CABD63B3-3FC9-84ED-3812-9554274E6661}"/>
                  </a:ext>
                </a:extLst>
              </p:cNvPr>
              <p:cNvSpPr txBox="1"/>
              <p:nvPr/>
            </p:nvSpPr>
            <p:spPr>
              <a:xfrm>
                <a:off x="5486438" y="4696712"/>
                <a:ext cx="82426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solidFill>
                      <a:schemeClr val="bg1"/>
                    </a:solidFill>
                  </a:rPr>
                  <a:t>GL-z13</a:t>
                </a:r>
              </a:p>
            </p:txBody>
          </p:sp>
        </p:grp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19C23E0C-39DB-6FA9-2B90-AA2869CE85F6}"/>
                </a:ext>
              </a:extLst>
            </p:cNvPr>
            <p:cNvSpPr txBox="1"/>
            <p:nvPr/>
          </p:nvSpPr>
          <p:spPr>
            <a:xfrm>
              <a:off x="5994341" y="844058"/>
              <a:ext cx="5256888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solidFill>
                    <a:schemeClr val="bg1"/>
                  </a:solidFill>
                </a:rPr>
                <a:t>GL-z11: </a:t>
              </a:r>
              <a:r>
                <a:rPr lang="en-US" sz="2000" dirty="0" err="1">
                  <a:solidFill>
                    <a:schemeClr val="bg1"/>
                  </a:solidFill>
                </a:rPr>
                <a:t>r</a:t>
              </a:r>
              <a:r>
                <a:rPr lang="en-US" sz="2000" baseline="-25000" dirty="0" err="1">
                  <a:solidFill>
                    <a:schemeClr val="bg1"/>
                  </a:solidFill>
                </a:rPr>
                <a:t>eff</a:t>
              </a:r>
              <a:r>
                <a:rPr lang="en-US" sz="2000" dirty="0">
                  <a:solidFill>
                    <a:schemeClr val="bg1"/>
                  </a:solidFill>
                </a:rPr>
                <a:t> ~ 0.7 kpc, disk-like profile with n = 0.8</a:t>
              </a:r>
            </a:p>
            <a:p>
              <a:endParaRPr lang="en-US" sz="2000" dirty="0">
                <a:solidFill>
                  <a:schemeClr val="bg1"/>
                </a:solidFill>
              </a:endParaRPr>
            </a:p>
            <a:p>
              <a:r>
                <a:rPr lang="en-US" sz="2000" dirty="0">
                  <a:solidFill>
                    <a:schemeClr val="bg1"/>
                  </a:solidFill>
                </a:rPr>
                <a:t>GL-z13:  </a:t>
              </a:r>
              <a:r>
                <a:rPr lang="en-US" sz="2000" dirty="0" err="1">
                  <a:solidFill>
                    <a:schemeClr val="bg1"/>
                  </a:solidFill>
                </a:rPr>
                <a:t>r</a:t>
              </a:r>
              <a:r>
                <a:rPr lang="en-US" sz="2000" baseline="-25000" dirty="0" err="1">
                  <a:solidFill>
                    <a:schemeClr val="bg1"/>
                  </a:solidFill>
                </a:rPr>
                <a:t>eff</a:t>
              </a:r>
              <a:r>
                <a:rPr lang="en-US" sz="2000" dirty="0">
                  <a:solidFill>
                    <a:schemeClr val="bg1"/>
                  </a:solidFill>
                </a:rPr>
                <a:t> ~ 0.5 kpc, disk-like profile with n = 1 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978B26DA-3853-5815-4A94-7E233DC80F88}"/>
                </a:ext>
              </a:extLst>
            </p:cNvPr>
            <p:cNvSpPr txBox="1"/>
            <p:nvPr/>
          </p:nvSpPr>
          <p:spPr>
            <a:xfrm>
              <a:off x="8118960" y="2429303"/>
              <a:ext cx="11713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 err="1">
                  <a:solidFill>
                    <a:schemeClr val="bg1"/>
                  </a:solidFill>
                </a:rPr>
                <a:t>Sersic</a:t>
              </a:r>
              <a:r>
                <a:rPr lang="en-US" sz="1800" dirty="0">
                  <a:solidFill>
                    <a:schemeClr val="bg1"/>
                  </a:solidFill>
                </a:rPr>
                <a:t> fits  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48E18606-9FF7-F4B4-2339-99E5FEB334F3}"/>
              </a:ext>
            </a:extLst>
          </p:cNvPr>
          <p:cNvGrpSpPr/>
          <p:nvPr/>
        </p:nvGrpSpPr>
        <p:grpSpPr>
          <a:xfrm>
            <a:off x="327334" y="3592904"/>
            <a:ext cx="3668579" cy="3216480"/>
            <a:chOff x="51366" y="3565995"/>
            <a:chExt cx="3668579" cy="3216480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AA5B7E69-6479-5015-DD37-2A5A1D597D6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8246" y="3565995"/>
              <a:ext cx="3631699" cy="3216480"/>
            </a:xfrm>
            <a:prstGeom prst="rect">
              <a:avLst/>
            </a:prstGeom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9AA7AB7B-F915-D367-DD9C-75F646CC4134}"/>
                </a:ext>
              </a:extLst>
            </p:cNvPr>
            <p:cNvSpPr txBox="1"/>
            <p:nvPr/>
          </p:nvSpPr>
          <p:spPr>
            <a:xfrm>
              <a:off x="62346" y="5392881"/>
              <a:ext cx="32733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rgbClr val="FF0000"/>
                  </a:solidFill>
                </a:rPr>
                <a:t>?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355141B6-FFCD-06D2-7296-F874C4F5541B}"/>
                </a:ext>
              </a:extLst>
            </p:cNvPr>
            <p:cNvSpPr txBox="1"/>
            <p:nvPr/>
          </p:nvSpPr>
          <p:spPr>
            <a:xfrm>
              <a:off x="51366" y="5565191"/>
              <a:ext cx="32733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rgbClr val="FF0000"/>
                  </a:solidFill>
                </a:rPr>
                <a:t>?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2D10A40F-19FF-5B1A-8F29-130CD65D109B}"/>
                </a:ext>
              </a:extLst>
            </p:cNvPr>
            <p:cNvSpPr txBox="1"/>
            <p:nvPr/>
          </p:nvSpPr>
          <p:spPr>
            <a:xfrm>
              <a:off x="61470" y="4849139"/>
              <a:ext cx="32733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rgbClr val="FF0000"/>
                  </a:solidFill>
                </a:rPr>
                <a:t>?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78573022"/>
      </p:ext>
    </p:extLst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7D6C929-327E-AD41-94FA-1BA60D1E0E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F278F55-E3EA-8244-B28B-D873380AAE5A}"/>
              </a:ext>
            </a:extLst>
          </p:cNvPr>
          <p:cNvSpPr txBox="1"/>
          <p:nvPr/>
        </p:nvSpPr>
        <p:spPr>
          <a:xfrm>
            <a:off x="11424554" y="6212762"/>
            <a:ext cx="5020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rush Script MT" charset="0"/>
                <a:ea typeface="Brush Script MT" charset="0"/>
                <a:cs typeface="Brush Script MT" charset="0"/>
              </a:rPr>
              <a:t>gdi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E98C659-0D51-0A5B-8081-AE3D002C024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912" t="2754" r="6259" b="53478"/>
          <a:stretch/>
        </p:blipFill>
        <p:spPr>
          <a:xfrm>
            <a:off x="8184121" y="410216"/>
            <a:ext cx="3838524" cy="187578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7DFB733-31D7-01ED-D9B8-CB5AE1A7FB5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831" b="39391"/>
          <a:stretch/>
        </p:blipFill>
        <p:spPr>
          <a:xfrm>
            <a:off x="289564" y="274638"/>
            <a:ext cx="5196836" cy="212014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BD1D4B8-B791-0D92-057C-A91079C0112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799" t="6568" b="29114"/>
          <a:stretch/>
        </p:blipFill>
        <p:spPr>
          <a:xfrm>
            <a:off x="609600" y="2683052"/>
            <a:ext cx="10083960" cy="390031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181366C-5A0A-6E6E-A4FD-D0A65DC4096A}"/>
              </a:ext>
            </a:extLst>
          </p:cNvPr>
          <p:cNvSpPr txBox="1"/>
          <p:nvPr/>
        </p:nvSpPr>
        <p:spPr>
          <a:xfrm>
            <a:off x="5696607" y="193946"/>
            <a:ext cx="2327496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Finkelstein et al </a:t>
            </a:r>
          </a:p>
          <a:p>
            <a:pPr algn="ctr"/>
            <a:r>
              <a:rPr lang="en-US" sz="2400" dirty="0">
                <a:solidFill>
                  <a:schemeClr val="bg1"/>
                </a:solidFill>
              </a:rPr>
              <a:t>July/Sept</a:t>
            </a:r>
          </a:p>
          <a:p>
            <a:pPr algn="ctr"/>
            <a:r>
              <a:rPr lang="en-US" sz="2400" dirty="0">
                <a:solidFill>
                  <a:schemeClr val="bg1"/>
                </a:solidFill>
              </a:rPr>
              <a:t>z~14 =&gt; z~12</a:t>
            </a:r>
          </a:p>
          <a:p>
            <a:pPr algn="ctr"/>
            <a:r>
              <a:rPr lang="en-US" sz="2400" i="1" dirty="0">
                <a:solidFill>
                  <a:schemeClr val="bg1"/>
                </a:solidFill>
              </a:rPr>
              <a:t>Maisie’s Galaxy</a:t>
            </a:r>
          </a:p>
          <a:p>
            <a:pPr algn="ctr"/>
            <a:r>
              <a:rPr lang="en-US" sz="2400" dirty="0">
                <a:solidFill>
                  <a:schemeClr val="bg1"/>
                </a:solidFill>
              </a:rPr>
              <a:t>CEERS</a:t>
            </a:r>
            <a:r>
              <a:rPr lang="en-US" sz="2400" i="1" dirty="0">
                <a:solidFill>
                  <a:schemeClr val="bg1"/>
                </a:solidFill>
              </a:rPr>
              <a:t> </a:t>
            </a:r>
          </a:p>
          <a:p>
            <a:pPr algn="ctr"/>
            <a:r>
              <a:rPr lang="en-US" sz="2400" dirty="0">
                <a:solidFill>
                  <a:schemeClr val="bg1"/>
                </a:solidFill>
              </a:rPr>
              <a:t>Hubble EGS field </a:t>
            </a:r>
          </a:p>
        </p:txBody>
      </p:sp>
    </p:spTree>
    <p:extLst>
      <p:ext uri="{BB962C8B-B14F-4D97-AF65-F5344CB8AC3E}">
        <p14:creationId xmlns:p14="http://schemas.microsoft.com/office/powerpoint/2010/main" val="855402184"/>
      </p:ext>
    </p:extLst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7D6C929-327E-AD41-94FA-1BA60D1E0E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F278F55-E3EA-8244-B28B-D873380AAE5A}"/>
              </a:ext>
            </a:extLst>
          </p:cNvPr>
          <p:cNvSpPr txBox="1"/>
          <p:nvPr/>
        </p:nvSpPr>
        <p:spPr>
          <a:xfrm>
            <a:off x="11424554" y="6212762"/>
            <a:ext cx="5020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rush Script MT" charset="0"/>
                <a:ea typeface="Brush Script MT" charset="0"/>
                <a:cs typeface="Brush Script MT" charset="0"/>
              </a:rPr>
              <a:t>gdi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2B5AA96-7E39-12DB-8F8E-30B8BB0603F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522" t="1441" r="1635" b="23509"/>
          <a:stretch/>
        </p:blipFill>
        <p:spPr>
          <a:xfrm>
            <a:off x="90055" y="122229"/>
            <a:ext cx="8565572" cy="458923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90F74A4-B37C-54F3-79B1-9D9173FB20BA}"/>
              </a:ext>
            </a:extLst>
          </p:cNvPr>
          <p:cNvSpPr txBox="1"/>
          <p:nvPr/>
        </p:nvSpPr>
        <p:spPr>
          <a:xfrm>
            <a:off x="9854384" y="268721"/>
            <a:ext cx="1937518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CEERS 93316  </a:t>
            </a:r>
          </a:p>
          <a:p>
            <a:endParaRPr lang="en-US" sz="2400" dirty="0">
              <a:solidFill>
                <a:schemeClr val="bg1"/>
              </a:solidFill>
            </a:endParaRPr>
          </a:p>
          <a:p>
            <a:r>
              <a:rPr lang="en-US" sz="2400" dirty="0">
                <a:solidFill>
                  <a:schemeClr val="bg1"/>
                </a:solidFill>
              </a:rPr>
              <a:t>redshift z~17</a:t>
            </a:r>
          </a:p>
          <a:p>
            <a:pPr algn="ctr"/>
            <a:r>
              <a:rPr lang="en-US" sz="2400" dirty="0">
                <a:solidFill>
                  <a:schemeClr val="bg1"/>
                </a:solidFill>
              </a:rPr>
              <a:t>@~230 </a:t>
            </a:r>
            <a:r>
              <a:rPr lang="en-US" sz="2400" dirty="0" err="1">
                <a:solidFill>
                  <a:schemeClr val="bg1"/>
                </a:solidFill>
              </a:rPr>
              <a:t>Myr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9A01BDD-BE0A-143C-33CA-B07E27642431}"/>
              </a:ext>
            </a:extLst>
          </p:cNvPr>
          <p:cNvSpPr txBox="1"/>
          <p:nvPr/>
        </p:nvSpPr>
        <p:spPr>
          <a:xfrm>
            <a:off x="246025" y="5279374"/>
            <a:ext cx="43918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>
                <a:solidFill>
                  <a:schemeClr val="bg1"/>
                </a:solidFill>
              </a:rPr>
              <a:t>“cat amongst the pigeons” galaxy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67E8C50-5DFA-BA56-9348-419A8CBB0C2E}"/>
              </a:ext>
            </a:extLst>
          </p:cNvPr>
          <p:cNvSpPr txBox="1"/>
          <p:nvPr/>
        </p:nvSpPr>
        <p:spPr>
          <a:xfrm>
            <a:off x="9854384" y="2289355"/>
            <a:ext cx="193751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err="1">
                <a:solidFill>
                  <a:schemeClr val="bg1"/>
                </a:solidFill>
              </a:rPr>
              <a:t>Donnan</a:t>
            </a:r>
            <a:r>
              <a:rPr lang="en-US" sz="2400" b="1" dirty="0">
                <a:solidFill>
                  <a:schemeClr val="bg1"/>
                </a:solidFill>
              </a:rPr>
              <a:t> et al.  July 25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10C3E2A-F735-9678-6CF3-40FDE1C33861}"/>
              </a:ext>
            </a:extLst>
          </p:cNvPr>
          <p:cNvSpPr txBox="1"/>
          <p:nvPr/>
        </p:nvSpPr>
        <p:spPr>
          <a:xfrm>
            <a:off x="5288973" y="4863876"/>
            <a:ext cx="5762924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log</a:t>
            </a:r>
            <a:r>
              <a:rPr lang="en-US" baseline="-25000" dirty="0">
                <a:solidFill>
                  <a:schemeClr val="bg1"/>
                </a:solidFill>
              </a:rPr>
              <a:t>10</a:t>
            </a:r>
            <a:r>
              <a:rPr lang="en-US" dirty="0">
                <a:solidFill>
                  <a:schemeClr val="bg1"/>
                </a:solidFill>
              </a:rPr>
              <a:t>(𝑀</a:t>
            </a:r>
            <a:r>
              <a:rPr lang="en-US" sz="2800" baseline="-25000" dirty="0">
                <a:solidFill>
                  <a:schemeClr val="bg1"/>
                </a:solidFill>
              </a:rPr>
              <a:t>∗</a:t>
            </a:r>
            <a:r>
              <a:rPr lang="en-US" dirty="0">
                <a:solidFill>
                  <a:schemeClr val="bg1"/>
                </a:solidFill>
              </a:rPr>
              <a:t>/M</a:t>
            </a:r>
            <a:r>
              <a:rPr lang="en-US" baseline="-25000" dirty="0">
                <a:solidFill>
                  <a:schemeClr val="bg1"/>
                </a:solidFill>
              </a:rPr>
              <a:t>⊙</a:t>
            </a:r>
            <a:r>
              <a:rPr lang="en-US" dirty="0">
                <a:solidFill>
                  <a:schemeClr val="bg1"/>
                </a:solidFill>
              </a:rPr>
              <a:t>) = 9.0 ± 0.4</a:t>
            </a:r>
          </a:p>
          <a:p>
            <a:r>
              <a:rPr lang="en-US" dirty="0">
                <a:solidFill>
                  <a:schemeClr val="bg1"/>
                </a:solidFill>
              </a:rPr>
              <a:t>log</a:t>
            </a:r>
            <a:r>
              <a:rPr lang="en-US" baseline="-25000" dirty="0">
                <a:solidFill>
                  <a:schemeClr val="bg1"/>
                </a:solidFill>
              </a:rPr>
              <a:t>10</a:t>
            </a:r>
            <a:r>
              <a:rPr lang="en-US" dirty="0">
                <a:solidFill>
                  <a:schemeClr val="bg1"/>
                </a:solidFill>
              </a:rPr>
              <a:t>(SFR/yr</a:t>
            </a:r>
            <a:r>
              <a:rPr lang="en-US" baseline="30000" dirty="0">
                <a:solidFill>
                  <a:schemeClr val="bg1"/>
                </a:solidFill>
              </a:rPr>
              <a:t>−1</a:t>
            </a:r>
            <a:r>
              <a:rPr lang="en-US" dirty="0">
                <a:solidFill>
                  <a:schemeClr val="bg1"/>
                </a:solidFill>
              </a:rPr>
              <a:t>) = 1.1 ± 0.4</a:t>
            </a:r>
          </a:p>
          <a:p>
            <a:r>
              <a:rPr lang="en-US" dirty="0">
                <a:solidFill>
                  <a:schemeClr val="bg1"/>
                </a:solidFill>
              </a:rPr>
              <a:t>mass-weighted mean stellar age = 20+40 </a:t>
            </a:r>
            <a:r>
              <a:rPr lang="en-US" dirty="0" err="1">
                <a:solidFill>
                  <a:schemeClr val="bg1"/>
                </a:solidFill>
              </a:rPr>
              <a:t>Myr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SF began between 120 - 220 </a:t>
            </a:r>
            <a:r>
              <a:rPr lang="en-US" dirty="0" err="1">
                <a:solidFill>
                  <a:schemeClr val="bg1"/>
                </a:solidFill>
              </a:rPr>
              <a:t>Myr</a:t>
            </a:r>
            <a:r>
              <a:rPr lang="en-US" dirty="0">
                <a:solidFill>
                  <a:schemeClr val="bg1"/>
                </a:solidFill>
              </a:rPr>
              <a:t> (𝑧 = 18 − 26)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rest-frame UV spectral slope, 𝛽 = −2.2 ± 0.1 (implies 𝐴</a:t>
            </a:r>
            <a:r>
              <a:rPr lang="en-US" baseline="-25000" dirty="0">
                <a:solidFill>
                  <a:schemeClr val="bg1"/>
                </a:solidFill>
              </a:rPr>
              <a:t>V </a:t>
            </a:r>
            <a:r>
              <a:rPr lang="en-US" dirty="0">
                <a:solidFill>
                  <a:schemeClr val="bg1"/>
                </a:solidFill>
              </a:rPr>
              <a:t>~ 0)</a:t>
            </a:r>
          </a:p>
        </p:txBody>
      </p:sp>
    </p:spTree>
    <p:extLst>
      <p:ext uri="{BB962C8B-B14F-4D97-AF65-F5344CB8AC3E}">
        <p14:creationId xmlns:p14="http://schemas.microsoft.com/office/powerpoint/2010/main" val="402924608"/>
      </p:ext>
    </p:extLst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7D6C929-327E-AD41-94FA-1BA60D1E0E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F278F55-E3EA-8244-B28B-D873380AAE5A}"/>
              </a:ext>
            </a:extLst>
          </p:cNvPr>
          <p:cNvSpPr txBox="1"/>
          <p:nvPr/>
        </p:nvSpPr>
        <p:spPr>
          <a:xfrm>
            <a:off x="11424554" y="6212762"/>
            <a:ext cx="5020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rush Script MT" charset="0"/>
                <a:ea typeface="Brush Script MT" charset="0"/>
                <a:cs typeface="Brush Script MT" charset="0"/>
              </a:rPr>
              <a:t>gdi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0FED406-49D7-44D7-6D15-34D8B9869C1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444" r="6572" b="25942"/>
          <a:stretch/>
        </p:blipFill>
        <p:spPr>
          <a:xfrm>
            <a:off x="119912" y="111856"/>
            <a:ext cx="7305516" cy="667025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2275C64-59EA-5609-98A7-AE42DAAB9270}"/>
              </a:ext>
            </a:extLst>
          </p:cNvPr>
          <p:cNvSpPr txBox="1"/>
          <p:nvPr/>
        </p:nvSpPr>
        <p:spPr>
          <a:xfrm>
            <a:off x="8177198" y="273633"/>
            <a:ext cx="218187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</a:rPr>
              <a:t>Naidu, </a:t>
            </a:r>
            <a:r>
              <a:rPr lang="en-US" sz="2000" b="1" dirty="0" err="1">
                <a:solidFill>
                  <a:schemeClr val="bg1"/>
                </a:solidFill>
              </a:rPr>
              <a:t>Oesch</a:t>
            </a:r>
            <a:r>
              <a:rPr lang="en-US" sz="2000" b="1" dirty="0">
                <a:solidFill>
                  <a:schemeClr val="bg1"/>
                </a:solidFill>
              </a:rPr>
              <a:t> et al.</a:t>
            </a:r>
          </a:p>
          <a:p>
            <a:pPr algn="ctr"/>
            <a:r>
              <a:rPr lang="en-US" sz="2000" b="1" dirty="0">
                <a:solidFill>
                  <a:schemeClr val="bg1"/>
                </a:solidFill>
              </a:rPr>
              <a:t>Paper 2     Aug 4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8C5A4DD-F3CD-A227-8992-123862DA1BD9}"/>
              </a:ext>
            </a:extLst>
          </p:cNvPr>
          <p:cNvSpPr txBox="1"/>
          <p:nvPr/>
        </p:nvSpPr>
        <p:spPr>
          <a:xfrm>
            <a:off x="8177198" y="3107107"/>
            <a:ext cx="333667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CMR10"/>
              </a:rPr>
              <a:t>t</a:t>
            </a:r>
            <a:r>
              <a:rPr lang="en-US" sz="2000" dirty="0">
                <a:solidFill>
                  <a:schemeClr val="bg1"/>
                </a:solidFill>
                <a:effectLst/>
                <a:latin typeface="CMR10"/>
              </a:rPr>
              <a:t>wo redshift solutions </a:t>
            </a:r>
          </a:p>
          <a:p>
            <a:endParaRPr lang="en-US" sz="2000" dirty="0">
              <a:solidFill>
                <a:schemeClr val="bg1"/>
              </a:solidFill>
              <a:latin typeface="CMR10"/>
            </a:endParaRPr>
          </a:p>
          <a:p>
            <a:r>
              <a:rPr lang="en-US" sz="2000" dirty="0">
                <a:solidFill>
                  <a:schemeClr val="bg1"/>
                </a:solidFill>
                <a:latin typeface="CMR10"/>
              </a:rPr>
              <a:t>z~16.6 most likely</a:t>
            </a:r>
          </a:p>
          <a:p>
            <a:endParaRPr lang="en-US" sz="2000" dirty="0">
              <a:solidFill>
                <a:schemeClr val="bg1"/>
              </a:solidFill>
              <a:latin typeface="CMR10"/>
            </a:endParaRPr>
          </a:p>
          <a:p>
            <a:r>
              <a:rPr lang="en-US" sz="2000" dirty="0">
                <a:solidFill>
                  <a:schemeClr val="bg1"/>
                </a:solidFill>
                <a:latin typeface="CMR10"/>
              </a:rPr>
              <a:t>z~5 possibility if errors 	underestimated  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CF06DE4-6FCA-94DC-ED52-5D8D31DF4E19}"/>
              </a:ext>
            </a:extLst>
          </p:cNvPr>
          <p:cNvSpPr txBox="1"/>
          <p:nvPr/>
        </p:nvSpPr>
        <p:spPr>
          <a:xfrm>
            <a:off x="7543800" y="1580420"/>
            <a:ext cx="423949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bg1"/>
                </a:solidFill>
              </a:rPr>
              <a:t>CEERS 1749 in Naidu et al. is the same galaxy as </a:t>
            </a:r>
            <a:r>
              <a:rPr lang="en-US" sz="2000" dirty="0" err="1">
                <a:solidFill>
                  <a:schemeClr val="bg1"/>
                </a:solidFill>
              </a:rPr>
              <a:t>Donnan</a:t>
            </a:r>
            <a:r>
              <a:rPr lang="en-US" sz="2000" dirty="0">
                <a:solidFill>
                  <a:schemeClr val="bg1"/>
                </a:solidFill>
              </a:rPr>
              <a:t> et al. CEERS 93316   </a:t>
            </a:r>
          </a:p>
        </p:txBody>
      </p:sp>
    </p:spTree>
    <p:extLst>
      <p:ext uri="{BB962C8B-B14F-4D97-AF65-F5344CB8AC3E}">
        <p14:creationId xmlns:p14="http://schemas.microsoft.com/office/powerpoint/2010/main" val="3905481341"/>
      </p:ext>
    </p:extLst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7D6C929-327E-AD41-94FA-1BA60D1E0E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F278F55-E3EA-8244-B28B-D873380AAE5A}"/>
              </a:ext>
            </a:extLst>
          </p:cNvPr>
          <p:cNvSpPr txBox="1"/>
          <p:nvPr/>
        </p:nvSpPr>
        <p:spPr>
          <a:xfrm>
            <a:off x="11424554" y="6212762"/>
            <a:ext cx="5020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rush Script MT" charset="0"/>
                <a:ea typeface="Brush Script MT" charset="0"/>
                <a:cs typeface="Brush Script MT" charset="0"/>
              </a:rPr>
              <a:t>gdi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BE07CE8-7426-FC42-0C8F-78CC11C872B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542" t="3888" r="63140" b="61970"/>
          <a:stretch/>
        </p:blipFill>
        <p:spPr>
          <a:xfrm>
            <a:off x="146207" y="169012"/>
            <a:ext cx="3674769" cy="371321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B26737F-5692-07FC-E627-0FF71FF8BB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44586" y="106666"/>
            <a:ext cx="4279968" cy="664466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B7EFD5A-94FF-A2C2-5FBC-6B3A7E5AB037}"/>
              </a:ext>
            </a:extLst>
          </p:cNvPr>
          <p:cNvSpPr txBox="1"/>
          <p:nvPr/>
        </p:nvSpPr>
        <p:spPr>
          <a:xfrm>
            <a:off x="1456300" y="3228945"/>
            <a:ext cx="992579" cy="400110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</a:rPr>
              <a:t>z~16.6?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D3CA8CAF-9FAD-7540-CCEB-838266433B7C}"/>
              </a:ext>
            </a:extLst>
          </p:cNvPr>
          <p:cNvCxnSpPr>
            <a:cxnSpLocks/>
          </p:cNvCxnSpPr>
          <p:nvPr/>
        </p:nvCxnSpPr>
        <p:spPr>
          <a:xfrm flipV="1">
            <a:off x="1973200" y="2400300"/>
            <a:ext cx="0" cy="674981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A06BB4D7-41B7-4FD7-8EF2-A324095458B4}"/>
              </a:ext>
            </a:extLst>
          </p:cNvPr>
          <p:cNvSpPr txBox="1"/>
          <p:nvPr/>
        </p:nvSpPr>
        <p:spPr>
          <a:xfrm>
            <a:off x="484303" y="4116923"/>
            <a:ext cx="3336673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bg1"/>
                </a:solidFill>
                <a:latin typeface="CMR10"/>
              </a:rPr>
              <a:t>but is z~16.6 is real?</a:t>
            </a:r>
            <a:endParaRPr lang="en-US" sz="2000" dirty="0">
              <a:solidFill>
                <a:schemeClr val="bg1"/>
              </a:solidFill>
              <a:effectLst/>
              <a:latin typeface="CMR10"/>
            </a:endParaRPr>
          </a:p>
          <a:p>
            <a:pPr algn="ctr"/>
            <a:endParaRPr lang="en-US" sz="2000" dirty="0">
              <a:solidFill>
                <a:schemeClr val="bg1"/>
              </a:solidFill>
              <a:latin typeface="CMR10"/>
            </a:endParaRPr>
          </a:p>
          <a:p>
            <a:pPr algn="ctr"/>
            <a:r>
              <a:rPr lang="en-US" sz="2000" dirty="0">
                <a:solidFill>
                  <a:schemeClr val="bg1"/>
                </a:solidFill>
                <a:latin typeface="CMR10"/>
              </a:rPr>
              <a:t>circumstantial indications that may be z~5</a:t>
            </a:r>
          </a:p>
          <a:p>
            <a:pPr algn="ctr"/>
            <a:endParaRPr lang="en-US" sz="2000" dirty="0">
              <a:solidFill>
                <a:schemeClr val="bg1"/>
              </a:solidFill>
              <a:latin typeface="CMR10"/>
            </a:endParaRPr>
          </a:p>
          <a:p>
            <a:pPr algn="ctr"/>
            <a:r>
              <a:rPr lang="en-US" sz="2000" dirty="0">
                <a:solidFill>
                  <a:schemeClr val="bg1"/>
                </a:solidFill>
                <a:latin typeface="CMR10"/>
              </a:rPr>
              <a:t>projected on or actually in z~5 group?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EC894A7-3FB4-8112-E385-5AD758164C54}"/>
              </a:ext>
            </a:extLst>
          </p:cNvPr>
          <p:cNvSpPr txBox="1"/>
          <p:nvPr/>
        </p:nvSpPr>
        <p:spPr>
          <a:xfrm>
            <a:off x="4176698" y="377542"/>
            <a:ext cx="218187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</a:rPr>
              <a:t>Naidu, </a:t>
            </a:r>
            <a:r>
              <a:rPr lang="en-US" sz="2000" b="1" dirty="0" err="1">
                <a:solidFill>
                  <a:schemeClr val="bg1"/>
                </a:solidFill>
              </a:rPr>
              <a:t>Oesch</a:t>
            </a:r>
            <a:r>
              <a:rPr lang="en-US" sz="2000" b="1" dirty="0">
                <a:solidFill>
                  <a:schemeClr val="bg1"/>
                </a:solidFill>
              </a:rPr>
              <a:t> et al.</a:t>
            </a:r>
          </a:p>
          <a:p>
            <a:pPr algn="ctr"/>
            <a:r>
              <a:rPr lang="en-US" sz="2000" b="1" dirty="0">
                <a:solidFill>
                  <a:schemeClr val="bg1"/>
                </a:solidFill>
              </a:rPr>
              <a:t>Paper 2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D573AC2-3180-15AE-9A39-0A80590FBFD7}"/>
              </a:ext>
            </a:extLst>
          </p:cNvPr>
          <p:cNvSpPr txBox="1"/>
          <p:nvPr/>
        </p:nvSpPr>
        <p:spPr>
          <a:xfrm>
            <a:off x="8177198" y="273633"/>
            <a:ext cx="218187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</a:rPr>
              <a:t>Naidu, </a:t>
            </a:r>
            <a:r>
              <a:rPr lang="en-US" sz="2000" b="1" dirty="0" err="1">
                <a:solidFill>
                  <a:schemeClr val="bg1"/>
                </a:solidFill>
              </a:rPr>
              <a:t>Oesch</a:t>
            </a:r>
            <a:r>
              <a:rPr lang="en-US" sz="2000" b="1" dirty="0">
                <a:solidFill>
                  <a:schemeClr val="bg1"/>
                </a:solidFill>
              </a:rPr>
              <a:t> et al.</a:t>
            </a:r>
          </a:p>
          <a:p>
            <a:pPr algn="ctr"/>
            <a:r>
              <a:rPr lang="en-US" sz="2000" b="1" dirty="0">
                <a:solidFill>
                  <a:schemeClr val="bg1"/>
                </a:solidFill>
              </a:rPr>
              <a:t>Paper 2     Aug 4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EB1F230-6E9D-7D6B-600B-43717637AC9F}"/>
              </a:ext>
            </a:extLst>
          </p:cNvPr>
          <p:cNvSpPr txBox="1"/>
          <p:nvPr/>
        </p:nvSpPr>
        <p:spPr>
          <a:xfrm>
            <a:off x="5381131" y="3075281"/>
            <a:ext cx="168468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possible z~5 solutions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EA55B21-F661-D79E-8040-570C107AAF35}"/>
              </a:ext>
            </a:extLst>
          </p:cNvPr>
          <p:cNvSpPr txBox="1"/>
          <p:nvPr/>
        </p:nvSpPr>
        <p:spPr>
          <a:xfrm>
            <a:off x="7888439" y="273633"/>
            <a:ext cx="119859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quiescent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1A1FA18-C0B4-8EAF-5979-2BF2DB37DE1A}"/>
              </a:ext>
            </a:extLst>
          </p:cNvPr>
          <p:cNvSpPr txBox="1"/>
          <p:nvPr/>
        </p:nvSpPr>
        <p:spPr>
          <a:xfrm>
            <a:off x="5212773" y="2417618"/>
            <a:ext cx="119859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quiescent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1777A14-8BEC-16BA-0147-02B4D5A14ABA}"/>
              </a:ext>
            </a:extLst>
          </p:cNvPr>
          <p:cNvSpPr txBox="1"/>
          <p:nvPr/>
        </p:nvSpPr>
        <p:spPr>
          <a:xfrm>
            <a:off x="7723999" y="4532421"/>
            <a:ext cx="14824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dusty starburst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1783304-14AD-AC81-2A1A-56E593806F79}"/>
              </a:ext>
            </a:extLst>
          </p:cNvPr>
          <p:cNvSpPr txBox="1"/>
          <p:nvPr/>
        </p:nvSpPr>
        <p:spPr>
          <a:xfrm>
            <a:off x="7888439" y="2449879"/>
            <a:ext cx="119859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/>
              <a:t>quiescent</a:t>
            </a:r>
          </a:p>
          <a:p>
            <a:pPr algn="ctr"/>
            <a:r>
              <a:rPr lang="en-US" sz="2000" dirty="0"/>
              <a:t>+ AGN</a:t>
            </a:r>
          </a:p>
        </p:txBody>
      </p:sp>
    </p:spTree>
    <p:extLst>
      <p:ext uri="{BB962C8B-B14F-4D97-AF65-F5344CB8AC3E}">
        <p14:creationId xmlns:p14="http://schemas.microsoft.com/office/powerpoint/2010/main" val="3811831189"/>
      </p:ext>
    </p:extLst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7D6C929-327E-AD41-94FA-1BA60D1E0E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F278F55-E3EA-8244-B28B-D873380AAE5A}"/>
              </a:ext>
            </a:extLst>
          </p:cNvPr>
          <p:cNvSpPr txBox="1"/>
          <p:nvPr/>
        </p:nvSpPr>
        <p:spPr>
          <a:xfrm>
            <a:off x="11424554" y="6212762"/>
            <a:ext cx="5020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rush Script MT" charset="0"/>
                <a:ea typeface="Brush Script MT" charset="0"/>
                <a:cs typeface="Brush Script MT" charset="0"/>
              </a:rPr>
              <a:t>gdi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724CA2D-A8BB-D974-84DA-40A4B7E8D19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113" r="5388" b="14493"/>
          <a:stretch/>
        </p:blipFill>
        <p:spPr>
          <a:xfrm>
            <a:off x="6666208" y="1478755"/>
            <a:ext cx="4810875" cy="493351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2275C64-59EA-5609-98A7-AE42DAAB9270}"/>
              </a:ext>
            </a:extLst>
          </p:cNvPr>
          <p:cNvSpPr txBox="1"/>
          <p:nvPr/>
        </p:nvSpPr>
        <p:spPr>
          <a:xfrm>
            <a:off x="7023807" y="152039"/>
            <a:ext cx="218187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</a:rPr>
              <a:t>Naidu, </a:t>
            </a:r>
            <a:r>
              <a:rPr lang="en-US" sz="2000" b="1" dirty="0" err="1">
                <a:solidFill>
                  <a:schemeClr val="bg1"/>
                </a:solidFill>
              </a:rPr>
              <a:t>Oesch</a:t>
            </a:r>
            <a:r>
              <a:rPr lang="en-US" sz="2000" b="1" dirty="0">
                <a:solidFill>
                  <a:schemeClr val="bg1"/>
                </a:solidFill>
              </a:rPr>
              <a:t> et al.</a:t>
            </a:r>
          </a:p>
          <a:p>
            <a:pPr algn="ctr"/>
            <a:r>
              <a:rPr lang="en-US" sz="2000" b="1" dirty="0">
                <a:solidFill>
                  <a:schemeClr val="bg1"/>
                </a:solidFill>
              </a:rPr>
              <a:t>Paper 2     Aug 4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8C5A4DD-F3CD-A227-8992-123862DA1BD9}"/>
              </a:ext>
            </a:extLst>
          </p:cNvPr>
          <p:cNvSpPr txBox="1"/>
          <p:nvPr/>
        </p:nvSpPr>
        <p:spPr>
          <a:xfrm>
            <a:off x="7087511" y="1020562"/>
            <a:ext cx="415697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>
                <a:solidFill>
                  <a:schemeClr val="bg1"/>
                </a:solidFill>
                <a:effectLst/>
                <a:latin typeface="CMR10"/>
              </a:rPr>
              <a:t>Sersic</a:t>
            </a:r>
            <a:r>
              <a:rPr lang="en-US" sz="2000" dirty="0">
                <a:solidFill>
                  <a:schemeClr val="bg1"/>
                </a:solidFill>
                <a:latin typeface="CMR10"/>
              </a:rPr>
              <a:t>:  </a:t>
            </a:r>
            <a:r>
              <a:rPr lang="en-US" sz="2000" dirty="0" err="1">
                <a:solidFill>
                  <a:schemeClr val="bg1"/>
                </a:solidFill>
              </a:rPr>
              <a:t>r</a:t>
            </a:r>
            <a:r>
              <a:rPr lang="en-US" sz="2000" baseline="-25000" dirty="0" err="1">
                <a:solidFill>
                  <a:schemeClr val="bg1"/>
                </a:solidFill>
              </a:rPr>
              <a:t>eff</a:t>
            </a:r>
            <a:r>
              <a:rPr lang="en-US" sz="2000" dirty="0">
                <a:solidFill>
                  <a:schemeClr val="bg1"/>
                </a:solidFill>
              </a:rPr>
              <a:t> ~ 0.3-0.4 kpc, </a:t>
            </a:r>
            <a:r>
              <a:rPr lang="en-US" sz="2000" dirty="0">
                <a:solidFill>
                  <a:schemeClr val="bg1"/>
                </a:solidFill>
                <a:effectLst/>
                <a:latin typeface="CMR10"/>
              </a:rPr>
              <a:t>disk-like n = 1</a:t>
            </a:r>
            <a:endParaRPr lang="en-US" sz="2000" dirty="0">
              <a:solidFill>
                <a:schemeClr val="bg1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D32C3C5-91C1-6534-16AD-3BDDCC28B9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2833" y="250521"/>
            <a:ext cx="5906971" cy="633284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AD16465B-D8D5-570E-C4FE-80C0F23AF4BA}"/>
              </a:ext>
            </a:extLst>
          </p:cNvPr>
          <p:cNvSpPr txBox="1"/>
          <p:nvPr/>
        </p:nvSpPr>
        <p:spPr>
          <a:xfrm>
            <a:off x="387583" y="3584367"/>
            <a:ext cx="3273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30D2654-CACD-5A5A-D973-3BFBB8D88824}"/>
              </a:ext>
            </a:extLst>
          </p:cNvPr>
          <p:cNvSpPr txBox="1"/>
          <p:nvPr/>
        </p:nvSpPr>
        <p:spPr>
          <a:xfrm>
            <a:off x="387583" y="3815199"/>
            <a:ext cx="3273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33501D9-E963-FEF7-BD85-C250CF0FF536}"/>
              </a:ext>
            </a:extLst>
          </p:cNvPr>
          <p:cNvSpPr txBox="1"/>
          <p:nvPr/>
        </p:nvSpPr>
        <p:spPr>
          <a:xfrm>
            <a:off x="387583" y="4046031"/>
            <a:ext cx="3273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128141685"/>
      </p:ext>
    </p:extLst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7D6C929-327E-AD41-94FA-1BA60D1E0E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F278F55-E3EA-8244-B28B-D873380AAE5A}"/>
              </a:ext>
            </a:extLst>
          </p:cNvPr>
          <p:cNvSpPr txBox="1"/>
          <p:nvPr/>
        </p:nvSpPr>
        <p:spPr>
          <a:xfrm>
            <a:off x="11424554" y="6212762"/>
            <a:ext cx="5020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rush Script MT" charset="0"/>
                <a:ea typeface="Brush Script MT" charset="0"/>
                <a:cs typeface="Brush Script MT" charset="0"/>
              </a:rPr>
              <a:t>gdi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1E884B5-9248-5CB3-1A9C-6E2247CEAC96}"/>
              </a:ext>
            </a:extLst>
          </p:cNvPr>
          <p:cNvSpPr txBox="1"/>
          <p:nvPr/>
        </p:nvSpPr>
        <p:spPr>
          <a:xfrm>
            <a:off x="2982298" y="2638538"/>
            <a:ext cx="487024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i="1" dirty="0">
                <a:solidFill>
                  <a:schemeClr val="bg1"/>
                </a:solidFill>
              </a:rPr>
              <a:t>where do we go from here?</a:t>
            </a:r>
          </a:p>
        </p:txBody>
      </p:sp>
    </p:spTree>
    <p:extLst>
      <p:ext uri="{BB962C8B-B14F-4D97-AF65-F5344CB8AC3E}">
        <p14:creationId xmlns:p14="http://schemas.microsoft.com/office/powerpoint/2010/main" val="1481587889"/>
      </p:ext>
    </p:extLst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7D6C929-327E-AD41-94FA-1BA60D1E0E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F278F55-E3EA-8244-B28B-D873380AAE5A}"/>
              </a:ext>
            </a:extLst>
          </p:cNvPr>
          <p:cNvSpPr txBox="1"/>
          <p:nvPr/>
        </p:nvSpPr>
        <p:spPr>
          <a:xfrm>
            <a:off x="11424554" y="6212762"/>
            <a:ext cx="5020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rush Script MT" charset="0"/>
                <a:ea typeface="Brush Script MT" charset="0"/>
                <a:cs typeface="Brush Script MT" charset="0"/>
              </a:rPr>
              <a:t>gdi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1E884B5-9248-5CB3-1A9C-6E2247CEAC96}"/>
              </a:ext>
            </a:extLst>
          </p:cNvPr>
          <p:cNvSpPr txBox="1"/>
          <p:nvPr/>
        </p:nvSpPr>
        <p:spPr>
          <a:xfrm>
            <a:off x="4522863" y="183573"/>
            <a:ext cx="487024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i="1" dirty="0">
                <a:solidFill>
                  <a:schemeClr val="bg1"/>
                </a:solidFill>
              </a:rPr>
              <a:t>where do we go from here?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71C3AF-4925-E81F-251B-ED3C6787AF8C}"/>
              </a:ext>
            </a:extLst>
          </p:cNvPr>
          <p:cNvSpPr txBox="1"/>
          <p:nvPr/>
        </p:nvSpPr>
        <p:spPr>
          <a:xfrm>
            <a:off x="2776915" y="3310197"/>
            <a:ext cx="836214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rabicParenBoth"/>
            </a:pPr>
            <a:r>
              <a:rPr lang="en-US" sz="2000" dirty="0">
                <a:solidFill>
                  <a:schemeClr val="bg1"/>
                </a:solidFill>
              </a:rPr>
              <a:t>resolve </a:t>
            </a:r>
            <a:r>
              <a:rPr lang="en-US" sz="2000" dirty="0" err="1">
                <a:solidFill>
                  <a:schemeClr val="bg1"/>
                </a:solidFill>
              </a:rPr>
              <a:t>NIRCam</a:t>
            </a:r>
            <a:r>
              <a:rPr lang="en-US" sz="2000" dirty="0">
                <a:solidFill>
                  <a:schemeClr val="bg1"/>
                </a:solidFill>
              </a:rPr>
              <a:t> calibration issues (largely done but but some to go)</a:t>
            </a:r>
          </a:p>
          <a:p>
            <a:pPr marL="457200" indent="-457200">
              <a:buAutoNum type="arabicParenBoth"/>
            </a:pPr>
            <a:r>
              <a:rPr lang="en-US" sz="2000" dirty="0">
                <a:solidFill>
                  <a:schemeClr val="bg1"/>
                </a:solidFill>
              </a:rPr>
              <a:t>higher S/N imaging (blue bands in particular)</a:t>
            </a:r>
          </a:p>
          <a:p>
            <a:pPr marL="457200" indent="-457200">
              <a:buAutoNum type="arabicParenBoth"/>
            </a:pPr>
            <a:r>
              <a:rPr lang="en-US" sz="2000" dirty="0">
                <a:solidFill>
                  <a:schemeClr val="bg1"/>
                </a:solidFill>
              </a:rPr>
              <a:t>JWST spectra (emission lines?)</a:t>
            </a:r>
          </a:p>
          <a:p>
            <a:pPr marL="457200" indent="-457200">
              <a:buAutoNum type="arabicParenBoth"/>
            </a:pPr>
            <a:r>
              <a:rPr lang="en-US" sz="2000" dirty="0">
                <a:solidFill>
                  <a:schemeClr val="bg1"/>
                </a:solidFill>
              </a:rPr>
              <a:t>ALMA data</a:t>
            </a:r>
          </a:p>
          <a:p>
            <a:pPr marL="457200" indent="-457200">
              <a:buAutoNum type="arabicParenBoth"/>
            </a:pPr>
            <a:r>
              <a:rPr lang="en-US" sz="2000" dirty="0">
                <a:solidFill>
                  <a:schemeClr val="bg1"/>
                </a:solidFill>
              </a:rPr>
              <a:t>keep an open mind about the potential limitations of SED fitting at z&gt;~10  and the standard assumptions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7CEE701-D9E4-DFBB-5F71-7B47AF2284AA}"/>
              </a:ext>
            </a:extLst>
          </p:cNvPr>
          <p:cNvSpPr txBox="1"/>
          <p:nvPr/>
        </p:nvSpPr>
        <p:spPr>
          <a:xfrm>
            <a:off x="310719" y="995960"/>
            <a:ext cx="886690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</a:rPr>
              <a:t>finding surprisingly poor agreement in source selections between different teams</a:t>
            </a:r>
          </a:p>
          <a:p>
            <a:endParaRPr lang="en-US" sz="2000" dirty="0">
              <a:solidFill>
                <a:schemeClr val="bg1"/>
              </a:solidFill>
            </a:endParaRPr>
          </a:p>
          <a:p>
            <a:r>
              <a:rPr lang="en-US" sz="2000" dirty="0" err="1">
                <a:solidFill>
                  <a:schemeClr val="bg1"/>
                </a:solidFill>
              </a:rPr>
              <a:t>Rychard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Bouwens</a:t>
            </a:r>
            <a:r>
              <a:rPr lang="en-US" sz="2000" dirty="0">
                <a:solidFill>
                  <a:schemeClr val="bg1"/>
                </a:solidFill>
              </a:rPr>
              <a:t> is leading a paper (in the works) trying to understand the source(s) of the inconsistencies that he is finding</a:t>
            </a:r>
          </a:p>
          <a:p>
            <a:endParaRPr lang="en-US" sz="2000" dirty="0">
              <a:solidFill>
                <a:schemeClr val="bg1"/>
              </a:solidFill>
            </a:endParaRPr>
          </a:p>
          <a:p>
            <a:r>
              <a:rPr lang="en-US" sz="2000" dirty="0">
                <a:solidFill>
                  <a:schemeClr val="bg1"/>
                </a:solidFill>
              </a:rPr>
              <a:t>the lack of good high S/N blue data below the break is a challenge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3CA334C-3EB3-CEA5-ACAC-A5FE3B0E432C}"/>
              </a:ext>
            </a:extLst>
          </p:cNvPr>
          <p:cNvSpPr txBox="1"/>
          <p:nvPr/>
        </p:nvSpPr>
        <p:spPr>
          <a:xfrm>
            <a:off x="936629" y="5383033"/>
            <a:ext cx="761508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I suspect a top-heavy IMF at early times and much lower total stellar mass will prove to be the norm – for the subset that are really at z&gt;10</a:t>
            </a:r>
          </a:p>
        </p:txBody>
      </p:sp>
    </p:spTree>
    <p:extLst>
      <p:ext uri="{BB962C8B-B14F-4D97-AF65-F5344CB8AC3E}">
        <p14:creationId xmlns:p14="http://schemas.microsoft.com/office/powerpoint/2010/main" val="657029927"/>
      </p:ext>
    </p:extLst>
  </p:cSld>
  <p:clrMapOvr>
    <a:masterClrMapping/>
  </p:clrMapOvr>
  <p:transition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7D6C929-327E-AD41-94FA-1BA60D1E0E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F278F55-E3EA-8244-B28B-D873380AAE5A}"/>
              </a:ext>
            </a:extLst>
          </p:cNvPr>
          <p:cNvSpPr txBox="1"/>
          <p:nvPr/>
        </p:nvSpPr>
        <p:spPr>
          <a:xfrm>
            <a:off x="11424554" y="6212762"/>
            <a:ext cx="5020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rush Script MT" charset="0"/>
                <a:ea typeface="Brush Script MT" charset="0"/>
                <a:cs typeface="Brush Script MT" charset="0"/>
              </a:rPr>
              <a:t>gdi</a:t>
            </a:r>
          </a:p>
        </p:txBody>
      </p:sp>
    </p:spTree>
    <p:extLst>
      <p:ext uri="{BB962C8B-B14F-4D97-AF65-F5344CB8AC3E}">
        <p14:creationId xmlns:p14="http://schemas.microsoft.com/office/powerpoint/2010/main" val="1353876561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Office Theme">
  <a:themeElements>
    <a:clrScheme name="Custom 7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B2C9FF"/>
      </a:hlink>
      <a:folHlink>
        <a:srgbClr val="B1F4EC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noFill/>
        </a:ln>
        <a:effectLst/>
      </a:spPr>
      <a:bodyPr rtlCol="0" anchor="ctr"/>
      <a:lstStyle>
        <a:defPPr algn="ctr">
          <a:defRPr dirty="0"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85366</TotalTime>
  <Words>1693</Words>
  <Application>Microsoft Macintosh PowerPoint</Application>
  <PresentationFormat>Widescreen</PresentationFormat>
  <Paragraphs>325</Paragraphs>
  <Slides>33</Slides>
  <Notes>27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9" baseType="lpstr">
      <vt:lpstr>Brush Script MT</vt:lpstr>
      <vt:lpstr>Arial</vt:lpstr>
      <vt:lpstr>Calibri</vt:lpstr>
      <vt:lpstr>CMR10</vt:lpstr>
      <vt:lpstr>DDG_ProximaNova</vt:lpstr>
      <vt:lpstr>Office Theme</vt:lpstr>
      <vt:lpstr>.</vt:lpstr>
      <vt:lpstr>.</vt:lpstr>
      <vt:lpstr> </vt:lpstr>
      <vt:lpstr>  </vt:lpstr>
      <vt:lpstr> </vt:lpstr>
      <vt:lpstr> </vt:lpstr>
      <vt:lpstr>the most distant galaxy found to date </vt:lpstr>
      <vt:lpstr>GN-z11</vt:lpstr>
      <vt:lpstr>GN-z11</vt:lpstr>
      <vt:lpstr>GN-z11 is a galaxy essentially in the pre-reionization epoch — an epoch we thought was inaccessible without JWST!</vt:lpstr>
      <vt:lpstr>  </vt:lpstr>
      <vt:lpstr>Planck 2016/2018 </vt:lpstr>
      <vt:lpstr>reionization constraints from Planck 2018</vt:lpstr>
      <vt:lpstr>   </vt:lpstr>
      <vt:lpstr>   </vt:lpstr>
      <vt:lpstr>reionization constraints from Planck 2018</vt:lpstr>
      <vt:lpstr>  </vt:lpstr>
      <vt:lpstr> </vt:lpstr>
      <vt:lpstr> </vt:lpstr>
      <vt:lpstr> </vt:lpstr>
      <vt:lpstr> </vt:lpstr>
      <vt:lpstr>  </vt:lpstr>
      <vt:lpstr>  </vt:lpstr>
      <vt:lpstr>  </vt:lpstr>
      <vt:lpstr> </vt:lpstr>
      <vt:lpstr> </vt:lpstr>
      <vt:lpstr> </vt:lpstr>
      <vt:lpstr> </vt:lpstr>
      <vt:lpstr> </vt:lpstr>
      <vt:lpstr> </vt:lpstr>
      <vt:lpstr> </vt:lpstr>
      <vt:lpstr> </vt:lpstr>
      <vt:lpstr> </vt:lpstr>
    </vt:vector>
  </TitlesOfParts>
  <Company>gdi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galaxy buildup in the first billion years: galaxies in the epoch of reionization: </dc:title>
  <dc:creator>Garth Illingworth</dc:creator>
  <cp:lastModifiedBy>Garth Illingworth</cp:lastModifiedBy>
  <cp:revision>2537</cp:revision>
  <cp:lastPrinted>2018-04-21T20:47:24Z</cp:lastPrinted>
  <dcterms:created xsi:type="dcterms:W3CDTF">2015-04-02T22:04:26Z</dcterms:created>
  <dcterms:modified xsi:type="dcterms:W3CDTF">2022-09-22T05:11:27Z</dcterms:modified>
</cp:coreProperties>
</file>