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Lst>
  <p:notesMasterIdLst>
    <p:notesMasterId r:id="rId24"/>
  </p:notesMasterIdLst>
  <p:handoutMasterIdLst>
    <p:handoutMasterId r:id="rId25"/>
  </p:handoutMasterIdLst>
  <p:sldIdLst>
    <p:sldId id="1048" r:id="rId2"/>
    <p:sldId id="1068" r:id="rId3"/>
    <p:sldId id="268" r:id="rId4"/>
    <p:sldId id="1035" r:id="rId5"/>
    <p:sldId id="1053" r:id="rId6"/>
    <p:sldId id="259" r:id="rId7"/>
    <p:sldId id="1054" r:id="rId8"/>
    <p:sldId id="1055" r:id="rId9"/>
    <p:sldId id="1056" r:id="rId10"/>
    <p:sldId id="1057" r:id="rId11"/>
    <p:sldId id="1058" r:id="rId12"/>
    <p:sldId id="1059" r:id="rId13"/>
    <p:sldId id="1060" r:id="rId14"/>
    <p:sldId id="1061" r:id="rId15"/>
    <p:sldId id="1062" r:id="rId16"/>
    <p:sldId id="1064" r:id="rId17"/>
    <p:sldId id="1069" r:id="rId18"/>
    <p:sldId id="1071" r:id="rId19"/>
    <p:sldId id="1037" r:id="rId20"/>
    <p:sldId id="1044" r:id="rId21"/>
    <p:sldId id="1039" r:id="rId22"/>
    <p:sldId id="107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248"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31B1B"/>
    <a:srgbClr val="0029C0"/>
    <a:srgbClr val="0432FF"/>
    <a:srgbClr val="006D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31" autoAdjust="0"/>
    <p:restoredTop sz="95321"/>
  </p:normalViewPr>
  <p:slideViewPr>
    <p:cSldViewPr snapToGrid="0">
      <p:cViewPr varScale="1">
        <p:scale>
          <a:sx n="124" d="100"/>
          <a:sy n="124" d="100"/>
        </p:scale>
        <p:origin x="248" y="168"/>
      </p:cViewPr>
      <p:guideLst>
        <p:guide pos="1248"/>
        <p:guide orient="horz" pos="216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8" d="100"/>
          <a:sy n="88" d="100"/>
        </p:scale>
        <p:origin x="3822" y="108"/>
      </p:cViewPr>
      <p:guideLst/>
    </p:cSldViewPr>
  </p:notesViewPr>
  <p:gridSpacing cx="57150" cy="5715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EA75CBB-4ACE-4197-843F-490870DCEC36}" type="datetimeFigureOut">
              <a:rPr lang="en-US" smtClean="0"/>
              <a:t>9/21/22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DFD75DE-8BBB-43B0-8222-21A780E92114}" type="slidenum">
              <a:rPr lang="en-US" smtClean="0"/>
              <a:t>‹#›</a:t>
            </a:fld>
            <a:endParaRPr lang="en-US"/>
          </a:p>
        </p:txBody>
      </p:sp>
    </p:spTree>
    <p:extLst>
      <p:ext uri="{BB962C8B-B14F-4D97-AF65-F5344CB8AC3E}">
        <p14:creationId xmlns:p14="http://schemas.microsoft.com/office/powerpoint/2010/main" val="3598589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EB6EE7-6EEC-AF40-9279-ECE4BA5DD040}" type="datetimeFigureOut">
              <a:rPr lang="en-US" smtClean="0"/>
              <a:t>9/21/22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B10830-DEE9-974A-A521-D368F0FFF850}" type="slidenum">
              <a:rPr lang="en-US" smtClean="0"/>
              <a:t>‹#›</a:t>
            </a:fld>
            <a:endParaRPr lang="en-US"/>
          </a:p>
        </p:txBody>
      </p:sp>
    </p:spTree>
    <p:extLst>
      <p:ext uri="{BB962C8B-B14F-4D97-AF65-F5344CB8AC3E}">
        <p14:creationId xmlns:p14="http://schemas.microsoft.com/office/powerpoint/2010/main" val="1347096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the data from SAMI is now </a:t>
            </a:r>
            <a:r>
              <a:rPr lang="en-US" dirty="0" err="1"/>
              <a:t>publically</a:t>
            </a:r>
            <a:r>
              <a:rPr lang="en-US" dirty="0"/>
              <a:t> available following data release 3 that happened earlier this year.  Access to the data is provided by data central.  In this figure we show just one projection of the SAMI data, showing how velocity fields vary across the stellar mass and environment (using sigma 5) plane.</a:t>
            </a:r>
          </a:p>
        </p:txBody>
      </p:sp>
      <p:sp>
        <p:nvSpPr>
          <p:cNvPr id="4" name="Slide Number Placeholder 3"/>
          <p:cNvSpPr>
            <a:spLocks noGrp="1"/>
          </p:cNvSpPr>
          <p:nvPr>
            <p:ph type="sldNum" sz="quarter" idx="5"/>
          </p:nvPr>
        </p:nvSpPr>
        <p:spPr/>
        <p:txBody>
          <a:bodyPr/>
          <a:lstStyle/>
          <a:p>
            <a:fld id="{6FB10830-DEE9-974A-A521-D368F0FFF850}" type="slidenum">
              <a:rPr lang="en-US" smtClean="0"/>
              <a:t>4</a:t>
            </a:fld>
            <a:endParaRPr lang="en-US"/>
          </a:p>
        </p:txBody>
      </p:sp>
    </p:spTree>
    <p:extLst>
      <p:ext uri="{BB962C8B-B14F-4D97-AF65-F5344CB8AC3E}">
        <p14:creationId xmlns:p14="http://schemas.microsoft.com/office/powerpoint/2010/main" val="79798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prstGeom prst="rect">
            <a:avLst/>
          </a:prstGeom>
        </p:spPr>
        <p:txBody>
          <a:bodyPr/>
          <a:lstStyle/>
          <a:p>
            <a:endParaRPr/>
          </a:p>
        </p:txBody>
      </p:sp>
      <p:sp>
        <p:nvSpPr>
          <p:cNvPr id="173" name="Shape 173"/>
          <p:cNvSpPr>
            <a:spLocks noGrp="1"/>
          </p:cNvSpPr>
          <p:nvPr>
            <p:ph type="body" sz="quarter" idx="1"/>
          </p:nvPr>
        </p:nvSpPr>
        <p:spPr>
          <a:prstGeom prst="rect">
            <a:avLst/>
          </a:prstGeom>
        </p:spPr>
        <p:txBody>
          <a:bodyPr/>
          <a:lstStyle/>
          <a:p>
            <a:r>
              <a:t>How is the spinning of galaxies in the cosmic web related to their properties?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noRot="1" noChangeAspect="1"/>
          </p:cNvSpPr>
          <p:nvPr>
            <p:ph type="sldImg"/>
          </p:nvPr>
        </p:nvSpPr>
        <p:spPr>
          <a:prstGeom prst="rect">
            <a:avLst/>
          </a:prstGeom>
        </p:spPr>
        <p:txBody>
          <a:bodyPr/>
          <a:lstStyle/>
          <a:p>
            <a:endParaRPr/>
          </a:p>
        </p:txBody>
      </p:sp>
      <p:sp>
        <p:nvSpPr>
          <p:cNvPr id="181" name="Shape 181"/>
          <p:cNvSpPr>
            <a:spLocks noGrp="1"/>
          </p:cNvSpPr>
          <p:nvPr>
            <p:ph type="body" sz="quarter" idx="1"/>
          </p:nvPr>
        </p:nvSpPr>
        <p:spPr>
          <a:prstGeom prst="rect">
            <a:avLst/>
          </a:prstGeom>
        </p:spPr>
        <p:txBody>
          <a:bodyPr/>
          <a:lstStyle/>
          <a:p>
            <a:r>
              <a:t>How is the spinning of galaxies in the cosmic web related to their properties?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Shape 312"/>
          <p:cNvSpPr>
            <a:spLocks noGrp="1" noRot="1" noChangeAspect="1"/>
          </p:cNvSpPr>
          <p:nvPr>
            <p:ph type="sldImg"/>
          </p:nvPr>
        </p:nvSpPr>
        <p:spPr>
          <a:prstGeom prst="rect">
            <a:avLst/>
          </a:prstGeom>
        </p:spPr>
        <p:txBody>
          <a:bodyPr/>
          <a:lstStyle/>
          <a:p>
            <a:endParaRPr/>
          </a:p>
        </p:txBody>
      </p:sp>
      <p:sp>
        <p:nvSpPr>
          <p:cNvPr id="313" name="Shape 313"/>
          <p:cNvSpPr>
            <a:spLocks noGrp="1"/>
          </p:cNvSpPr>
          <p:nvPr>
            <p:ph type="body" sz="quarter" idx="1"/>
          </p:nvPr>
        </p:nvSpPr>
        <p:spPr>
          <a:prstGeom prst="rect">
            <a:avLst/>
          </a:prstGeom>
        </p:spPr>
        <p:txBody>
          <a:bodyPr/>
          <a:lstStyle/>
          <a:p>
            <a:r>
              <a:t>How is the spinning of galaxies in the cosmic web related to their properties?</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White BG Purple 2">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2" y="1025611"/>
            <a:ext cx="11087098" cy="5235489"/>
          </a:xfrm>
        </p:spPr>
        <p:txBody>
          <a:bodyPr>
            <a:normAutofit/>
          </a:bodyPr>
          <a:lstStyle>
            <a:lvl1pPr>
              <a:lnSpc>
                <a:spcPct val="100000"/>
              </a:lnSpc>
              <a:defRPr sz="2000" b="0" i="0" baseline="0">
                <a:solidFill>
                  <a:schemeClr val="tx1"/>
                </a:solidFill>
                <a:latin typeface="Calibri" panose="020F0502020204030204" pitchFamily="34" charset="0"/>
              </a:defRPr>
            </a:lvl1pPr>
            <a:lvl2pPr>
              <a:lnSpc>
                <a:spcPct val="100000"/>
              </a:lnSpc>
              <a:defRPr sz="2000" b="0" i="0" baseline="0">
                <a:solidFill>
                  <a:schemeClr val="tx1"/>
                </a:solidFill>
                <a:latin typeface="Calibri" panose="020F0502020204030204" pitchFamily="34" charset="0"/>
              </a:defRPr>
            </a:lvl2pPr>
            <a:lvl3pPr>
              <a:lnSpc>
                <a:spcPct val="100000"/>
              </a:lnSpc>
              <a:defRPr sz="2000" b="0" i="0" baseline="0">
                <a:solidFill>
                  <a:schemeClr val="tx1"/>
                </a:solidFill>
                <a:latin typeface="Calibri" panose="020F0502020204030204" pitchFamily="34" charset="0"/>
              </a:defRPr>
            </a:lvl3pPr>
            <a:lvl4pPr>
              <a:lnSpc>
                <a:spcPct val="100000"/>
              </a:lnSpc>
              <a:defRPr sz="2000" b="0" i="0" baseline="0">
                <a:solidFill>
                  <a:schemeClr val="tx1"/>
                </a:solidFill>
                <a:latin typeface="Calibri" panose="020F0502020204030204" pitchFamily="34" charset="0"/>
              </a:defRPr>
            </a:lvl4pPr>
            <a:lvl5pPr>
              <a:lnSpc>
                <a:spcPct val="100000"/>
              </a:lnSpc>
              <a:defRPr sz="2000" b="0" i="0" baseline="0">
                <a:solidFill>
                  <a:schemeClr val="tx1"/>
                </a:solidFill>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1"/>
            <a:ext cx="12192764" cy="850338"/>
          </a:xfrm>
          <a:prstGeom prst="rect">
            <a:avLst/>
          </a:prstGeom>
        </p:spPr>
      </p:pic>
      <p:sp>
        <p:nvSpPr>
          <p:cNvPr id="12" name="TextBox 11"/>
          <p:cNvSpPr txBox="1"/>
          <p:nvPr userDrawn="1"/>
        </p:nvSpPr>
        <p:spPr>
          <a:xfrm>
            <a:off x="11372850" y="6436374"/>
            <a:ext cx="647700" cy="29238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FE010B-243C-433C-818B-DCAFE4E8C7FA}" type="slidenum">
              <a:rPr lang="en-US" sz="1300" b="0" i="0" baseline="0" smtClean="0">
                <a:solidFill>
                  <a:schemeClr val="tx2"/>
                </a:solidFill>
                <a:latin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1300" b="0" i="0" baseline="0" dirty="0">
              <a:solidFill>
                <a:schemeClr val="tx2"/>
              </a:solidFill>
              <a:latin typeface="Calibri" panose="020F0502020204030204" pitchFamily="34" charset="0"/>
            </a:endParaRPr>
          </a:p>
        </p:txBody>
      </p:sp>
      <p:sp>
        <p:nvSpPr>
          <p:cNvPr id="2" name="Title 1"/>
          <p:cNvSpPr>
            <a:spLocks noGrp="1"/>
          </p:cNvSpPr>
          <p:nvPr>
            <p:ph type="title" hasCustomPrompt="1"/>
          </p:nvPr>
        </p:nvSpPr>
        <p:spPr>
          <a:xfrm>
            <a:off x="0" y="-1"/>
            <a:ext cx="12191998" cy="556055"/>
          </a:xfrm>
        </p:spPr>
        <p:txBody>
          <a:bodyPr>
            <a:normAutofit/>
          </a:bodyPr>
          <a:lstStyle>
            <a:lvl1pPr algn="ctr">
              <a:defRPr sz="3600" b="1" i="0" cap="all" baseline="0">
                <a:solidFill>
                  <a:schemeClr val="bg1"/>
                </a:solidFill>
                <a:latin typeface="Calibri" panose="020F0502020204030204" pitchFamily="34" charset="0"/>
              </a:defRPr>
            </a:lvl1pPr>
          </a:lstStyle>
          <a:p>
            <a:r>
              <a:rPr lang="en-US" dirty="0"/>
              <a:t>CLICK TO ADD HEADING</a:t>
            </a:r>
          </a:p>
        </p:txBody>
      </p:sp>
    </p:spTree>
    <p:extLst>
      <p:ext uri="{BB962C8B-B14F-4D97-AF65-F5344CB8AC3E}">
        <p14:creationId xmlns:p14="http://schemas.microsoft.com/office/powerpoint/2010/main" val="689005997"/>
      </p:ext>
    </p:extLst>
  </p:cSld>
  <p:clrMapOvr>
    <a:masterClrMapping/>
  </p:clrMapOvr>
  <p:extLst>
    <p:ext uri="{DCECCB84-F9BA-43D5-87BE-67443E8EF086}">
      <p15:sldGuideLst xmlns:p15="http://schemas.microsoft.com/office/powerpoint/2012/main">
        <p15:guide id="1" orient="horz" pos="86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urple 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524749" y="1590460"/>
            <a:ext cx="4057651" cy="1152740"/>
          </a:xfrm>
        </p:spPr>
        <p:txBody>
          <a:bodyPr anchor="b" anchorCtr="0">
            <a:noAutofit/>
          </a:bodyPr>
          <a:lstStyle>
            <a:lvl1pPr algn="l">
              <a:defRPr sz="3500" b="0" i="0" cap="all" baseline="0">
                <a:solidFill>
                  <a:schemeClr val="bg1"/>
                </a:solidFill>
                <a:latin typeface="Calibri" panose="020F0502020204030204" pitchFamily="34" charset="0"/>
              </a:defRPr>
            </a:lvl1pPr>
          </a:lstStyle>
          <a:p>
            <a:r>
              <a:rPr lang="en-US" dirty="0"/>
              <a:t>Click to edit Master title</a:t>
            </a:r>
          </a:p>
        </p:txBody>
      </p:sp>
      <p:sp>
        <p:nvSpPr>
          <p:cNvPr id="4" name="Text Placeholder 3"/>
          <p:cNvSpPr>
            <a:spLocks noGrp="1"/>
          </p:cNvSpPr>
          <p:nvPr>
            <p:ph type="body" sz="quarter" idx="10" hasCustomPrompt="1"/>
          </p:nvPr>
        </p:nvSpPr>
        <p:spPr>
          <a:xfrm>
            <a:off x="7524751" y="2743200"/>
            <a:ext cx="4114800" cy="742950"/>
          </a:xfrm>
        </p:spPr>
        <p:txBody>
          <a:bodyPr>
            <a:noAutofit/>
          </a:bodyPr>
          <a:lstStyle>
            <a:lvl1pPr marL="0" indent="0">
              <a:buNone/>
              <a:defRPr sz="1600" b="0" i="0" baseline="0">
                <a:solidFill>
                  <a:schemeClr val="bg1"/>
                </a:solidFill>
                <a:latin typeface="Calibri" panose="020F0502020204030204" pitchFamily="34" charset="0"/>
              </a:defRPr>
            </a:lvl1pPr>
            <a:lvl2pPr marL="457200" indent="0">
              <a:buNone/>
              <a:defRPr sz="1600" baseline="0">
                <a:solidFill>
                  <a:schemeClr val="bg1"/>
                </a:solidFill>
                <a:latin typeface="Libre Franklin" panose="00000500000000000000" pitchFamily="2" charset="0"/>
              </a:defRPr>
            </a:lvl2pPr>
            <a:lvl3pPr marL="914400" indent="0">
              <a:buNone/>
              <a:defRPr sz="1600" baseline="0">
                <a:solidFill>
                  <a:schemeClr val="bg1"/>
                </a:solidFill>
                <a:latin typeface="Libre Franklin" panose="00000500000000000000" pitchFamily="2" charset="0"/>
              </a:defRPr>
            </a:lvl3pPr>
            <a:lvl4pPr marL="1371600" indent="0">
              <a:buNone/>
              <a:defRPr sz="1600" baseline="0">
                <a:solidFill>
                  <a:schemeClr val="bg1"/>
                </a:solidFill>
                <a:latin typeface="Libre Franklin" panose="00000500000000000000" pitchFamily="2" charset="0"/>
              </a:defRPr>
            </a:lvl4pPr>
            <a:lvl5pPr marL="1828800" indent="0">
              <a:buNone/>
              <a:defRPr sz="1600" baseline="0">
                <a:solidFill>
                  <a:schemeClr val="bg1"/>
                </a:solidFill>
                <a:latin typeface="Libre Franklin" panose="00000500000000000000" pitchFamily="2" charset="0"/>
              </a:defRPr>
            </a:lvl5pPr>
          </a:lstStyle>
          <a:p>
            <a:pPr lvl="0"/>
            <a:r>
              <a:rPr lang="en-US" dirty="0"/>
              <a:t>Click to edit sub title</a:t>
            </a:r>
          </a:p>
        </p:txBody>
      </p:sp>
    </p:spTree>
    <p:extLst>
      <p:ext uri="{BB962C8B-B14F-4D97-AF65-F5344CB8AC3E}">
        <p14:creationId xmlns:p14="http://schemas.microsoft.com/office/powerpoint/2010/main" val="6746510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urple Section 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895564"/>
            <a:ext cx="5486400" cy="4400550"/>
          </a:xfrm>
        </p:spPr>
        <p:txBody>
          <a:bodyPr anchor="ctr" anchorCtr="0">
            <a:normAutofit/>
          </a:bodyPr>
          <a:lstStyle>
            <a:lvl1pPr algn="l">
              <a:defRPr sz="4000" b="0" i="0" cap="all" baseline="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552449" y="628650"/>
            <a:ext cx="5200651" cy="461962"/>
          </a:xfrm>
        </p:spPr>
        <p:txBody>
          <a:bodyPr>
            <a:normAutofit/>
          </a:bodyPr>
          <a:lstStyle>
            <a:lvl1pPr marL="0" indent="0" algn="l">
              <a:buNone/>
              <a:defRPr sz="1100" b="0" i="0" cap="all" baseline="0">
                <a:solidFill>
                  <a:schemeClr val="accent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UNLOCKING THE UNIVERSE, INSPIRING THE FUTURE</a:t>
            </a:r>
          </a:p>
        </p:txBody>
      </p:sp>
      <p:sp>
        <p:nvSpPr>
          <p:cNvPr id="6" name="Rectangle 5"/>
          <p:cNvSpPr/>
          <p:nvPr userDrawn="1"/>
        </p:nvSpPr>
        <p:spPr>
          <a:xfrm>
            <a:off x="7459579" y="5429250"/>
            <a:ext cx="3429000" cy="628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Calibri" panose="020F0502020204030204" pitchFamily="34" charset="0"/>
              <a:cs typeface="Calibri" panose="020F0502020204030204" pitchFamily="34" charset="0"/>
            </a:endParaRPr>
          </a:p>
        </p:txBody>
      </p:sp>
      <p:sp>
        <p:nvSpPr>
          <p:cNvPr id="7" name="TextBox 6"/>
          <p:cNvSpPr txBox="1"/>
          <p:nvPr userDrawn="1"/>
        </p:nvSpPr>
        <p:spPr>
          <a:xfrm>
            <a:off x="495300" y="6172140"/>
            <a:ext cx="600075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cap="all" baseline="0" dirty="0">
                <a:solidFill>
                  <a:schemeClr val="bg2"/>
                </a:solidFill>
                <a:latin typeface="Calibri" panose="020F0502020204030204" pitchFamily="34" charset="0"/>
                <a:cs typeface="Calibri" panose="020F0502020204030204" pitchFamily="34" charset="0"/>
              </a:rPr>
              <a:t>ARC Centre of Excellence for All Sky Astrophysics in 3D</a:t>
            </a:r>
          </a:p>
          <a:p>
            <a:endParaRPr lang="en-US" sz="1000" b="0" i="0" cap="all" baseline="0" dirty="0">
              <a:solidFill>
                <a:schemeClr val="bg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467842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hite BG Purple 2">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10551" y="1885950"/>
            <a:ext cx="3382168" cy="3382168"/>
          </a:xfrm>
          <a:prstGeom prst="rect">
            <a:avLst/>
          </a:prstGeom>
        </p:spPr>
      </p:pic>
      <p:sp>
        <p:nvSpPr>
          <p:cNvPr id="2" name="Title 1"/>
          <p:cNvSpPr>
            <a:spLocks noGrp="1"/>
          </p:cNvSpPr>
          <p:nvPr>
            <p:ph type="title" hasCustomPrompt="1"/>
          </p:nvPr>
        </p:nvSpPr>
        <p:spPr>
          <a:xfrm>
            <a:off x="495300" y="1371601"/>
            <a:ext cx="7315200" cy="1135062"/>
          </a:xfrm>
        </p:spPr>
        <p:txBody>
          <a:bodyPr/>
          <a:lstStyle>
            <a:lvl1pPr>
              <a:defRPr b="0" i="0" cap="all" baseline="0">
                <a:solidFill>
                  <a:schemeClr val="accent1"/>
                </a:solidFill>
                <a:latin typeface="Calibri" panose="020F0502020204030204" pitchFamily="34" charset="0"/>
              </a:defRPr>
            </a:lvl1pPr>
          </a:lstStyle>
          <a:p>
            <a:r>
              <a:rPr lang="en-US" dirty="0"/>
              <a:t>CLICK TO ADD HEADING</a:t>
            </a:r>
          </a:p>
        </p:txBody>
      </p:sp>
      <p:sp>
        <p:nvSpPr>
          <p:cNvPr id="3" name="Content Placeholder 2"/>
          <p:cNvSpPr>
            <a:spLocks noGrp="1"/>
          </p:cNvSpPr>
          <p:nvPr>
            <p:ph idx="1"/>
          </p:nvPr>
        </p:nvSpPr>
        <p:spPr>
          <a:xfrm>
            <a:off x="609600" y="2506662"/>
            <a:ext cx="7315200" cy="3665538"/>
          </a:xfrm>
        </p:spPr>
        <p:txBody>
          <a:bodyPr>
            <a:normAutofit/>
          </a:bodyPr>
          <a:lstStyle>
            <a:lvl1pPr>
              <a:defRPr sz="1600" b="0" i="0" baseline="0">
                <a:solidFill>
                  <a:schemeClr val="bg2">
                    <a:lumMod val="50000"/>
                  </a:schemeClr>
                </a:solidFill>
                <a:latin typeface="Calibri" panose="020F0502020204030204" pitchFamily="34" charset="0"/>
              </a:defRPr>
            </a:lvl1pPr>
            <a:lvl2pPr>
              <a:defRPr sz="1600" b="0" i="0" baseline="0">
                <a:solidFill>
                  <a:schemeClr val="bg2">
                    <a:lumMod val="50000"/>
                  </a:schemeClr>
                </a:solidFill>
                <a:latin typeface="Calibri" panose="020F0502020204030204" pitchFamily="34" charset="0"/>
              </a:defRPr>
            </a:lvl2pPr>
            <a:lvl3pPr>
              <a:defRPr sz="1600" b="0" i="0" baseline="0">
                <a:solidFill>
                  <a:schemeClr val="bg2">
                    <a:lumMod val="50000"/>
                  </a:schemeClr>
                </a:solidFill>
                <a:latin typeface="Calibri" panose="020F0502020204030204" pitchFamily="34" charset="0"/>
              </a:defRPr>
            </a:lvl3pPr>
            <a:lvl4pPr>
              <a:defRPr sz="1600" b="0" i="0" baseline="0">
                <a:solidFill>
                  <a:schemeClr val="bg2">
                    <a:lumMod val="50000"/>
                  </a:schemeClr>
                </a:solidFill>
                <a:latin typeface="Calibri" panose="020F0502020204030204" pitchFamily="34" charset="0"/>
              </a:defRPr>
            </a:lvl4pPr>
            <a:lvl5pPr>
              <a:defRPr sz="1600" b="0" i="0" baseline="0">
                <a:solidFill>
                  <a:schemeClr val="bg2">
                    <a:lumMod val="50000"/>
                  </a:schemeClr>
                </a:solidFill>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hasCustomPrompt="1"/>
          </p:nvPr>
        </p:nvSpPr>
        <p:spPr>
          <a:xfrm>
            <a:off x="8501461" y="1885950"/>
            <a:ext cx="2800351" cy="3382168"/>
          </a:xfrm>
        </p:spPr>
        <p:txBody>
          <a:bodyPr anchor="ctr" anchorCtr="0">
            <a:normAutofit/>
          </a:bodyPr>
          <a:lstStyle>
            <a:lvl1pPr marL="0" indent="0" algn="ctr">
              <a:buNone/>
              <a:defRPr sz="1800" b="0" i="0" cap="all" baseline="0">
                <a:solidFill>
                  <a:schemeClr val="accent1"/>
                </a:solidFill>
                <a:latin typeface="Calibri" panose="020F0502020204030204" pitchFamily="34" charset="0"/>
              </a:defRPr>
            </a:lvl1pPr>
          </a:lstStyle>
          <a:p>
            <a:pPr lvl="0"/>
            <a:r>
              <a:rPr lang="en-US" dirty="0"/>
              <a:t>CLICK TO ADD A FEATURE SENTENCE OR PULL QUOTE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 y="-1"/>
            <a:ext cx="12192764" cy="850338"/>
          </a:xfrm>
          <a:prstGeom prst="rect">
            <a:avLst/>
          </a:prstGeom>
        </p:spPr>
      </p:pic>
      <p:sp>
        <p:nvSpPr>
          <p:cNvPr id="12" name="TextBox 11"/>
          <p:cNvSpPr txBox="1"/>
          <p:nvPr userDrawn="1"/>
        </p:nvSpPr>
        <p:spPr>
          <a:xfrm>
            <a:off x="9639301" y="6165562"/>
            <a:ext cx="2000251" cy="29238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FE010B-243C-433C-818B-DCAFE4E8C7FA}" type="slidenum">
              <a:rPr lang="en-US" sz="1300" b="0" i="0" baseline="0" smtClean="0">
                <a:solidFill>
                  <a:schemeClr val="tx2"/>
                </a:solidFill>
                <a:latin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1300" b="0" i="0" baseline="0" dirty="0">
              <a:solidFill>
                <a:schemeClr val="tx2"/>
              </a:solidFill>
              <a:latin typeface="Calibri" panose="020F0502020204030204" pitchFamily="34" charset="0"/>
            </a:endParaRPr>
          </a:p>
        </p:txBody>
      </p:sp>
      <p:sp>
        <p:nvSpPr>
          <p:cNvPr id="13" name="TextBox 12"/>
          <p:cNvSpPr txBox="1"/>
          <p:nvPr userDrawn="1"/>
        </p:nvSpPr>
        <p:spPr>
          <a:xfrm>
            <a:off x="495300" y="6172200"/>
            <a:ext cx="600075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cap="all" baseline="0" dirty="0">
                <a:solidFill>
                  <a:schemeClr val="bg2"/>
                </a:solidFill>
                <a:latin typeface="Calibri" panose="020F0502020204030204" pitchFamily="34" charset="0"/>
              </a:rPr>
              <a:t>ARC Centre of Excellence for All Sky Astrophysics in 3D</a:t>
            </a:r>
          </a:p>
          <a:p>
            <a:endParaRPr lang="en-US" sz="1000" b="0" i="0" cap="all" baseline="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770602999"/>
      </p:ext>
    </p:extLst>
  </p:cSld>
  <p:clrMapOvr>
    <a:masterClrMapping/>
  </p:clrMapOvr>
  <p:extLst>
    <p:ext uri="{DCECCB84-F9BA-43D5-87BE-67443E8EF086}">
      <p15:sldGuideLst xmlns:p15="http://schemas.microsoft.com/office/powerpoint/2012/main">
        <p15:guide id="1" orient="horz" pos="86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hite BG Pur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52900" y="1371601"/>
            <a:ext cx="7315200" cy="1135062"/>
          </a:xfrm>
        </p:spPr>
        <p:txBody>
          <a:bodyPr/>
          <a:lstStyle>
            <a:lvl1pPr>
              <a:defRPr b="0" i="0" cap="all" baseline="0">
                <a:solidFill>
                  <a:schemeClr val="accent1"/>
                </a:solidFill>
                <a:latin typeface="Calibri" panose="020F0502020204030204" pitchFamily="34" charset="0"/>
                <a:cs typeface="Calibri" panose="020F0502020204030204" pitchFamily="34" charset="0"/>
              </a:defRPr>
            </a:lvl1pPr>
          </a:lstStyle>
          <a:p>
            <a:r>
              <a:rPr lang="en-US" dirty="0"/>
              <a:t>CLICK TO ADD HEADING</a:t>
            </a:r>
          </a:p>
        </p:txBody>
      </p:sp>
      <p:sp>
        <p:nvSpPr>
          <p:cNvPr id="3" name="Content Placeholder 2"/>
          <p:cNvSpPr>
            <a:spLocks noGrp="1"/>
          </p:cNvSpPr>
          <p:nvPr>
            <p:ph idx="1"/>
          </p:nvPr>
        </p:nvSpPr>
        <p:spPr>
          <a:xfrm>
            <a:off x="4267200" y="2953549"/>
            <a:ext cx="7315200" cy="2761455"/>
          </a:xfrm>
        </p:spPr>
        <p:txBody>
          <a:bodyPr>
            <a:normAutofit/>
          </a:bodyPr>
          <a:lstStyle>
            <a:lvl1pPr>
              <a:defRPr sz="1600" b="0" i="0" baseline="0">
                <a:solidFill>
                  <a:schemeClr val="bg2">
                    <a:lumMod val="50000"/>
                  </a:schemeClr>
                </a:solidFill>
                <a:latin typeface="Calibri" panose="020F0502020204030204" pitchFamily="34" charset="0"/>
                <a:cs typeface="Calibri" panose="020F0502020204030204" pitchFamily="34" charset="0"/>
              </a:defRPr>
            </a:lvl1pPr>
            <a:lvl2pPr>
              <a:defRPr sz="1600" b="0" i="0" baseline="0">
                <a:solidFill>
                  <a:schemeClr val="bg2">
                    <a:lumMod val="50000"/>
                  </a:schemeClr>
                </a:solidFill>
                <a:latin typeface="Calibri" panose="020F0502020204030204" pitchFamily="34" charset="0"/>
                <a:cs typeface="Calibri" panose="020F0502020204030204" pitchFamily="34" charset="0"/>
              </a:defRPr>
            </a:lvl2pPr>
            <a:lvl3pPr>
              <a:defRPr sz="1600" b="0" i="0" baseline="0">
                <a:solidFill>
                  <a:schemeClr val="bg2">
                    <a:lumMod val="50000"/>
                  </a:schemeClr>
                </a:solidFill>
                <a:latin typeface="Calibri" panose="020F0502020204030204" pitchFamily="34" charset="0"/>
                <a:cs typeface="Calibri" panose="020F0502020204030204" pitchFamily="34" charset="0"/>
              </a:defRPr>
            </a:lvl3pPr>
            <a:lvl4pPr>
              <a:defRPr sz="1600" b="0" i="0" baseline="0">
                <a:solidFill>
                  <a:schemeClr val="bg2">
                    <a:lumMod val="50000"/>
                  </a:schemeClr>
                </a:solidFill>
                <a:latin typeface="Calibri" panose="020F0502020204030204" pitchFamily="34" charset="0"/>
                <a:cs typeface="Calibri" panose="020F0502020204030204" pitchFamily="34" charset="0"/>
              </a:defRPr>
            </a:lvl4pPr>
            <a:lvl5pPr>
              <a:defRPr sz="1600" b="0" i="0" baseline="0">
                <a:solidFill>
                  <a:schemeClr val="bg2">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reeform 13"/>
          <p:cNvSpPr/>
          <p:nvPr userDrawn="1"/>
        </p:nvSpPr>
        <p:spPr>
          <a:xfrm>
            <a:off x="609602" y="1714500"/>
            <a:ext cx="3028951" cy="2971800"/>
          </a:xfrm>
          <a:custGeom>
            <a:avLst/>
            <a:gdLst>
              <a:gd name="connsiteX0" fmla="*/ 742950 w 3028950"/>
              <a:gd name="connsiteY0" fmla="*/ 0 h 2971800"/>
              <a:gd name="connsiteX1" fmla="*/ 3028950 w 3028950"/>
              <a:gd name="connsiteY1" fmla="*/ 0 h 2971800"/>
              <a:gd name="connsiteX2" fmla="*/ 3028950 w 3028950"/>
              <a:gd name="connsiteY2" fmla="*/ 2286000 h 2971800"/>
              <a:gd name="connsiteX3" fmla="*/ 2286000 w 3028950"/>
              <a:gd name="connsiteY3" fmla="*/ 2286000 h 2971800"/>
              <a:gd name="connsiteX4" fmla="*/ 2286000 w 3028950"/>
              <a:gd name="connsiteY4" fmla="*/ 2971800 h 2971800"/>
              <a:gd name="connsiteX5" fmla="*/ 0 w 3028950"/>
              <a:gd name="connsiteY5" fmla="*/ 2971800 h 2971800"/>
              <a:gd name="connsiteX6" fmla="*/ 0 w 3028950"/>
              <a:gd name="connsiteY6" fmla="*/ 685800 h 2971800"/>
              <a:gd name="connsiteX7" fmla="*/ 742950 w 3028950"/>
              <a:gd name="connsiteY7" fmla="*/ 685800 h 2971800"/>
              <a:gd name="connsiteX0" fmla="*/ 742950 w 3028950"/>
              <a:gd name="connsiteY0" fmla="*/ 0 h 2971800"/>
              <a:gd name="connsiteX1" fmla="*/ 3028950 w 3028950"/>
              <a:gd name="connsiteY1" fmla="*/ 0 h 2971800"/>
              <a:gd name="connsiteX2" fmla="*/ 3028950 w 3028950"/>
              <a:gd name="connsiteY2" fmla="*/ 2286000 h 2971800"/>
              <a:gd name="connsiteX3" fmla="*/ 2286000 w 3028950"/>
              <a:gd name="connsiteY3" fmla="*/ 2286000 h 2971800"/>
              <a:gd name="connsiteX4" fmla="*/ 2286000 w 3028950"/>
              <a:gd name="connsiteY4" fmla="*/ 2971800 h 2971800"/>
              <a:gd name="connsiteX5" fmla="*/ 0 w 3028950"/>
              <a:gd name="connsiteY5" fmla="*/ 2971800 h 2971800"/>
              <a:gd name="connsiteX6" fmla="*/ 0 w 3028950"/>
              <a:gd name="connsiteY6" fmla="*/ 685800 h 2971800"/>
              <a:gd name="connsiteX7" fmla="*/ 742950 w 3028950"/>
              <a:gd name="connsiteY7" fmla="*/ 0 h 2971800"/>
              <a:gd name="connsiteX0" fmla="*/ 742950 w 3028950"/>
              <a:gd name="connsiteY0" fmla="*/ 0 h 2971800"/>
              <a:gd name="connsiteX1" fmla="*/ 3028950 w 3028950"/>
              <a:gd name="connsiteY1" fmla="*/ 0 h 2971800"/>
              <a:gd name="connsiteX2" fmla="*/ 3028950 w 3028950"/>
              <a:gd name="connsiteY2" fmla="*/ 2286000 h 2971800"/>
              <a:gd name="connsiteX3" fmla="*/ 2286000 w 3028950"/>
              <a:gd name="connsiteY3" fmla="*/ 2971800 h 2971800"/>
              <a:gd name="connsiteX4" fmla="*/ 0 w 3028950"/>
              <a:gd name="connsiteY4" fmla="*/ 2971800 h 2971800"/>
              <a:gd name="connsiteX5" fmla="*/ 0 w 3028950"/>
              <a:gd name="connsiteY5" fmla="*/ 685800 h 2971800"/>
              <a:gd name="connsiteX6" fmla="*/ 742950 w 3028950"/>
              <a:gd name="connsiteY6" fmla="*/ 0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8950" h="2971800">
                <a:moveTo>
                  <a:pt x="742950" y="0"/>
                </a:moveTo>
                <a:lnTo>
                  <a:pt x="3028950" y="0"/>
                </a:lnTo>
                <a:lnTo>
                  <a:pt x="3028950" y="2286000"/>
                </a:lnTo>
                <a:lnTo>
                  <a:pt x="2286000" y="2971800"/>
                </a:lnTo>
                <a:lnTo>
                  <a:pt x="0" y="2971800"/>
                </a:lnTo>
                <a:lnTo>
                  <a:pt x="0" y="685800"/>
                </a:lnTo>
                <a:lnTo>
                  <a:pt x="74295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Calibri" panose="020F0502020204030204" pitchFamily="34" charset="0"/>
              <a:cs typeface="Calibri" panose="020F0502020204030204" pitchFamily="34" charset="0"/>
            </a:endParaRPr>
          </a:p>
        </p:txBody>
      </p:sp>
      <p:sp>
        <p:nvSpPr>
          <p:cNvPr id="8" name="Text Placeholder 7"/>
          <p:cNvSpPr>
            <a:spLocks noGrp="1"/>
          </p:cNvSpPr>
          <p:nvPr>
            <p:ph type="body" sz="quarter" idx="13" hasCustomPrompt="1"/>
          </p:nvPr>
        </p:nvSpPr>
        <p:spPr>
          <a:xfrm>
            <a:off x="767162" y="2344736"/>
            <a:ext cx="2128441" cy="2170114"/>
          </a:xfrm>
        </p:spPr>
        <p:txBody>
          <a:bodyPr anchor="b" anchorCtr="0">
            <a:normAutofit/>
          </a:bodyPr>
          <a:lstStyle>
            <a:lvl1pPr marL="0" indent="0" algn="l">
              <a:buNone/>
              <a:defRPr sz="1800" b="0" i="0" cap="all" baseline="0">
                <a:solidFill>
                  <a:schemeClr val="bg1"/>
                </a:solidFill>
                <a:latin typeface="Calibri" panose="020F0502020204030204" pitchFamily="34" charset="0"/>
                <a:cs typeface="Calibri" panose="020F0502020204030204" pitchFamily="34" charset="0"/>
              </a:defRPr>
            </a:lvl1pPr>
          </a:lstStyle>
          <a:p>
            <a:pPr lvl="0"/>
            <a:r>
              <a:rPr lang="en-US" dirty="0"/>
              <a:t>CLICK TO ADD A FEATURE SENTENCE OR PULL QUOTE</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27" y="7576"/>
            <a:ext cx="12183239" cy="849674"/>
          </a:xfrm>
          <a:prstGeom prst="rect">
            <a:avLst/>
          </a:prstGeom>
        </p:spPr>
      </p:pic>
      <p:sp>
        <p:nvSpPr>
          <p:cNvPr id="10" name="TextBox 9"/>
          <p:cNvSpPr txBox="1"/>
          <p:nvPr userDrawn="1"/>
        </p:nvSpPr>
        <p:spPr>
          <a:xfrm>
            <a:off x="495300" y="6172144"/>
            <a:ext cx="600075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cap="all" baseline="0" dirty="0">
                <a:solidFill>
                  <a:schemeClr val="bg2"/>
                </a:solidFill>
                <a:latin typeface="Calibri" panose="020F0502020204030204" pitchFamily="34" charset="0"/>
                <a:cs typeface="Calibri" panose="020F0502020204030204" pitchFamily="34" charset="0"/>
              </a:rPr>
              <a:t>ARC Centre of Excellence for All Sky Astrophysics in 3D</a:t>
            </a:r>
          </a:p>
        </p:txBody>
      </p:sp>
      <p:sp>
        <p:nvSpPr>
          <p:cNvPr id="9" name="Text Placeholder 8"/>
          <p:cNvSpPr>
            <a:spLocks noGrp="1"/>
          </p:cNvSpPr>
          <p:nvPr>
            <p:ph type="body" sz="quarter" idx="15" hasCustomPrompt="1"/>
          </p:nvPr>
        </p:nvSpPr>
        <p:spPr>
          <a:xfrm>
            <a:off x="4210051" y="2514604"/>
            <a:ext cx="7315200" cy="284667"/>
          </a:xfrm>
        </p:spPr>
        <p:txBody>
          <a:bodyPr>
            <a:noAutofit/>
          </a:bodyPr>
          <a:lstStyle>
            <a:lvl1pPr marL="0" indent="0">
              <a:buNone/>
              <a:defRPr sz="1600" b="0" i="0" cap="all" baseline="0">
                <a:solidFill>
                  <a:schemeClr val="accent1"/>
                </a:solidFill>
                <a:latin typeface="Calibri" panose="020F0502020204030204" pitchFamily="34" charset="0"/>
                <a:cs typeface="Calibri" panose="020F0502020204030204" pitchFamily="34" charset="0"/>
              </a:defRPr>
            </a:lvl1pPr>
            <a:lvl2pPr>
              <a:defRPr sz="1600">
                <a:latin typeface="Libre Franklin" panose="00000500000000000000" pitchFamily="2" charset="0"/>
              </a:defRPr>
            </a:lvl2pPr>
            <a:lvl3pPr>
              <a:defRPr sz="1600">
                <a:latin typeface="Libre Franklin" panose="00000500000000000000" pitchFamily="2" charset="0"/>
              </a:defRPr>
            </a:lvl3pPr>
            <a:lvl4pPr>
              <a:defRPr sz="1600">
                <a:latin typeface="Libre Franklin" panose="00000500000000000000" pitchFamily="2" charset="0"/>
              </a:defRPr>
            </a:lvl4pPr>
            <a:lvl5pPr>
              <a:defRPr sz="1600">
                <a:latin typeface="Libre Franklin" panose="00000500000000000000" pitchFamily="2" charset="0"/>
              </a:defRPr>
            </a:lvl5pPr>
          </a:lstStyle>
          <a:p>
            <a:pPr lvl="0"/>
            <a:r>
              <a:rPr lang="en-US" dirty="0"/>
              <a:t>Click to edit heading 2</a:t>
            </a:r>
          </a:p>
        </p:txBody>
      </p:sp>
      <p:sp>
        <p:nvSpPr>
          <p:cNvPr id="13" name="TextBox 12"/>
          <p:cNvSpPr txBox="1"/>
          <p:nvPr userDrawn="1"/>
        </p:nvSpPr>
        <p:spPr>
          <a:xfrm>
            <a:off x="9639301" y="6165562"/>
            <a:ext cx="2000251" cy="29238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FE010B-243C-433C-818B-DCAFE4E8C7FA}" type="slidenum">
              <a:rPr lang="en-US" sz="1300" b="0" i="0" baseline="0" smtClean="0">
                <a:solidFill>
                  <a:schemeClr val="tx2"/>
                </a:solidFill>
                <a:latin typeface="Calibri" panose="020F0502020204030204" pitchFamily="34" charset="0"/>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1300" b="0" i="0" baseline="0" dirty="0">
              <a:solidFill>
                <a:schemeClr val="tx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00735791"/>
      </p:ext>
    </p:extLst>
  </p:cSld>
  <p:clrMapOvr>
    <a:masterClrMapping/>
  </p:clrMapOvr>
  <p:extLst>
    <p:ext uri="{DCECCB84-F9BA-43D5-87BE-67443E8EF086}">
      <p15:sldGuideLst xmlns:p15="http://schemas.microsoft.com/office/powerpoint/2012/main">
        <p15:guide id="1" orient="horz" pos="86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rk BG Purpl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52900" y="1371601"/>
            <a:ext cx="7315200" cy="1135062"/>
          </a:xfrm>
        </p:spPr>
        <p:txBody>
          <a:bodyPr/>
          <a:lstStyle>
            <a:lvl1pPr>
              <a:defRPr b="0" i="0" cap="all" baseline="0">
                <a:solidFill>
                  <a:schemeClr val="accent1"/>
                </a:solidFill>
                <a:latin typeface="Calibri" panose="020F0502020204030204" pitchFamily="34" charset="0"/>
                <a:cs typeface="Calibri" panose="020F0502020204030204" pitchFamily="34" charset="0"/>
              </a:defRPr>
            </a:lvl1pPr>
          </a:lstStyle>
          <a:p>
            <a:r>
              <a:rPr lang="en-US" dirty="0"/>
              <a:t>CLICK TO ADD HEADING</a:t>
            </a:r>
          </a:p>
        </p:txBody>
      </p:sp>
      <p:sp>
        <p:nvSpPr>
          <p:cNvPr id="3" name="Content Placeholder 2"/>
          <p:cNvSpPr>
            <a:spLocks noGrp="1"/>
          </p:cNvSpPr>
          <p:nvPr>
            <p:ph idx="1"/>
          </p:nvPr>
        </p:nvSpPr>
        <p:spPr>
          <a:xfrm>
            <a:off x="4267200" y="2953549"/>
            <a:ext cx="7315200" cy="2761455"/>
          </a:xfrm>
        </p:spPr>
        <p:txBody>
          <a:bodyPr>
            <a:normAutofit/>
          </a:bodyPr>
          <a:lstStyle>
            <a:lvl1pPr>
              <a:defRPr sz="1600" b="0" i="0" baseline="0">
                <a:solidFill>
                  <a:schemeClr val="bg1"/>
                </a:solidFill>
                <a:latin typeface="Calibri" panose="020F0502020204030204" pitchFamily="34" charset="0"/>
                <a:cs typeface="Calibri" panose="020F0502020204030204" pitchFamily="34" charset="0"/>
              </a:defRPr>
            </a:lvl1pPr>
            <a:lvl2pPr>
              <a:defRPr sz="1600" b="0" i="0" baseline="0">
                <a:solidFill>
                  <a:schemeClr val="bg1"/>
                </a:solidFill>
                <a:latin typeface="Calibri" panose="020F0502020204030204" pitchFamily="34" charset="0"/>
                <a:cs typeface="Calibri" panose="020F0502020204030204" pitchFamily="34" charset="0"/>
              </a:defRPr>
            </a:lvl2pPr>
            <a:lvl3pPr>
              <a:defRPr sz="1600" b="0" i="0" baseline="0">
                <a:solidFill>
                  <a:schemeClr val="bg1"/>
                </a:solidFill>
                <a:latin typeface="Calibri" panose="020F0502020204030204" pitchFamily="34" charset="0"/>
                <a:cs typeface="Calibri" panose="020F0502020204030204" pitchFamily="34" charset="0"/>
              </a:defRPr>
            </a:lvl3pPr>
            <a:lvl4pPr>
              <a:defRPr sz="1600" b="0" i="0" baseline="0">
                <a:solidFill>
                  <a:schemeClr val="bg1"/>
                </a:solidFill>
                <a:latin typeface="Calibri" panose="020F0502020204030204" pitchFamily="34" charset="0"/>
                <a:cs typeface="Calibri" panose="020F0502020204030204" pitchFamily="34" charset="0"/>
              </a:defRPr>
            </a:lvl4pPr>
            <a:lvl5pPr>
              <a:defRPr sz="1600" b="0" i="0" baseline="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2"/>
          <p:cNvSpPr>
            <a:spLocks noGrp="1"/>
          </p:cNvSpPr>
          <p:nvPr>
            <p:ph type="body" idx="14" hasCustomPrompt="1"/>
          </p:nvPr>
        </p:nvSpPr>
        <p:spPr>
          <a:xfrm>
            <a:off x="4210051" y="2344740"/>
            <a:ext cx="7315200" cy="511741"/>
          </a:xfrm>
        </p:spPr>
        <p:txBody>
          <a:bodyPr anchor="b">
            <a:normAutofit/>
          </a:bodyPr>
          <a:lstStyle>
            <a:lvl1pPr marL="0" indent="0">
              <a:buNone/>
              <a:defRPr sz="1600" b="0" i="0" cap="all" baseline="0">
                <a:solidFill>
                  <a:schemeClr val="accent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HEADING 2</a:t>
            </a:r>
          </a:p>
        </p:txBody>
      </p:sp>
      <p:sp>
        <p:nvSpPr>
          <p:cNvPr id="14" name="Freeform 13"/>
          <p:cNvSpPr/>
          <p:nvPr userDrawn="1"/>
        </p:nvSpPr>
        <p:spPr>
          <a:xfrm>
            <a:off x="609602" y="1714500"/>
            <a:ext cx="3028951" cy="2971800"/>
          </a:xfrm>
          <a:custGeom>
            <a:avLst/>
            <a:gdLst>
              <a:gd name="connsiteX0" fmla="*/ 742950 w 3028950"/>
              <a:gd name="connsiteY0" fmla="*/ 0 h 2971800"/>
              <a:gd name="connsiteX1" fmla="*/ 3028950 w 3028950"/>
              <a:gd name="connsiteY1" fmla="*/ 0 h 2971800"/>
              <a:gd name="connsiteX2" fmla="*/ 3028950 w 3028950"/>
              <a:gd name="connsiteY2" fmla="*/ 2286000 h 2971800"/>
              <a:gd name="connsiteX3" fmla="*/ 2286000 w 3028950"/>
              <a:gd name="connsiteY3" fmla="*/ 2286000 h 2971800"/>
              <a:gd name="connsiteX4" fmla="*/ 2286000 w 3028950"/>
              <a:gd name="connsiteY4" fmla="*/ 2971800 h 2971800"/>
              <a:gd name="connsiteX5" fmla="*/ 0 w 3028950"/>
              <a:gd name="connsiteY5" fmla="*/ 2971800 h 2971800"/>
              <a:gd name="connsiteX6" fmla="*/ 0 w 3028950"/>
              <a:gd name="connsiteY6" fmla="*/ 685800 h 2971800"/>
              <a:gd name="connsiteX7" fmla="*/ 742950 w 3028950"/>
              <a:gd name="connsiteY7" fmla="*/ 685800 h 2971800"/>
              <a:gd name="connsiteX0" fmla="*/ 742950 w 3028950"/>
              <a:gd name="connsiteY0" fmla="*/ 0 h 2971800"/>
              <a:gd name="connsiteX1" fmla="*/ 3028950 w 3028950"/>
              <a:gd name="connsiteY1" fmla="*/ 0 h 2971800"/>
              <a:gd name="connsiteX2" fmla="*/ 3028950 w 3028950"/>
              <a:gd name="connsiteY2" fmla="*/ 2286000 h 2971800"/>
              <a:gd name="connsiteX3" fmla="*/ 2286000 w 3028950"/>
              <a:gd name="connsiteY3" fmla="*/ 2286000 h 2971800"/>
              <a:gd name="connsiteX4" fmla="*/ 2286000 w 3028950"/>
              <a:gd name="connsiteY4" fmla="*/ 2971800 h 2971800"/>
              <a:gd name="connsiteX5" fmla="*/ 0 w 3028950"/>
              <a:gd name="connsiteY5" fmla="*/ 2971800 h 2971800"/>
              <a:gd name="connsiteX6" fmla="*/ 0 w 3028950"/>
              <a:gd name="connsiteY6" fmla="*/ 685800 h 2971800"/>
              <a:gd name="connsiteX7" fmla="*/ 742950 w 3028950"/>
              <a:gd name="connsiteY7" fmla="*/ 0 h 2971800"/>
              <a:gd name="connsiteX0" fmla="*/ 742950 w 3028950"/>
              <a:gd name="connsiteY0" fmla="*/ 0 h 2971800"/>
              <a:gd name="connsiteX1" fmla="*/ 3028950 w 3028950"/>
              <a:gd name="connsiteY1" fmla="*/ 0 h 2971800"/>
              <a:gd name="connsiteX2" fmla="*/ 3028950 w 3028950"/>
              <a:gd name="connsiteY2" fmla="*/ 2286000 h 2971800"/>
              <a:gd name="connsiteX3" fmla="*/ 2286000 w 3028950"/>
              <a:gd name="connsiteY3" fmla="*/ 2971800 h 2971800"/>
              <a:gd name="connsiteX4" fmla="*/ 0 w 3028950"/>
              <a:gd name="connsiteY4" fmla="*/ 2971800 h 2971800"/>
              <a:gd name="connsiteX5" fmla="*/ 0 w 3028950"/>
              <a:gd name="connsiteY5" fmla="*/ 685800 h 2971800"/>
              <a:gd name="connsiteX6" fmla="*/ 742950 w 3028950"/>
              <a:gd name="connsiteY6" fmla="*/ 0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8950" h="2971800">
                <a:moveTo>
                  <a:pt x="742950" y="0"/>
                </a:moveTo>
                <a:lnTo>
                  <a:pt x="3028950" y="0"/>
                </a:lnTo>
                <a:lnTo>
                  <a:pt x="3028950" y="2286000"/>
                </a:lnTo>
                <a:lnTo>
                  <a:pt x="2286000" y="2971800"/>
                </a:lnTo>
                <a:lnTo>
                  <a:pt x="0" y="2971800"/>
                </a:lnTo>
                <a:lnTo>
                  <a:pt x="0" y="685800"/>
                </a:lnTo>
                <a:lnTo>
                  <a:pt x="742950" y="0"/>
                </a:lnTo>
                <a:close/>
              </a:path>
            </a:pathLst>
          </a:custGeom>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Calibri" panose="020F0502020204030204" pitchFamily="34" charset="0"/>
              <a:cs typeface="Calibri" panose="020F0502020204030204" pitchFamily="34" charset="0"/>
            </a:endParaRPr>
          </a:p>
        </p:txBody>
      </p:sp>
      <p:sp>
        <p:nvSpPr>
          <p:cNvPr id="8" name="Text Placeholder 7"/>
          <p:cNvSpPr>
            <a:spLocks noGrp="1"/>
          </p:cNvSpPr>
          <p:nvPr>
            <p:ph type="body" sz="quarter" idx="13" hasCustomPrompt="1"/>
          </p:nvPr>
        </p:nvSpPr>
        <p:spPr>
          <a:xfrm>
            <a:off x="767162" y="2344736"/>
            <a:ext cx="2128441" cy="2170114"/>
          </a:xfrm>
        </p:spPr>
        <p:txBody>
          <a:bodyPr anchor="b" anchorCtr="0">
            <a:normAutofit/>
          </a:bodyPr>
          <a:lstStyle>
            <a:lvl1pPr marL="0" indent="0" algn="l">
              <a:buNone/>
              <a:defRPr sz="1800" b="0" i="0" cap="all" baseline="0">
                <a:solidFill>
                  <a:schemeClr val="bg1"/>
                </a:solidFill>
                <a:latin typeface="Calibri" panose="020F0502020204030204" pitchFamily="34" charset="0"/>
                <a:cs typeface="Calibri" panose="020F0502020204030204" pitchFamily="34" charset="0"/>
              </a:defRPr>
            </a:lvl1pPr>
          </a:lstStyle>
          <a:p>
            <a:pPr lvl="0"/>
            <a:r>
              <a:rPr lang="en-US" dirty="0"/>
              <a:t>CLICK TO ADD A FEATURE SENTENCE OR PULL QUOTE</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27" y="7576"/>
            <a:ext cx="12183239" cy="849674"/>
          </a:xfrm>
          <a:prstGeom prst="rect">
            <a:avLst/>
          </a:prstGeom>
        </p:spPr>
      </p:pic>
      <p:sp>
        <p:nvSpPr>
          <p:cNvPr id="10" name="TextBox 9"/>
          <p:cNvSpPr txBox="1"/>
          <p:nvPr userDrawn="1"/>
        </p:nvSpPr>
        <p:spPr>
          <a:xfrm>
            <a:off x="495300" y="6172144"/>
            <a:ext cx="600075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cap="all" baseline="0" dirty="0">
                <a:solidFill>
                  <a:schemeClr val="bg2"/>
                </a:solidFill>
                <a:latin typeface="Calibri" panose="020F0502020204030204" pitchFamily="34" charset="0"/>
                <a:cs typeface="Calibri" panose="020F0502020204030204" pitchFamily="34" charset="0"/>
              </a:rPr>
              <a:t>ARC Centre of Excellence for All Sky Astrophysics in 3D</a:t>
            </a:r>
          </a:p>
        </p:txBody>
      </p:sp>
      <p:sp>
        <p:nvSpPr>
          <p:cNvPr id="12" name="TextBox 11"/>
          <p:cNvSpPr txBox="1"/>
          <p:nvPr userDrawn="1"/>
        </p:nvSpPr>
        <p:spPr>
          <a:xfrm>
            <a:off x="9639301" y="6165562"/>
            <a:ext cx="2000251" cy="29238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FE010B-243C-433C-818B-DCAFE4E8C7FA}" type="slidenum">
              <a:rPr lang="en-US" sz="1300" b="0" i="0" baseline="0" smtClean="0">
                <a:solidFill>
                  <a:schemeClr val="bg1"/>
                </a:solidFill>
                <a:latin typeface="Calibri" panose="020F0502020204030204" pitchFamily="34" charset="0"/>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1300" b="0" i="0" baseline="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61127489"/>
      </p:ext>
    </p:extLst>
  </p:cSld>
  <p:clrMapOvr>
    <a:masterClrMapping/>
  </p:clrMapOvr>
  <p:extLst>
    <p:ext uri="{DCECCB84-F9BA-43D5-87BE-67443E8EF086}">
      <p15:sldGuideLst xmlns:p15="http://schemas.microsoft.com/office/powerpoint/2012/main">
        <p15:guide id="1" orient="horz" pos="86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G Image Purple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2451" y="1371601"/>
            <a:ext cx="3657600" cy="1135062"/>
          </a:xfrm>
        </p:spPr>
        <p:txBody>
          <a:bodyPr>
            <a:normAutofit/>
          </a:bodyPr>
          <a:lstStyle>
            <a:lvl1pPr>
              <a:defRPr sz="2500" b="0" i="0" cap="all" baseline="0">
                <a:solidFill>
                  <a:schemeClr val="bg1"/>
                </a:solidFill>
                <a:latin typeface="Calibri" panose="020F0502020204030204" pitchFamily="34" charset="0"/>
              </a:defRPr>
            </a:lvl1pPr>
          </a:lstStyle>
          <a:p>
            <a:r>
              <a:rPr lang="en-US" dirty="0"/>
              <a:t>CLICK TO ADD HEADING</a:t>
            </a:r>
          </a:p>
        </p:txBody>
      </p:sp>
      <p:sp>
        <p:nvSpPr>
          <p:cNvPr id="3" name="Content Placeholder 2"/>
          <p:cNvSpPr>
            <a:spLocks noGrp="1"/>
          </p:cNvSpPr>
          <p:nvPr>
            <p:ph idx="1"/>
          </p:nvPr>
        </p:nvSpPr>
        <p:spPr>
          <a:xfrm>
            <a:off x="609600" y="2525714"/>
            <a:ext cx="3657600" cy="2761455"/>
          </a:xfrm>
        </p:spPr>
        <p:txBody>
          <a:bodyPr>
            <a:normAutofit/>
          </a:bodyPr>
          <a:lstStyle>
            <a:lvl1pPr>
              <a:defRPr sz="1600" b="0" i="0" baseline="0">
                <a:solidFill>
                  <a:schemeClr val="bg1"/>
                </a:solidFill>
                <a:latin typeface="Calibri" panose="020F0502020204030204" pitchFamily="34" charset="0"/>
              </a:defRPr>
            </a:lvl1pPr>
            <a:lvl2pPr>
              <a:defRPr sz="1600" b="0" i="0" baseline="0">
                <a:solidFill>
                  <a:schemeClr val="bg1"/>
                </a:solidFill>
                <a:latin typeface="Calibri" panose="020F0502020204030204" pitchFamily="34" charset="0"/>
              </a:defRPr>
            </a:lvl2pPr>
            <a:lvl3pPr>
              <a:defRPr sz="1600" b="0" i="0" baseline="0">
                <a:solidFill>
                  <a:schemeClr val="bg1"/>
                </a:solidFill>
                <a:latin typeface="Calibri" panose="020F0502020204030204" pitchFamily="34" charset="0"/>
              </a:defRPr>
            </a:lvl3pPr>
            <a:lvl4pPr>
              <a:defRPr sz="1600" b="0" i="0" baseline="0">
                <a:solidFill>
                  <a:schemeClr val="bg1"/>
                </a:solidFill>
                <a:latin typeface="Calibri" panose="020F0502020204030204" pitchFamily="34" charset="0"/>
              </a:defRPr>
            </a:lvl4pPr>
            <a:lvl5pPr>
              <a:defRPr sz="1600" b="0" i="0" baseline="0">
                <a:solidFill>
                  <a:schemeClr val="bg1"/>
                </a:solidFill>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495300" y="6172144"/>
            <a:ext cx="600075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cap="all" baseline="0" dirty="0">
                <a:solidFill>
                  <a:schemeClr val="bg2"/>
                </a:solidFill>
                <a:latin typeface="Calibri" panose="020F0502020204030204" pitchFamily="34" charset="0"/>
              </a:rPr>
              <a:t>ARC Centre of Excellence for All Sky Astrophysics in 3D</a:t>
            </a:r>
          </a:p>
        </p:txBody>
      </p:sp>
      <p:sp>
        <p:nvSpPr>
          <p:cNvPr id="8" name="TextBox 7"/>
          <p:cNvSpPr txBox="1"/>
          <p:nvPr userDrawn="1"/>
        </p:nvSpPr>
        <p:spPr>
          <a:xfrm>
            <a:off x="9639301" y="6165562"/>
            <a:ext cx="2000251" cy="29238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FE010B-243C-433C-818B-DCAFE4E8C7FA}" type="slidenum">
              <a:rPr lang="en-US" sz="1300" b="0" i="0" baseline="0" smtClean="0">
                <a:solidFill>
                  <a:schemeClr val="bg1"/>
                </a:solidFill>
                <a:latin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1300" b="0" i="0" baseline="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96110943"/>
      </p:ext>
    </p:extLst>
  </p:cSld>
  <p:clrMapOvr>
    <a:masterClrMapping/>
  </p:clrMapOvr>
  <p:extLst>
    <p:ext uri="{DCECCB84-F9BA-43D5-87BE-67443E8EF086}">
      <p15:sldGuideLst xmlns:p15="http://schemas.microsoft.com/office/powerpoint/2012/main">
        <p15:guide id="1" orient="horz" pos="86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pic>
        <p:nvPicPr>
          <p:cNvPr id="402" name="Image" descr="Image"/>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78" y="-2181"/>
            <a:ext cx="12199755" cy="6862362"/>
          </a:xfrm>
          <a:prstGeom prst="rect">
            <a:avLst/>
          </a:prstGeom>
          <a:ln w="12700">
            <a:miter lim="400000"/>
          </a:ln>
        </p:spPr>
      </p:pic>
      <p:sp>
        <p:nvSpPr>
          <p:cNvPr id="403" name="Title Text"/>
          <p:cNvSpPr txBox="1">
            <a:spLocks noGrp="1"/>
          </p:cNvSpPr>
          <p:nvPr>
            <p:ph type="title"/>
          </p:nvPr>
        </p:nvSpPr>
        <p:spPr>
          <a:xfrm>
            <a:off x="2939635" y="10217"/>
            <a:ext cx="9014408" cy="757671"/>
          </a:xfrm>
          <a:prstGeom prst="rect">
            <a:avLst/>
          </a:prstGeom>
        </p:spPr>
        <p:txBody>
          <a:bodyPr/>
          <a:lstStyle>
            <a:lvl1pPr algn="l">
              <a:defRPr sz="2812" b="1">
                <a:solidFill>
                  <a:srgbClr val="FFFFFF"/>
                </a:solidFill>
              </a:defRPr>
            </a:lvl1pPr>
          </a:lstStyle>
          <a:p>
            <a:r>
              <a:t>Title Text</a:t>
            </a:r>
          </a:p>
        </p:txBody>
      </p:sp>
      <p:sp>
        <p:nvSpPr>
          <p:cNvPr id="404" name="Body Level One…"/>
          <p:cNvSpPr txBox="1">
            <a:spLocks noGrp="1"/>
          </p:cNvSpPr>
          <p:nvPr>
            <p:ph type="body" idx="1"/>
          </p:nvPr>
        </p:nvSpPr>
        <p:spPr>
          <a:xfrm>
            <a:off x="440531" y="1121218"/>
            <a:ext cx="11310938" cy="50977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5" name="Sree Oh"/>
          <p:cNvSpPr txBox="1"/>
          <p:nvPr/>
        </p:nvSpPr>
        <p:spPr>
          <a:xfrm>
            <a:off x="11110681" y="6563562"/>
            <a:ext cx="734625" cy="3209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2300">
                <a:solidFill>
                  <a:srgbClr val="FFFFFF"/>
                </a:solidFill>
              </a:defRPr>
            </a:lvl1pPr>
          </a:lstStyle>
          <a:p>
            <a:r>
              <a:rPr sz="1617"/>
              <a:t>Sree Oh</a:t>
            </a:r>
          </a:p>
        </p:txBody>
      </p:sp>
      <p:sp>
        <p:nvSpPr>
          <p:cNvPr id="40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00835740"/>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4" name="Slide Subtitle"/>
          <p:cNvSpPr txBox="1">
            <a:spLocks noGrp="1"/>
          </p:cNvSpPr>
          <p:nvPr>
            <p:ph type="body" sz="quarter" idx="21" hasCustomPrompt="1"/>
          </p:nvPr>
        </p:nvSpPr>
        <p:spPr>
          <a:xfrm>
            <a:off x="609600" y="1192324"/>
            <a:ext cx="10972801" cy="416307"/>
          </a:xfrm>
          <a:prstGeom prst="rect">
            <a:avLst/>
          </a:prstGeom>
        </p:spPr>
        <p:txBody>
          <a:bodyPr/>
          <a:lstStyle>
            <a:lvl1pPr marL="0" indent="0" algn="ctr" defTabSz="412750">
              <a:lnSpc>
                <a:spcPct val="100000"/>
              </a:lnSpc>
              <a:spcBef>
                <a:spcPts val="0"/>
              </a:spcBef>
              <a:buSzTx/>
              <a:buNone/>
              <a:defRPr b="0" i="0" spc="-22">
                <a:latin typeface="Calibri" panose="020F0502020204030204" pitchFamily="34" charset="0"/>
                <a:ea typeface="Calibri" panose="020F0502020204030204" pitchFamily="34" charset="0"/>
                <a:cs typeface="Calibri" panose="020F0502020204030204" pitchFamily="34" charset="0"/>
                <a:sym typeface="Graphik Semibold"/>
              </a:defRPr>
            </a:lvl1pPr>
          </a:lstStyle>
          <a:p>
            <a:r>
              <a:rPr dirty="0"/>
              <a:t>Slide Subtitle</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8782954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199" y="951470"/>
            <a:ext cx="11244649" cy="522549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199" y="6356352"/>
            <a:ext cx="2743200" cy="365125"/>
          </a:xfrm>
          <a:prstGeom prst="rect">
            <a:avLst/>
          </a:prstGeom>
        </p:spPr>
        <p:txBody>
          <a:bodyPr vert="horz" lIns="91440" tIns="45720" rIns="91440" bIns="45720" rtlCol="0" anchor="ctr"/>
          <a:lstStyle>
            <a:lvl1pPr algn="l">
              <a:defRPr sz="1200" cap="all" baseline="0">
                <a:solidFill>
                  <a:schemeClr val="tx1">
                    <a:tint val="75000"/>
                  </a:schemeClr>
                </a:solidFill>
                <a:latin typeface="Calibri" panose="020F0502020204030204" pitchFamily="34" charset="0"/>
                <a:cs typeface="Calibri" panose="020F0502020204030204" pitchFamily="34" charset="0"/>
              </a:defRPr>
            </a:lvl1pPr>
          </a:lstStyle>
          <a:p>
            <a:r>
              <a:rPr lang="en-US" dirty="0" err="1"/>
              <a:t>OxFORD</a:t>
            </a:r>
            <a:r>
              <a:rPr lang="en-US" dirty="0"/>
              <a:t>, 9 June 2022</a:t>
            </a: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cap="all" baseline="0">
                <a:solidFill>
                  <a:schemeClr val="tx1">
                    <a:tint val="75000"/>
                  </a:schemeClr>
                </a:solidFill>
                <a:latin typeface="Calibri" panose="020F0502020204030204" pitchFamily="34" charset="0"/>
                <a:cs typeface="Calibri" panose="020F0502020204030204" pitchFamily="34" charset="0"/>
              </a:defRPr>
            </a:lvl1pPr>
          </a:lstStyle>
          <a:p>
            <a:r>
              <a:rPr lang="en-US" dirty="0"/>
              <a:t>ARC CENTRE OF EXCELLENCE for Astrophysics in 3D</a:t>
            </a:r>
          </a:p>
        </p:txBody>
      </p:sp>
      <p:sp>
        <p:nvSpPr>
          <p:cNvPr id="6" name="Slide Number Placeholder 5"/>
          <p:cNvSpPr>
            <a:spLocks noGrp="1"/>
          </p:cNvSpPr>
          <p:nvPr>
            <p:ph type="sldNum" sz="quarter" idx="4"/>
          </p:nvPr>
        </p:nvSpPr>
        <p:spPr>
          <a:xfrm>
            <a:off x="8958648" y="6354161"/>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cs typeface="Calibri" panose="020F0502020204030204" pitchFamily="34" charset="0"/>
              </a:defRPr>
            </a:lvl1pPr>
          </a:lstStyle>
          <a:p>
            <a:fld id="{63DEA423-2F5E-4E3D-ADC2-748F6A9880D4}" type="slidenum">
              <a:rPr lang="en-US" smtClean="0"/>
              <a:pPr/>
              <a:t>‹#›</a:t>
            </a:fld>
            <a:endParaRPr lang="en-US"/>
          </a:p>
        </p:txBody>
      </p:sp>
      <p:pic>
        <p:nvPicPr>
          <p:cNvPr id="7" name="Picture 6"/>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2" y="-1"/>
            <a:ext cx="12192764" cy="850338"/>
          </a:xfrm>
          <a:prstGeom prst="rect">
            <a:avLst/>
          </a:prstGeom>
        </p:spPr>
      </p:pic>
      <p:sp>
        <p:nvSpPr>
          <p:cNvPr id="2" name="Title Placeholder 1"/>
          <p:cNvSpPr>
            <a:spLocks noGrp="1"/>
          </p:cNvSpPr>
          <p:nvPr>
            <p:ph type="title"/>
          </p:nvPr>
        </p:nvSpPr>
        <p:spPr>
          <a:xfrm>
            <a:off x="0" y="1"/>
            <a:ext cx="12192000" cy="55605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4094441733"/>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7" r:id="rId9"/>
  </p:sldLayoutIdLst>
  <p:txStyles>
    <p:titleStyle>
      <a:lvl1pPr algn="ctr" defTabSz="914400" rtl="0" eaLnBrk="1" latinLnBrk="0" hangingPunct="1">
        <a:lnSpc>
          <a:spcPct val="90000"/>
        </a:lnSpc>
        <a:spcBef>
          <a:spcPct val="0"/>
        </a:spcBef>
        <a:buNone/>
        <a:defRPr sz="4000" b="1" i="0" kern="1200" cap="all" baseline="0">
          <a:solidFill>
            <a:schemeClr val="bg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media" Target="../media/media2.mov"/><Relationship Id="rId7" Type="http://schemas.openxmlformats.org/officeDocument/2006/relationships/image" Target="../media/image21.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20.tiff"/><Relationship Id="rId5" Type="http://schemas.openxmlformats.org/officeDocument/2006/relationships/slideLayout" Target="../slideLayouts/slideLayout1.xml"/><Relationship Id="rId4" Type="http://schemas.openxmlformats.org/officeDocument/2006/relationships/video" Target="../media/media2.mov"/></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1.png"/><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image" Target="../media/image48.jpeg"/><Relationship Id="rId1" Type="http://schemas.openxmlformats.org/officeDocument/2006/relationships/slideLayout" Target="../slideLayouts/slideLayout6.xml"/><Relationship Id="rId4" Type="http://schemas.openxmlformats.org/officeDocument/2006/relationships/image" Target="../media/image50.tiff"/></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53.jpeg"/></Relationships>
</file>

<file path=ppt/slides/_rels/slide20.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5.jpeg"/><Relationship Id="rId7" Type="http://schemas.openxmlformats.org/officeDocument/2006/relationships/image" Target="../media/image58.jpeg"/><Relationship Id="rId2" Type="http://schemas.openxmlformats.org/officeDocument/2006/relationships/image" Target="../media/image54.jpeg"/><Relationship Id="rId1" Type="http://schemas.openxmlformats.org/officeDocument/2006/relationships/slideLayout" Target="../slideLayouts/slideLayout1.xml"/><Relationship Id="rId6" Type="http://schemas.openxmlformats.org/officeDocument/2006/relationships/image" Target="../media/image57.jpeg"/><Relationship Id="rId5" Type="http://schemas.openxmlformats.org/officeDocument/2006/relationships/image" Target="../media/image48.jpeg"/><Relationship Id="rId10" Type="http://schemas.openxmlformats.org/officeDocument/2006/relationships/image" Target="../media/image60.jpeg"/><Relationship Id="rId4" Type="http://schemas.openxmlformats.org/officeDocument/2006/relationships/image" Target="../media/image56.png"/><Relationship Id="rId9" Type="http://schemas.openxmlformats.org/officeDocument/2006/relationships/image" Target="../media/image10.jpeg"/></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g"/><Relationship Id="rId1" Type="http://schemas.openxmlformats.org/officeDocument/2006/relationships/slideLayout" Target="../slideLayouts/slideLayout1.xml"/><Relationship Id="rId5" Type="http://schemas.openxmlformats.org/officeDocument/2006/relationships/image" Target="../media/image64.png"/><Relationship Id="rId4" Type="http://schemas.openxmlformats.org/officeDocument/2006/relationships/image" Target="../media/image63.png"/></Relationships>
</file>

<file path=ppt/slides/_rels/slide2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55CBA4E-2A35-2F4F-1F86-0FA47BA475DA}"/>
              </a:ext>
            </a:extLst>
          </p:cNvPr>
          <p:cNvSpPr/>
          <p:nvPr/>
        </p:nvSpPr>
        <p:spPr bwMode="auto">
          <a:xfrm>
            <a:off x="447554" y="5926237"/>
            <a:ext cx="3476263" cy="497712"/>
          </a:xfrm>
          <a:prstGeom prst="rect">
            <a:avLst/>
          </a:prstGeom>
          <a:solidFill>
            <a:schemeClr val="tx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AU" baseline="0" dirty="0">
              <a:solidFill>
                <a:sysClr val="windowText" lastClr="000000"/>
              </a:solidFill>
            </a:endParaRPr>
          </a:p>
        </p:txBody>
      </p:sp>
      <p:sp>
        <p:nvSpPr>
          <p:cNvPr id="4" name="Title 3">
            <a:extLst>
              <a:ext uri="{FF2B5EF4-FFF2-40B4-BE49-F238E27FC236}">
                <a16:creationId xmlns:a16="http://schemas.microsoft.com/office/drawing/2014/main" id="{C59510E4-8C2A-FCEE-83B0-F77188350591}"/>
              </a:ext>
            </a:extLst>
          </p:cNvPr>
          <p:cNvSpPr>
            <a:spLocks noGrp="1"/>
          </p:cNvSpPr>
          <p:nvPr>
            <p:ph type="ctrTitle"/>
          </p:nvPr>
        </p:nvSpPr>
        <p:spPr>
          <a:xfrm>
            <a:off x="1221131" y="972273"/>
            <a:ext cx="4568687" cy="5677071"/>
          </a:xfrm>
        </p:spPr>
        <p:txBody>
          <a:bodyPr>
            <a:noAutofit/>
          </a:bodyPr>
          <a:lstStyle/>
          <a:p>
            <a:r>
              <a:rPr lang="en-AU" b="1" dirty="0">
                <a:solidFill>
                  <a:schemeClr val="tx1">
                    <a:lumMod val="25000"/>
                    <a:lumOff val="75000"/>
                  </a:schemeClr>
                </a:solidFill>
              </a:rPr>
              <a:t>Spin-filament alignment flips are related to bulge assembly</a:t>
            </a:r>
            <a:br>
              <a:rPr lang="en-AU" dirty="0">
                <a:solidFill>
                  <a:schemeClr val="tx1">
                    <a:lumMod val="25000"/>
                    <a:lumOff val="75000"/>
                  </a:schemeClr>
                </a:solidFill>
              </a:rPr>
            </a:br>
            <a:br>
              <a:rPr lang="en-AU" dirty="0">
                <a:solidFill>
                  <a:schemeClr val="tx1">
                    <a:lumMod val="25000"/>
                    <a:lumOff val="75000"/>
                  </a:schemeClr>
                </a:solidFill>
              </a:rPr>
            </a:br>
            <a:r>
              <a:rPr lang="en-AU" sz="2800" dirty="0">
                <a:solidFill>
                  <a:schemeClr val="tx1">
                    <a:lumMod val="25000"/>
                    <a:lumOff val="75000"/>
                  </a:schemeClr>
                </a:solidFill>
              </a:rPr>
              <a:t>Matthew Colless</a:t>
            </a:r>
            <a:br>
              <a:rPr lang="en-AU" sz="2000" i="1" dirty="0">
                <a:solidFill>
                  <a:schemeClr val="tx1">
                    <a:lumMod val="25000"/>
                    <a:lumOff val="75000"/>
                  </a:schemeClr>
                </a:solidFill>
              </a:rPr>
            </a:br>
            <a:br>
              <a:rPr lang="en-AU" sz="2000" i="1" dirty="0">
                <a:solidFill>
                  <a:schemeClr val="tx1">
                    <a:lumMod val="25000"/>
                    <a:lumOff val="75000"/>
                  </a:schemeClr>
                </a:solidFill>
              </a:rPr>
            </a:br>
            <a:br>
              <a:rPr lang="en-AU" sz="2000" i="1" dirty="0">
                <a:solidFill>
                  <a:schemeClr val="tx1">
                    <a:lumMod val="25000"/>
                    <a:lumOff val="75000"/>
                  </a:schemeClr>
                </a:solidFill>
              </a:rPr>
            </a:br>
            <a:br>
              <a:rPr lang="en-AU" sz="2000" i="1" dirty="0">
                <a:solidFill>
                  <a:schemeClr val="tx1">
                    <a:lumMod val="25000"/>
                    <a:lumOff val="75000"/>
                  </a:schemeClr>
                </a:solidFill>
              </a:rPr>
            </a:br>
            <a:br>
              <a:rPr lang="en-AU" sz="2700" dirty="0">
                <a:solidFill>
                  <a:schemeClr val="tx1">
                    <a:lumMod val="25000"/>
                    <a:lumOff val="75000"/>
                  </a:schemeClr>
                </a:solidFill>
              </a:rPr>
            </a:br>
            <a:br>
              <a:rPr lang="en-AU" sz="2700" dirty="0">
                <a:solidFill>
                  <a:schemeClr val="tx1">
                    <a:lumMod val="25000"/>
                    <a:lumOff val="75000"/>
                  </a:schemeClr>
                </a:solidFill>
              </a:rPr>
            </a:br>
            <a:br>
              <a:rPr lang="en-AU" sz="2700" dirty="0">
                <a:solidFill>
                  <a:schemeClr val="tx1">
                    <a:lumMod val="25000"/>
                    <a:lumOff val="75000"/>
                  </a:schemeClr>
                </a:solidFill>
              </a:rPr>
            </a:br>
            <a:r>
              <a:rPr lang="en-AU" sz="2000" dirty="0">
                <a:solidFill>
                  <a:schemeClr val="tx1">
                    <a:lumMod val="25000"/>
                    <a:lumOff val="75000"/>
                  </a:schemeClr>
                </a:solidFill>
              </a:rPr>
              <a:t>KCF@80, Perth, 22 September 2022</a:t>
            </a:r>
          </a:p>
        </p:txBody>
      </p:sp>
      <p:pic>
        <p:nvPicPr>
          <p:cNvPr id="6" name="Picture 5">
            <a:extLst>
              <a:ext uri="{FF2B5EF4-FFF2-40B4-BE49-F238E27FC236}">
                <a16:creationId xmlns:a16="http://schemas.microsoft.com/office/drawing/2014/main" id="{5BC08890-7D91-A57F-4D37-2E76A711B1A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44585" y="4305627"/>
            <a:ext cx="2344672" cy="1004860"/>
          </a:xfrm>
          <a:prstGeom prst="rect">
            <a:avLst/>
          </a:prstGeom>
        </p:spPr>
      </p:pic>
      <p:sp>
        <p:nvSpPr>
          <p:cNvPr id="8" name="Rectangle 7">
            <a:extLst>
              <a:ext uri="{FF2B5EF4-FFF2-40B4-BE49-F238E27FC236}">
                <a16:creationId xmlns:a16="http://schemas.microsoft.com/office/drawing/2014/main" id="{4A777C93-3318-249B-2D1A-0F770521A17A}"/>
              </a:ext>
            </a:extLst>
          </p:cNvPr>
          <p:cNvSpPr/>
          <p:nvPr/>
        </p:nvSpPr>
        <p:spPr bwMode="auto">
          <a:xfrm>
            <a:off x="7397380" y="5862576"/>
            <a:ext cx="3573489" cy="786768"/>
          </a:xfrm>
          <a:prstGeom prst="rect">
            <a:avLst/>
          </a:prstGeom>
          <a:solidFill>
            <a:schemeClr val="tx1"/>
          </a:solidFill>
          <a:ln w="9525">
            <a:solidFill>
              <a:srgbClr val="000000"/>
            </a:solidFill>
            <a:round/>
            <a:headEnd/>
            <a:tailEnd/>
          </a:ln>
        </p:spPr>
        <p:txBody>
          <a:bodyPr vert="horz" wrap="square" lIns="91440" tIns="45720" rIns="91440" bIns="45720" numCol="1" rtlCol="0" anchor="t" anchorCtr="0" compatLnSpc="1">
            <a:prstTxWarp prst="textNoShape">
              <a:avLst/>
            </a:prstTxWarp>
          </a:bodyPr>
          <a:lstStyle/>
          <a:p>
            <a:pPr algn="ctr"/>
            <a:r>
              <a:rPr lang="en-AU" sz="2000" b="1" baseline="0" dirty="0">
                <a:solidFill>
                  <a:schemeClr val="accent1"/>
                </a:solidFill>
              </a:rPr>
              <a:t>ARC Centre of Excellence for </a:t>
            </a:r>
            <a:br>
              <a:rPr lang="en-AU" sz="2000" b="1" baseline="0" dirty="0">
                <a:solidFill>
                  <a:schemeClr val="accent1"/>
                </a:solidFill>
              </a:rPr>
            </a:br>
            <a:r>
              <a:rPr lang="en-AU" sz="2000" b="1" baseline="0" dirty="0">
                <a:solidFill>
                  <a:schemeClr val="accent1"/>
                </a:solidFill>
              </a:rPr>
              <a:t>All Sky Astrophysics in 3D</a:t>
            </a:r>
          </a:p>
        </p:txBody>
      </p:sp>
      <p:pic>
        <p:nvPicPr>
          <p:cNvPr id="10" name="Picture 9" descr="Diagram&#10;&#10;Description automatically generated">
            <a:extLst>
              <a:ext uri="{FF2B5EF4-FFF2-40B4-BE49-F238E27FC236}">
                <a16:creationId xmlns:a16="http://schemas.microsoft.com/office/drawing/2014/main" id="{E43C40D3-873A-824B-E932-4A158DA0CE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16664" y="1092200"/>
            <a:ext cx="4134919" cy="3993174"/>
          </a:xfrm>
          <a:prstGeom prst="ellipse">
            <a:avLst/>
          </a:prstGeom>
        </p:spPr>
      </p:pic>
    </p:spTree>
    <p:extLst>
      <p:ext uri="{BB962C8B-B14F-4D97-AF65-F5344CB8AC3E}">
        <p14:creationId xmlns:p14="http://schemas.microsoft.com/office/powerpoint/2010/main" val="1483426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AC2D27E-78EB-A549-90AD-CEE5ECC17633}"/>
              </a:ext>
            </a:extLst>
          </p:cNvPr>
          <p:cNvGrpSpPr/>
          <p:nvPr/>
        </p:nvGrpSpPr>
        <p:grpSpPr>
          <a:xfrm>
            <a:off x="574382" y="1117600"/>
            <a:ext cx="1401144" cy="2709965"/>
            <a:chOff x="7876773" y="4427480"/>
            <a:chExt cx="1401144" cy="2709965"/>
          </a:xfrm>
        </p:grpSpPr>
        <p:sp>
          <p:nvSpPr>
            <p:cNvPr id="9" name="TextBox 8">
              <a:extLst>
                <a:ext uri="{FF2B5EF4-FFF2-40B4-BE49-F238E27FC236}">
                  <a16:creationId xmlns:a16="http://schemas.microsoft.com/office/drawing/2014/main" id="{EF31D59E-E126-B220-344D-DE7E76CDB429}"/>
                </a:ext>
              </a:extLst>
            </p:cNvPr>
            <p:cNvSpPr txBox="1"/>
            <p:nvPr/>
          </p:nvSpPr>
          <p:spPr>
            <a:xfrm>
              <a:off x="7876773" y="6306448"/>
              <a:ext cx="1236080" cy="830997"/>
            </a:xfrm>
            <a:prstGeom prst="rect">
              <a:avLst/>
            </a:prstGeom>
            <a:noFill/>
          </p:spPr>
          <p:txBody>
            <a:bodyPr wrap="square" rtlCol="0">
              <a:spAutoFit/>
            </a:bodyPr>
            <a:lstStyle/>
            <a:p>
              <a:pPr algn="r"/>
              <a:r>
                <a:rPr lang="en-AU" sz="2400" dirty="0">
                  <a:solidFill>
                    <a:schemeClr val="accent1"/>
                  </a:solidFill>
                </a:rPr>
                <a:t>Stefania </a:t>
              </a:r>
              <a:r>
                <a:rPr lang="en-AU" sz="2400" dirty="0" err="1">
                  <a:solidFill>
                    <a:schemeClr val="accent1"/>
                  </a:solidFill>
                </a:rPr>
                <a:t>Barsanti</a:t>
              </a:r>
              <a:endParaRPr lang="en-AU" sz="2400" dirty="0">
                <a:solidFill>
                  <a:schemeClr val="accent1"/>
                </a:solidFill>
              </a:endParaRPr>
            </a:p>
          </p:txBody>
        </p:sp>
        <p:pic>
          <p:nvPicPr>
            <p:cNvPr id="10" name="Picture 12" descr="Dr Stefania Barsanti - Researchers - ANU">
              <a:extLst>
                <a:ext uri="{FF2B5EF4-FFF2-40B4-BE49-F238E27FC236}">
                  <a16:creationId xmlns:a16="http://schemas.microsoft.com/office/drawing/2014/main" id="{1CDD12C0-10D2-F802-B1D8-DDE0CC1321B0}"/>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876773" y="4427480"/>
              <a:ext cx="1401144" cy="17944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4">
            <a:extLst>
              <a:ext uri="{FF2B5EF4-FFF2-40B4-BE49-F238E27FC236}">
                <a16:creationId xmlns:a16="http://schemas.microsoft.com/office/drawing/2014/main" id="{A948EEB0-0EC5-C09A-1E4B-0145F9E16C47}"/>
              </a:ext>
            </a:extLst>
          </p:cNvPr>
          <p:cNvGrpSpPr/>
          <p:nvPr/>
        </p:nvGrpSpPr>
        <p:grpSpPr>
          <a:xfrm>
            <a:off x="2969171" y="795867"/>
            <a:ext cx="7772400" cy="5761964"/>
            <a:chOff x="1927771" y="812800"/>
            <a:chExt cx="7772400" cy="5761964"/>
          </a:xfrm>
        </p:grpSpPr>
        <p:pic>
          <p:nvPicPr>
            <p:cNvPr id="8" name="Picture 7" descr="Graphical user interface, text, application, email&#10;&#10;Description automatically generated">
              <a:extLst>
                <a:ext uri="{FF2B5EF4-FFF2-40B4-BE49-F238E27FC236}">
                  <a16:creationId xmlns:a16="http://schemas.microsoft.com/office/drawing/2014/main" id="{01856F37-5491-31C2-6E1E-75FA479BDD8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27771" y="812800"/>
              <a:ext cx="7772400" cy="5761964"/>
            </a:xfrm>
            <a:prstGeom prst="rect">
              <a:avLst/>
            </a:prstGeom>
          </p:spPr>
        </p:pic>
        <p:sp>
          <p:nvSpPr>
            <p:cNvPr id="14" name="Rectangle 13">
              <a:extLst>
                <a:ext uri="{FF2B5EF4-FFF2-40B4-BE49-F238E27FC236}">
                  <a16:creationId xmlns:a16="http://schemas.microsoft.com/office/drawing/2014/main" id="{6017BBFC-8F77-4622-D259-025A95552A4C}"/>
                </a:ext>
              </a:extLst>
            </p:cNvPr>
            <p:cNvSpPr/>
            <p:nvPr/>
          </p:nvSpPr>
          <p:spPr bwMode="auto">
            <a:xfrm>
              <a:off x="8525933" y="812800"/>
              <a:ext cx="1174238" cy="643467"/>
            </a:xfrm>
            <a:prstGeom prst="rect">
              <a:avLst/>
            </a:prstGeom>
            <a:solidFill>
              <a:srgbClr val="B31B1B"/>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AU" b="1" baseline="0" dirty="0"/>
            </a:p>
          </p:txBody>
        </p:sp>
      </p:grpSp>
      <p:sp>
        <p:nvSpPr>
          <p:cNvPr id="2" name="TextBox 1">
            <a:extLst>
              <a:ext uri="{FF2B5EF4-FFF2-40B4-BE49-F238E27FC236}">
                <a16:creationId xmlns:a16="http://schemas.microsoft.com/office/drawing/2014/main" id="{C233238A-2DE0-FE46-C9DB-0ED91F49D858}"/>
              </a:ext>
            </a:extLst>
          </p:cNvPr>
          <p:cNvSpPr txBox="1"/>
          <p:nvPr/>
        </p:nvSpPr>
        <p:spPr>
          <a:xfrm>
            <a:off x="7199495" y="855990"/>
            <a:ext cx="3542076" cy="553998"/>
          </a:xfrm>
          <a:prstGeom prst="rect">
            <a:avLst/>
          </a:prstGeom>
          <a:noFill/>
        </p:spPr>
        <p:txBody>
          <a:bodyPr wrap="square" rtlCol="0">
            <a:spAutoFit/>
          </a:bodyPr>
          <a:lstStyle/>
          <a:p>
            <a:pPr algn="r"/>
            <a:r>
              <a:rPr lang="en-AU" sz="1600" b="1" i="0" strike="noStrike" dirty="0" err="1">
                <a:solidFill>
                  <a:schemeClr val="bg1"/>
                </a:solidFill>
                <a:effectLst/>
              </a:rPr>
              <a:t>Barsanti</a:t>
            </a:r>
            <a:r>
              <a:rPr lang="en-AU" sz="1600" b="1" i="0" strike="noStrike" dirty="0">
                <a:solidFill>
                  <a:schemeClr val="bg1"/>
                </a:solidFill>
                <a:effectLst/>
              </a:rPr>
              <a:t> et al., 2022, MNRAS, 516, 3569</a:t>
            </a:r>
          </a:p>
          <a:p>
            <a:pPr algn="r"/>
            <a:r>
              <a:rPr lang="en-AU" sz="1400" b="1" i="0" strike="noStrike" dirty="0">
                <a:solidFill>
                  <a:schemeClr val="bg1"/>
                </a:solidFill>
                <a:effectLst/>
              </a:rPr>
              <a:t>https://doi.org/10.1093/mnras/stac2405</a:t>
            </a:r>
            <a:endParaRPr lang="en-AU" sz="1400" b="1" dirty="0">
              <a:solidFill>
                <a:schemeClr val="bg1"/>
              </a:solidFill>
            </a:endParaRPr>
          </a:p>
        </p:txBody>
      </p:sp>
    </p:spTree>
    <p:extLst>
      <p:ext uri="{BB962C8B-B14F-4D97-AF65-F5344CB8AC3E}">
        <p14:creationId xmlns:p14="http://schemas.microsoft.com/office/powerpoint/2010/main" val="17870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973848B-9801-AFD9-672E-8AD9B4FDF4B5}"/>
              </a:ext>
            </a:extLst>
          </p:cNvPr>
          <p:cNvSpPr>
            <a:spLocks noGrp="1"/>
          </p:cNvSpPr>
          <p:nvPr>
            <p:ph type="title"/>
          </p:nvPr>
        </p:nvSpPr>
        <p:spPr/>
        <p:txBody>
          <a:bodyPr>
            <a:normAutofit fontScale="90000"/>
          </a:bodyPr>
          <a:lstStyle/>
          <a:p>
            <a:r>
              <a:rPr lang="en-AU" dirty="0"/>
              <a:t>The SAMI Survey in a nutshell</a:t>
            </a:r>
          </a:p>
        </p:txBody>
      </p:sp>
      <p:pic>
        <p:nvPicPr>
          <p:cNvPr id="9" name="Picture 8" descr="Chart, scatter chart&#10;&#10;Description automatically generated">
            <a:extLst>
              <a:ext uri="{FF2B5EF4-FFF2-40B4-BE49-F238E27FC236}">
                <a16:creationId xmlns:a16="http://schemas.microsoft.com/office/drawing/2014/main" id="{82CE3520-401F-F32A-BE3C-67BD6FABCB1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33335" y="581625"/>
            <a:ext cx="6170139" cy="4627605"/>
          </a:xfrm>
          <a:prstGeom prst="rect">
            <a:avLst/>
          </a:prstGeom>
        </p:spPr>
      </p:pic>
      <p:pic>
        <p:nvPicPr>
          <p:cNvPr id="12" name="Picture 8" descr="https://sami-survey.org/files/logos/SAMI-Survey-Logo-large.png">
            <a:extLst>
              <a:ext uri="{FF2B5EF4-FFF2-40B4-BE49-F238E27FC236}">
                <a16:creationId xmlns:a16="http://schemas.microsoft.com/office/drawing/2014/main" id="{697B0925-9EBE-3749-BADC-8DA9B242BED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53967" y="5584498"/>
            <a:ext cx="2737532" cy="862322"/>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5">
            <a:extLst>
              <a:ext uri="{FF2B5EF4-FFF2-40B4-BE49-F238E27FC236}">
                <a16:creationId xmlns:a16="http://schemas.microsoft.com/office/drawing/2014/main" id="{6ABA2B60-C515-F528-AC2A-979C0D2AB230}"/>
              </a:ext>
            </a:extLst>
          </p:cNvPr>
          <p:cNvSpPr>
            <a:spLocks noChangeArrowheads="1"/>
          </p:cNvSpPr>
          <p:nvPr/>
        </p:nvSpPr>
        <p:spPr bwMode="auto">
          <a:xfrm>
            <a:off x="4953967" y="6446820"/>
            <a:ext cx="2737532"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gn="ctr" eaLnBrk="1" hangingPunct="1"/>
            <a:r>
              <a:rPr lang="en-US" altLang="en-US" sz="1800" dirty="0" err="1">
                <a:latin typeface="Calibri" panose="020F0502020204030204" pitchFamily="34" charset="0"/>
                <a:cs typeface="Calibri" panose="020F0502020204030204" pitchFamily="34" charset="0"/>
              </a:rPr>
              <a:t>sami-survey.org</a:t>
            </a:r>
            <a:endParaRPr lang="en-US" altLang="en-US" sz="1800" dirty="0">
              <a:latin typeface="Calibri" panose="020F0502020204030204" pitchFamily="34" charset="0"/>
              <a:cs typeface="Calibri" panose="020F0502020204030204" pitchFamily="34" charset="0"/>
            </a:endParaRPr>
          </a:p>
          <a:p>
            <a:pPr algn="r" eaLnBrk="1" hangingPunct="1"/>
            <a:endParaRPr lang="en-US" altLang="en-US" sz="1600" dirty="0">
              <a:latin typeface="Calibri" panose="020F0502020204030204" pitchFamily="34" charset="0"/>
              <a:cs typeface="Calibri" panose="020F0502020204030204" pitchFamily="34" charset="0"/>
            </a:endParaRPr>
          </a:p>
          <a:p>
            <a:pPr algn="r" eaLnBrk="1" hangingPunct="1"/>
            <a:endParaRPr lang="en-US" altLang="en-US" sz="16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FAC86486-2AFC-FA40-A97C-8F9B8C1275AA}"/>
              </a:ext>
            </a:extLst>
          </p:cNvPr>
          <p:cNvSpPr>
            <a:spLocks noGrp="1"/>
          </p:cNvSpPr>
          <p:nvPr>
            <p:ph idx="1"/>
          </p:nvPr>
        </p:nvSpPr>
        <p:spPr>
          <a:xfrm>
            <a:off x="234779" y="1136822"/>
            <a:ext cx="5967238" cy="5309998"/>
          </a:xfrm>
        </p:spPr>
        <p:txBody>
          <a:bodyPr>
            <a:noAutofit/>
          </a:bodyPr>
          <a:lstStyle/>
          <a:p>
            <a:pPr fontAlgn="base"/>
            <a:r>
              <a:rPr lang="en-US" altLang="en-US" sz="1800" dirty="0">
                <a:ea typeface="ＭＳ Ｐゴシック" panose="020B0600070205080204" pitchFamily="34" charset="-128"/>
                <a:cs typeface="Calibri" panose="020F0502020204030204" pitchFamily="34" charset="0"/>
              </a:rPr>
              <a:t>Sydney-AAO Multi-object Integral-field spectrograph (SAMI) </a:t>
            </a:r>
            <a:endParaRPr lang="en-US" altLang="en-US" sz="1800" dirty="0">
              <a:ea typeface="ＭＳ Ｐゴシック" panose="020B0600070205080204" pitchFamily="34" charset="-128"/>
            </a:endParaRPr>
          </a:p>
          <a:p>
            <a:pPr lvl="1" fontAlgn="base">
              <a:spcBef>
                <a:spcPts val="400"/>
              </a:spcBef>
            </a:pPr>
            <a:r>
              <a:rPr lang="en-US" altLang="en-US" sz="1800" dirty="0">
                <a:ea typeface="ＭＳ Ｐゴシック" panose="020B0600070205080204" pitchFamily="34" charset="-128"/>
                <a:cs typeface="Calibri" panose="020F0502020204030204" pitchFamily="34" charset="0"/>
              </a:rPr>
              <a:t>13 hexabundles each with 61 </a:t>
            </a:r>
            <a:r>
              <a:rPr lang="en-US" altLang="en-US" sz="1800" dirty="0" err="1">
                <a:ea typeface="ＭＳ Ｐゴシック" panose="020B0600070205080204" pitchFamily="34" charset="-128"/>
                <a:cs typeface="Calibri" panose="020F0502020204030204" pitchFamily="34" charset="0"/>
              </a:rPr>
              <a:t>fibres</a:t>
            </a:r>
            <a:r>
              <a:rPr lang="en-US" altLang="en-US" sz="1800" dirty="0">
                <a:ea typeface="ＭＳ Ｐゴシック" panose="020B0600070205080204" pitchFamily="34" charset="-128"/>
                <a:cs typeface="Calibri" panose="020F0502020204030204" pitchFamily="34" charset="0"/>
              </a:rPr>
              <a:t>, giving 15” IFUs</a:t>
            </a:r>
            <a:endParaRPr lang="en-US" altLang="en-US" sz="1800" dirty="0">
              <a:ea typeface="ＭＳ Ｐゴシック" panose="020B0600070205080204" pitchFamily="34" charset="-128"/>
            </a:endParaRPr>
          </a:p>
          <a:p>
            <a:pPr lvl="1" fontAlgn="base">
              <a:spcBef>
                <a:spcPts val="400"/>
              </a:spcBef>
            </a:pPr>
            <a:r>
              <a:rPr lang="en-US" altLang="en-US" sz="1800" dirty="0">
                <a:ea typeface="ＭＳ Ｐゴシック" panose="020B0600070205080204" pitchFamily="34" charset="-128"/>
              </a:rPr>
              <a:t>spatial sampling = 1.6”/</a:t>
            </a:r>
            <a:r>
              <a:rPr lang="en-US" altLang="en-US" sz="1800" dirty="0" err="1">
                <a:ea typeface="ＭＳ Ｐゴシック" panose="020B0600070205080204" pitchFamily="34" charset="-128"/>
              </a:rPr>
              <a:t>fibre</a:t>
            </a:r>
            <a:r>
              <a:rPr lang="en-US" altLang="en-US" sz="1800" dirty="0">
                <a:ea typeface="ＭＳ Ｐゴシック" panose="020B0600070205080204" pitchFamily="34" charset="-128"/>
              </a:rPr>
              <a:t> (out to median 1.4 R</a:t>
            </a:r>
            <a:r>
              <a:rPr lang="en-US" altLang="en-US" sz="1800" baseline="-25000" dirty="0">
                <a:ea typeface="ＭＳ Ｐゴシック" panose="020B0600070205080204" pitchFamily="34" charset="-128"/>
              </a:rPr>
              <a:t>e</a:t>
            </a:r>
            <a:r>
              <a:rPr lang="en-US" altLang="en-US" sz="1800" dirty="0">
                <a:ea typeface="ＭＳ Ｐゴシック" panose="020B0600070205080204" pitchFamily="34" charset="-128"/>
              </a:rPr>
              <a:t>)</a:t>
            </a:r>
          </a:p>
          <a:p>
            <a:pPr lvl="1" fontAlgn="base">
              <a:spcBef>
                <a:spcPts val="400"/>
              </a:spcBef>
            </a:pPr>
            <a:r>
              <a:rPr lang="en-US" altLang="en-US" sz="1800" dirty="0" err="1">
                <a:ea typeface="ＭＳ Ｐゴシック" panose="020B0600070205080204" pitchFamily="34" charset="-128"/>
              </a:rPr>
              <a:t>FoV</a:t>
            </a:r>
            <a:r>
              <a:rPr lang="en-US" altLang="en-US" sz="1800" dirty="0">
                <a:ea typeface="ＭＳ Ｐゴシック" panose="020B0600070205080204" pitchFamily="34" charset="-128"/>
              </a:rPr>
              <a:t> = </a:t>
            </a:r>
            <a:r>
              <a:rPr lang="en-US" altLang="en-US" sz="1800" dirty="0">
                <a:ea typeface="ＭＳ Ｐゴシック" panose="020B0600070205080204" pitchFamily="34" charset="-128"/>
                <a:cs typeface="Calibri" panose="020F0502020204030204" pitchFamily="34" charset="0"/>
              </a:rPr>
              <a:t>1 deg diameter</a:t>
            </a:r>
            <a:r>
              <a:rPr lang="en-US" altLang="en-US" sz="1800" dirty="0">
                <a:ea typeface="ＭＳ Ｐゴシック" panose="020B0600070205080204" pitchFamily="34" charset="-128"/>
              </a:rPr>
              <a:t>; spectral range = </a:t>
            </a:r>
            <a:r>
              <a:rPr lang="en-AU" sz="1800" dirty="0">
                <a:solidFill>
                  <a:srgbClr val="000000"/>
                </a:solidFill>
              </a:rPr>
              <a:t>3700-7400 </a:t>
            </a:r>
            <a:r>
              <a:rPr lang="en-AU" sz="1800" dirty="0" err="1">
                <a:solidFill>
                  <a:srgbClr val="000000"/>
                </a:solidFill>
              </a:rPr>
              <a:t>Å</a:t>
            </a:r>
            <a:endParaRPr lang="en-US" altLang="en-US" sz="1800" dirty="0">
              <a:ea typeface="ＭＳ Ｐゴシック" panose="020B0600070205080204" pitchFamily="34" charset="-128"/>
            </a:endParaRPr>
          </a:p>
          <a:p>
            <a:pPr lvl="1" fontAlgn="base">
              <a:spcBef>
                <a:spcPts val="400"/>
              </a:spcBef>
            </a:pPr>
            <a:r>
              <a:rPr lang="en-US" altLang="en-US" sz="1800" dirty="0">
                <a:ea typeface="ＭＳ Ｐゴシック" panose="020B0600070205080204" pitchFamily="34" charset="-128"/>
              </a:rPr>
              <a:t>Spectral resolution: 𝜎</a:t>
            </a:r>
            <a:r>
              <a:rPr lang="en-US" altLang="en-US" sz="1800" baseline="-25000" dirty="0">
                <a:ea typeface="ＭＳ Ｐゴシック" panose="020B0600070205080204" pitchFamily="34" charset="-128"/>
              </a:rPr>
              <a:t>red</a:t>
            </a:r>
            <a:r>
              <a:rPr lang="en-US" altLang="en-US" sz="1800" dirty="0">
                <a:ea typeface="ＭＳ Ｐゴシック" panose="020B0600070205080204" pitchFamily="34" charset="-128"/>
              </a:rPr>
              <a:t>=70 km/s, 𝜎</a:t>
            </a:r>
            <a:r>
              <a:rPr lang="en-US" altLang="en-US" sz="1800" baseline="-25000" dirty="0">
                <a:ea typeface="ＭＳ Ｐゴシック" panose="020B0600070205080204" pitchFamily="34" charset="-128"/>
              </a:rPr>
              <a:t>blue</a:t>
            </a:r>
            <a:r>
              <a:rPr lang="en-US" altLang="en-US" sz="1800" dirty="0">
                <a:ea typeface="ＭＳ Ｐゴシック" panose="020B0600070205080204" pitchFamily="34" charset="-128"/>
              </a:rPr>
              <a:t>=30 km/s</a:t>
            </a:r>
            <a:endParaRPr lang="en-US" altLang="en-US" sz="1800" dirty="0">
              <a:ea typeface="ＭＳ Ｐゴシック" panose="020B0600070205080204" pitchFamily="34" charset="-128"/>
              <a:cs typeface="Calibri" panose="020F0502020204030204" pitchFamily="34" charset="0"/>
            </a:endParaRPr>
          </a:p>
          <a:p>
            <a:pPr fontAlgn="base"/>
            <a:r>
              <a:rPr lang="en-US" altLang="en-US" sz="1800" dirty="0">
                <a:ea typeface="ＭＳ Ｐゴシック" panose="020B0600070205080204" pitchFamily="34" charset="-128"/>
                <a:cs typeface="Calibri" panose="020F0502020204030204" pitchFamily="34" charset="0"/>
              </a:rPr>
              <a:t>3068 galaxies in GAMA (2180) and 8 cluster (888) fields</a:t>
            </a:r>
          </a:p>
          <a:p>
            <a:pPr lvl="1">
              <a:spcBef>
                <a:spcPts val="400"/>
              </a:spcBef>
              <a:defRPr sz="3100"/>
            </a:pPr>
            <a:r>
              <a:rPr lang="en-AU" sz="1800" dirty="0"/>
              <a:t>Mass- and volume-limited selection (z&lt;0.12, M</a:t>
            </a:r>
            <a:r>
              <a:rPr lang="en-AU" sz="1800" baseline="-25000" dirty="0"/>
              <a:t>★</a:t>
            </a:r>
            <a:r>
              <a:rPr lang="en-AU" sz="1800" dirty="0"/>
              <a:t>&gt;10</a:t>
            </a:r>
            <a:r>
              <a:rPr lang="en-AU" sz="1800" baseline="31999" dirty="0"/>
              <a:t>8</a:t>
            </a:r>
            <a:r>
              <a:rPr lang="en-AU" sz="1800" dirty="0"/>
              <a:t>)</a:t>
            </a:r>
          </a:p>
          <a:p>
            <a:pPr lvl="1">
              <a:spcBef>
                <a:spcPts val="400"/>
              </a:spcBef>
              <a:defRPr sz="3100"/>
            </a:pPr>
            <a:r>
              <a:rPr lang="en-AU" sz="1800" dirty="0"/>
              <a:t>Full range of </a:t>
            </a:r>
            <a:r>
              <a:rPr lang="en-AU" sz="1800" dirty="0">
                <a:solidFill>
                  <a:schemeClr val="accent2"/>
                </a:solidFill>
              </a:rPr>
              <a:t>environments</a:t>
            </a:r>
            <a:r>
              <a:rPr lang="en-AU" sz="1800" dirty="0"/>
              <a:t> (field to rich clusters)</a:t>
            </a:r>
          </a:p>
          <a:p>
            <a:pPr lvl="1">
              <a:spcBef>
                <a:spcPts val="400"/>
              </a:spcBef>
              <a:defRPr sz="3100"/>
            </a:pPr>
            <a:r>
              <a:rPr lang="en-AU" sz="1800" dirty="0"/>
              <a:t>Full range of </a:t>
            </a:r>
            <a:r>
              <a:rPr lang="en-AU" sz="1800" dirty="0">
                <a:solidFill>
                  <a:schemeClr val="accent2"/>
                </a:solidFill>
              </a:rPr>
              <a:t>morphology</a:t>
            </a:r>
            <a:r>
              <a:rPr lang="en-AU" sz="1800" dirty="0"/>
              <a:t> (spirals to ellipticals)</a:t>
            </a:r>
            <a:endParaRPr lang="en-US" sz="1800" dirty="0">
              <a:ea typeface="ＭＳ Ｐゴシック" panose="020B0600070205080204" pitchFamily="34" charset="-128"/>
            </a:endParaRPr>
          </a:p>
          <a:p>
            <a:pPr lvl="1">
              <a:spcBef>
                <a:spcPts val="400"/>
              </a:spcBef>
              <a:defRPr sz="3100"/>
            </a:pPr>
            <a:r>
              <a:rPr lang="en-US" altLang="en-US" sz="1800" dirty="0">
                <a:ea typeface="ＭＳ Ｐゴシック" panose="020B0600070205080204" pitchFamily="34" charset="-128"/>
                <a:cs typeface="Calibri" panose="020F0502020204030204" pitchFamily="34" charset="0"/>
              </a:rPr>
              <a:t>Final dataset now available (DR3; Croom+2021)</a:t>
            </a:r>
          </a:p>
          <a:p>
            <a:pPr fontAlgn="base"/>
            <a:r>
              <a:rPr lang="en-US" altLang="en-US" sz="1800" dirty="0">
                <a:ea typeface="ＭＳ Ｐゴシック" panose="020B0600070205080204" pitchFamily="34" charset="-128"/>
                <a:cs typeface="Calibri" panose="020F0502020204030204" pitchFamily="34" charset="0"/>
              </a:rPr>
              <a:t>Key science questions for the SAMI survey:</a:t>
            </a:r>
          </a:p>
          <a:p>
            <a:pPr marL="468000" lvl="1">
              <a:lnSpc>
                <a:spcPct val="100000"/>
              </a:lnSpc>
              <a:spcBef>
                <a:spcPts val="400"/>
              </a:spcBef>
            </a:pPr>
            <a:r>
              <a:rPr lang="en-US" altLang="en-US" sz="1800" dirty="0">
                <a:ea typeface="ＭＳ Ｐゴシック" panose="020B0600070205080204" pitchFamily="34" charset="-128"/>
                <a:cs typeface="Calibri" panose="020F0502020204030204" pitchFamily="34" charset="0"/>
              </a:rPr>
              <a:t>What are the physical processes responsible for            galaxy transformations?</a:t>
            </a:r>
          </a:p>
          <a:p>
            <a:pPr marL="468000" lvl="1">
              <a:lnSpc>
                <a:spcPct val="100000"/>
              </a:lnSpc>
              <a:spcBef>
                <a:spcPts val="400"/>
              </a:spcBef>
            </a:pPr>
            <a:r>
              <a:rPr lang="en-US" altLang="en-US" sz="1800" dirty="0">
                <a:ea typeface="ＭＳ Ｐゴシック" panose="020B0600070205080204" pitchFamily="34" charset="-128"/>
                <a:cs typeface="Calibri" panose="020F0502020204030204" pitchFamily="34" charset="0"/>
              </a:rPr>
              <a:t>How do mass &amp; angular momentum grow?</a:t>
            </a:r>
          </a:p>
          <a:p>
            <a:pPr marL="468000" lvl="1">
              <a:lnSpc>
                <a:spcPct val="100000"/>
              </a:lnSpc>
              <a:spcBef>
                <a:spcPts val="400"/>
              </a:spcBef>
            </a:pPr>
            <a:r>
              <a:rPr lang="en-US" altLang="en-US" sz="1800" dirty="0">
                <a:ea typeface="ＭＳ Ｐゴシック" panose="020B0600070205080204" pitchFamily="34" charset="-128"/>
                <a:cs typeface="Calibri" panose="020F0502020204030204" pitchFamily="34" charset="0"/>
              </a:rPr>
              <a:t>Feeding &amp; feedback: how does gas get                              into galaxies and how does it leave?</a:t>
            </a:r>
          </a:p>
        </p:txBody>
      </p:sp>
      <p:sp>
        <p:nvSpPr>
          <p:cNvPr id="2" name="TextBox 1">
            <a:extLst>
              <a:ext uri="{FF2B5EF4-FFF2-40B4-BE49-F238E27FC236}">
                <a16:creationId xmlns:a16="http://schemas.microsoft.com/office/drawing/2014/main" id="{B31D7665-F448-8AC2-8732-57DCB3171164}"/>
              </a:ext>
            </a:extLst>
          </p:cNvPr>
          <p:cNvSpPr txBox="1"/>
          <p:nvPr/>
        </p:nvSpPr>
        <p:spPr>
          <a:xfrm rot="16200000">
            <a:off x="4633318" y="2818191"/>
            <a:ext cx="2988667" cy="338554"/>
          </a:xfrm>
          <a:prstGeom prst="rect">
            <a:avLst/>
          </a:prstGeom>
          <a:solidFill>
            <a:schemeClr val="bg1"/>
          </a:solidFill>
        </p:spPr>
        <p:txBody>
          <a:bodyPr wrap="square" rtlCol="0">
            <a:spAutoFit/>
          </a:bodyPr>
          <a:lstStyle/>
          <a:p>
            <a:pPr algn="ctr"/>
            <a:r>
              <a:rPr lang="en-AU" sz="1600" i="1" dirty="0"/>
              <a:t>log(local density = </a:t>
            </a:r>
            <a:r>
              <a:rPr lang="en-AU" sz="1600" i="1" dirty="0">
                <a:latin typeface="Symbol" pitchFamily="2" charset="2"/>
              </a:rPr>
              <a:t>S</a:t>
            </a:r>
            <a:r>
              <a:rPr lang="en-AU" sz="1600" i="1" baseline="-25000" dirty="0"/>
              <a:t>5</a:t>
            </a:r>
            <a:r>
              <a:rPr lang="en-AU" sz="1600" i="1" dirty="0"/>
              <a:t> [Mpc</a:t>
            </a:r>
            <a:r>
              <a:rPr lang="en-AU" sz="1600" i="1" baseline="30000" dirty="0"/>
              <a:t>-2]</a:t>
            </a:r>
            <a:r>
              <a:rPr lang="en-AU" sz="1600" i="1" dirty="0"/>
              <a:t>)</a:t>
            </a:r>
          </a:p>
        </p:txBody>
      </p:sp>
      <p:sp>
        <p:nvSpPr>
          <p:cNvPr id="13" name="TextBox 12">
            <a:extLst>
              <a:ext uri="{FF2B5EF4-FFF2-40B4-BE49-F238E27FC236}">
                <a16:creationId xmlns:a16="http://schemas.microsoft.com/office/drawing/2014/main" id="{80B369A1-7ED2-CE68-5AFF-0899FF4D2C1B}"/>
              </a:ext>
            </a:extLst>
          </p:cNvPr>
          <p:cNvSpPr txBox="1"/>
          <p:nvPr/>
        </p:nvSpPr>
        <p:spPr>
          <a:xfrm>
            <a:off x="7867648" y="4935334"/>
            <a:ext cx="2988667" cy="338554"/>
          </a:xfrm>
          <a:prstGeom prst="rect">
            <a:avLst/>
          </a:prstGeom>
          <a:solidFill>
            <a:schemeClr val="bg1"/>
          </a:solidFill>
        </p:spPr>
        <p:txBody>
          <a:bodyPr wrap="square" rtlCol="0">
            <a:spAutoFit/>
          </a:bodyPr>
          <a:lstStyle/>
          <a:p>
            <a:pPr algn="ctr"/>
            <a:r>
              <a:rPr lang="en-AU" sz="1600" i="1" dirty="0"/>
              <a:t>log(stellar mass = M</a:t>
            </a:r>
            <a:r>
              <a:rPr lang="en-AU" sz="1600" baseline="-25000" dirty="0"/>
              <a:t>✭</a:t>
            </a:r>
            <a:r>
              <a:rPr lang="en-AU" sz="1600" i="1" dirty="0"/>
              <a:t> [M</a:t>
            </a:r>
            <a:r>
              <a:rPr lang="en-AU" sz="1600" baseline="-25000" dirty="0"/>
              <a:t>⊙</a:t>
            </a:r>
            <a:r>
              <a:rPr lang="en-AU" sz="1600" i="1" dirty="0"/>
              <a:t>])</a:t>
            </a:r>
          </a:p>
        </p:txBody>
      </p:sp>
      <p:pic>
        <p:nvPicPr>
          <p:cNvPr id="11" name="Picture 9" descr="sami_heart.jpg">
            <a:extLst>
              <a:ext uri="{FF2B5EF4-FFF2-40B4-BE49-F238E27FC236}">
                <a16:creationId xmlns:a16="http://schemas.microsoft.com/office/drawing/2014/main" id="{68550A39-8383-5845-8A01-6FE5A8F3354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67648" y="5273888"/>
            <a:ext cx="1494947" cy="1456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
            <a:extLst>
              <a:ext uri="{FF2B5EF4-FFF2-40B4-BE49-F238E27FC236}">
                <a16:creationId xmlns:a16="http://schemas.microsoft.com/office/drawing/2014/main" id="{885BF462-BCC6-3D4A-A470-EBF79B00A7D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1307921">
            <a:off x="9701188" y="5205011"/>
            <a:ext cx="2257369" cy="1517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9652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2">
            <a:extLst>
              <a:ext uri="{FF2B5EF4-FFF2-40B4-BE49-F238E27FC236}">
                <a16:creationId xmlns:a16="http://schemas.microsoft.com/office/drawing/2014/main" id="{BCA77A03-AB05-5144-B34A-46DC79FCC2DE}"/>
              </a:ext>
            </a:extLst>
          </p:cNvPr>
          <p:cNvSpPr>
            <a:spLocks noGrp="1"/>
          </p:cNvSpPr>
          <p:nvPr>
            <p:ph idx="1"/>
          </p:nvPr>
        </p:nvSpPr>
        <p:spPr>
          <a:xfrm>
            <a:off x="197708" y="1025611"/>
            <a:ext cx="6156793" cy="5679437"/>
          </a:xfrm>
          <a:solidFill>
            <a:schemeClr val="bg1"/>
          </a:solidFill>
        </p:spPr>
        <p:txBody>
          <a:bodyPr>
            <a:noAutofit/>
          </a:bodyPr>
          <a:lstStyle/>
          <a:p>
            <a:pPr fontAlgn="base"/>
            <a:r>
              <a:rPr lang="en-US" altLang="en-US" sz="1800" b="1" dirty="0">
                <a:ea typeface="ＭＳ Ｐゴシック" panose="020B0600070205080204" pitchFamily="34" charset="-128"/>
              </a:rPr>
              <a:t>60 SAMI papers to date</a:t>
            </a:r>
            <a:r>
              <a:rPr lang="en-US" altLang="en-US" sz="1800" dirty="0">
                <a:ea typeface="ＭＳ Ｐゴシック" panose="020B0600070205080204" pitchFamily="34" charset="-128"/>
              </a:rPr>
              <a:t>; recent papers on topics including:</a:t>
            </a:r>
          </a:p>
          <a:p>
            <a:pPr lvl="1" fontAlgn="base">
              <a:spcBef>
                <a:spcPts val="400"/>
              </a:spcBef>
            </a:pPr>
            <a:r>
              <a:rPr lang="en-US" altLang="en-US" sz="1800" dirty="0">
                <a:ea typeface="ＭＳ Ｐゴシック" panose="020B0600070205080204" pitchFamily="34" charset="-128"/>
              </a:rPr>
              <a:t>Stellar populations in SAMI and LEGA-C (Barone+2022)</a:t>
            </a:r>
          </a:p>
          <a:p>
            <a:pPr lvl="1" fontAlgn="base">
              <a:spcBef>
                <a:spcPts val="400"/>
              </a:spcBef>
            </a:pPr>
            <a:r>
              <a:rPr lang="en-US" altLang="en-US" sz="1800" dirty="0">
                <a:ea typeface="ＭＳ Ｐゴシック" panose="020B0600070205080204" pitchFamily="34" charset="-128"/>
              </a:rPr>
              <a:t>Gas </a:t>
            </a:r>
            <a:r>
              <a:rPr lang="en-US" altLang="en-US" sz="1800" i="1" dirty="0">
                <a:ea typeface="ＭＳ Ｐゴシック" panose="020B0600070205080204" pitchFamily="34" charset="-128"/>
              </a:rPr>
              <a:t>vs</a:t>
            </a:r>
            <a:r>
              <a:rPr lang="en-US" altLang="en-US" sz="1800" dirty="0">
                <a:ea typeface="ＭＳ Ｐゴシック" panose="020B0600070205080204" pitchFamily="34" charset="-128"/>
              </a:rPr>
              <a:t> stellar kinematics (Oh+2022)</a:t>
            </a:r>
          </a:p>
          <a:p>
            <a:pPr lvl="1" fontAlgn="base">
              <a:spcBef>
                <a:spcPts val="400"/>
              </a:spcBef>
            </a:pPr>
            <a:r>
              <a:rPr lang="en-US" altLang="en-US" sz="1800" dirty="0">
                <a:ea typeface="ＭＳ Ｐゴシック" panose="020B0600070205080204" pitchFamily="34" charset="-128"/>
              </a:rPr>
              <a:t>Schwarzschild modelling (Santucci+2022)</a:t>
            </a:r>
          </a:p>
          <a:p>
            <a:pPr lvl="1" fontAlgn="base">
              <a:spcBef>
                <a:spcPts val="400"/>
              </a:spcBef>
            </a:pPr>
            <a:r>
              <a:rPr lang="en-US" altLang="en-US" sz="1800" dirty="0">
                <a:ea typeface="ＭＳ Ｐゴシック" panose="020B0600070205080204" pitchFamily="34" charset="-128"/>
              </a:rPr>
              <a:t>Central surface brightness </a:t>
            </a:r>
            <a:r>
              <a:rPr lang="en-US" altLang="en-US" sz="1800" i="1" dirty="0">
                <a:ea typeface="ＭＳ Ｐゴシック" panose="020B0600070205080204" pitchFamily="34" charset="-128"/>
              </a:rPr>
              <a:t>vs</a:t>
            </a:r>
            <a:r>
              <a:rPr lang="en-US" altLang="en-US" sz="1800" dirty="0">
                <a:ea typeface="ＭＳ Ｐゴシック" panose="020B0600070205080204" pitchFamily="34" charset="-128"/>
              </a:rPr>
              <a:t> spin (Cortese+2022)</a:t>
            </a:r>
          </a:p>
          <a:p>
            <a:pPr lvl="1" fontAlgn="base">
              <a:spcBef>
                <a:spcPts val="400"/>
              </a:spcBef>
            </a:pPr>
            <a:r>
              <a:rPr lang="en-US" altLang="en-US" sz="1800" dirty="0">
                <a:ea typeface="ＭＳ Ｐゴシック" panose="020B0600070205080204" pitchFamily="34" charset="-128"/>
              </a:rPr>
              <a:t>[𝛂/Fe] </a:t>
            </a:r>
            <a:r>
              <a:rPr lang="en-US" altLang="en-US" sz="1800" i="1" dirty="0">
                <a:ea typeface="ＭＳ Ｐゴシック" panose="020B0600070205080204" pitchFamily="34" charset="-128"/>
              </a:rPr>
              <a:t>vs</a:t>
            </a:r>
            <a:r>
              <a:rPr lang="en-US" altLang="en-US" sz="1800" dirty="0">
                <a:ea typeface="ＭＳ Ｐゴシック" panose="020B0600070205080204" pitchFamily="34" charset="-128"/>
              </a:rPr>
              <a:t> morphology and environment (Watson+2022)</a:t>
            </a:r>
          </a:p>
          <a:p>
            <a:pPr lvl="1" fontAlgn="base">
              <a:spcBef>
                <a:spcPts val="400"/>
              </a:spcBef>
            </a:pPr>
            <a:r>
              <a:rPr lang="en-US" altLang="en-US" sz="1800" dirty="0">
                <a:ea typeface="ＭＳ Ｐゴシック" panose="020B0600070205080204" pitchFamily="34" charset="-128"/>
              </a:rPr>
              <a:t>Gas </a:t>
            </a:r>
            <a:r>
              <a:rPr lang="en-US" altLang="en-US" sz="1800" i="1" dirty="0">
                <a:ea typeface="ＭＳ Ｐゴシック" panose="020B0600070205080204" pitchFamily="34" charset="-128"/>
              </a:rPr>
              <a:t>vs</a:t>
            </a:r>
            <a:r>
              <a:rPr lang="en-US" altLang="en-US" sz="1800" dirty="0">
                <a:ea typeface="ＭＳ Ｐゴシック" panose="020B0600070205080204" pitchFamily="34" charset="-128"/>
              </a:rPr>
              <a:t> stellar metallicity (Fraser-McKelvie+2022)</a:t>
            </a:r>
          </a:p>
          <a:p>
            <a:pPr lvl="1" fontAlgn="base">
              <a:spcBef>
                <a:spcPts val="400"/>
              </a:spcBef>
            </a:pPr>
            <a:r>
              <a:rPr lang="en-US" altLang="en-US" sz="1800" dirty="0">
                <a:ea typeface="ＭＳ Ｐゴシック" panose="020B0600070205080204" pitchFamily="34" charset="-128"/>
              </a:rPr>
              <a:t>Flipping of the spin-filament alignment correlates most strongly with growth of the bulge (Barsanti+2022) </a:t>
            </a:r>
          </a:p>
          <a:p>
            <a:pPr fontAlgn="base">
              <a:spcBef>
                <a:spcPts val="1200"/>
              </a:spcBef>
            </a:pPr>
            <a:r>
              <a:rPr lang="en-US" altLang="en-US" sz="1800" dirty="0">
                <a:ea typeface="ＭＳ Ｐゴシック" panose="020B0600070205080204" pitchFamily="34" charset="-128"/>
              </a:rPr>
              <a:t>Some of the papers submitted or in progress:</a:t>
            </a:r>
          </a:p>
          <a:p>
            <a:pPr lvl="1" fontAlgn="base">
              <a:spcBef>
                <a:spcPts val="400"/>
              </a:spcBef>
            </a:pPr>
            <a:r>
              <a:rPr lang="en-US" altLang="en-US" sz="1800" dirty="0">
                <a:ea typeface="ＭＳ Ｐゴシック" panose="020B0600070205080204" pitchFamily="34" charset="-128"/>
              </a:rPr>
              <a:t>Spin-filament alignments of bulges and disks (</a:t>
            </a:r>
            <a:r>
              <a:rPr lang="en-US" altLang="en-US" sz="1800" dirty="0" err="1">
                <a:ea typeface="ＭＳ Ｐゴシック" panose="020B0600070205080204" pitchFamily="34" charset="-128"/>
              </a:rPr>
              <a:t>Barsanti</a:t>
            </a:r>
            <a:r>
              <a:rPr lang="en-US" altLang="en-US" sz="1800" dirty="0">
                <a:ea typeface="ＭＳ Ｐゴシック" panose="020B0600070205080204" pitchFamily="34" charset="-128"/>
              </a:rPr>
              <a:t>+)</a:t>
            </a:r>
          </a:p>
          <a:p>
            <a:pPr lvl="1" fontAlgn="base">
              <a:spcBef>
                <a:spcPts val="400"/>
              </a:spcBef>
            </a:pPr>
            <a:r>
              <a:rPr lang="en-US" altLang="en-US" sz="1800" dirty="0">
                <a:ea typeface="ＭＳ Ｐゴシック" panose="020B0600070205080204" pitchFamily="34" charset="-128"/>
              </a:rPr>
              <a:t>Correlation of galaxy flows and spin (Mai+)</a:t>
            </a:r>
          </a:p>
          <a:p>
            <a:pPr lvl="1" fontAlgn="base">
              <a:spcBef>
                <a:spcPts val="400"/>
              </a:spcBef>
            </a:pPr>
            <a:r>
              <a:rPr lang="en-US" altLang="en-US" sz="1800" dirty="0">
                <a:ea typeface="ＭＳ Ｐゴシック" panose="020B0600070205080204" pitchFamily="34" charset="-128"/>
              </a:rPr>
              <a:t>Stellar metallicities </a:t>
            </a:r>
            <a:r>
              <a:rPr lang="en-US" altLang="en-US" sz="1800" i="1" dirty="0">
                <a:ea typeface="ＭＳ Ｐゴシック" panose="020B0600070205080204" pitchFamily="34" charset="-128"/>
              </a:rPr>
              <a:t>vs</a:t>
            </a:r>
            <a:r>
              <a:rPr lang="en-US" altLang="en-US" sz="1800" dirty="0">
                <a:ea typeface="ＭＳ Ｐゴシック" panose="020B0600070205080204" pitchFamily="34" charset="-128"/>
              </a:rPr>
              <a:t> velocity dispersion (Vaughan+)</a:t>
            </a:r>
          </a:p>
          <a:p>
            <a:pPr lvl="1" fontAlgn="base">
              <a:spcBef>
                <a:spcPts val="400"/>
              </a:spcBef>
            </a:pPr>
            <a:r>
              <a:rPr lang="en-US" altLang="en-US" sz="1800" dirty="0">
                <a:ea typeface="ＭＳ Ｐゴシック" panose="020B0600070205080204" pitchFamily="34" charset="-128"/>
              </a:rPr>
              <a:t>Higher-order kinematics (</a:t>
            </a:r>
            <a:r>
              <a:rPr lang="en-US" altLang="en-US" sz="1800" dirty="0" err="1">
                <a:ea typeface="ＭＳ Ｐゴシック" panose="020B0600070205080204" pitchFamily="34" charset="-128"/>
              </a:rPr>
              <a:t>D’Eugenio</a:t>
            </a:r>
            <a:r>
              <a:rPr lang="en-US" altLang="en-US" sz="1800" dirty="0">
                <a:ea typeface="ＭＳ Ｐゴシック" panose="020B0600070205080204" pitchFamily="34" charset="-128"/>
              </a:rPr>
              <a:t>+)</a:t>
            </a:r>
          </a:p>
          <a:p>
            <a:pPr lvl="1" fontAlgn="base">
              <a:spcBef>
                <a:spcPts val="400"/>
              </a:spcBef>
            </a:pPr>
            <a:r>
              <a:rPr lang="en-US" altLang="en-US" sz="1800" dirty="0">
                <a:ea typeface="ＭＳ Ｐゴシック" panose="020B0600070205080204" pitchFamily="34" charset="-128"/>
              </a:rPr>
              <a:t>SAMI-HI: dynamical scaling relations (</a:t>
            </a:r>
            <a:r>
              <a:rPr lang="en-US" altLang="en-US" sz="1800" dirty="0" err="1">
                <a:ea typeface="ＭＳ Ｐゴシック" panose="020B0600070205080204" pitchFamily="34" charset="-128"/>
              </a:rPr>
              <a:t>Catinella</a:t>
            </a:r>
            <a:r>
              <a:rPr lang="en-US" altLang="en-US" sz="1800" dirty="0">
                <a:ea typeface="ＭＳ Ｐゴシック" panose="020B0600070205080204" pitchFamily="34" charset="-128"/>
              </a:rPr>
              <a:t>+)</a:t>
            </a:r>
          </a:p>
          <a:p>
            <a:pPr lvl="1" fontAlgn="base">
              <a:spcBef>
                <a:spcPts val="400"/>
              </a:spcBef>
            </a:pPr>
            <a:r>
              <a:rPr lang="en-US" altLang="en-US" sz="1800" dirty="0">
                <a:ea typeface="ＭＳ Ｐゴシック" panose="020B0600070205080204" pitchFamily="34" charset="-128"/>
              </a:rPr>
              <a:t>Star formation concentration and quenching (Wang+)</a:t>
            </a:r>
          </a:p>
          <a:p>
            <a:pPr lvl="1" fontAlgn="base">
              <a:spcBef>
                <a:spcPts val="400"/>
              </a:spcBef>
            </a:pPr>
            <a:r>
              <a:rPr lang="en-US" altLang="en-US" sz="1800" dirty="0">
                <a:ea typeface="ＭＳ Ｐゴシック" panose="020B0600070205080204" pitchFamily="34" charset="-128"/>
              </a:rPr>
              <a:t>Connecting spin, mass, age and environment (Croom+)</a:t>
            </a:r>
          </a:p>
          <a:p>
            <a:pPr lvl="1" fontAlgn="base"/>
            <a:endParaRPr lang="en-US" altLang="en-US" sz="1800" dirty="0">
              <a:ea typeface="ＭＳ Ｐゴシック" panose="020B0600070205080204" pitchFamily="34" charset="-128"/>
            </a:endParaRPr>
          </a:p>
          <a:p>
            <a:pPr fontAlgn="base"/>
            <a:endParaRPr lang="en-US" altLang="en-US" sz="1800" dirty="0">
              <a:ea typeface="ＭＳ Ｐゴシック" panose="020B0600070205080204" pitchFamily="34" charset="-128"/>
            </a:endParaRPr>
          </a:p>
        </p:txBody>
      </p:sp>
      <p:sp>
        <p:nvSpPr>
          <p:cNvPr id="2" name="Title 1">
            <a:extLst>
              <a:ext uri="{FF2B5EF4-FFF2-40B4-BE49-F238E27FC236}">
                <a16:creationId xmlns:a16="http://schemas.microsoft.com/office/drawing/2014/main" id="{5C4E84BE-CB49-829F-015F-84A6A64F334E}"/>
              </a:ext>
            </a:extLst>
          </p:cNvPr>
          <p:cNvSpPr>
            <a:spLocks noGrp="1"/>
          </p:cNvSpPr>
          <p:nvPr>
            <p:ph type="title"/>
          </p:nvPr>
        </p:nvSpPr>
        <p:spPr/>
        <p:txBody>
          <a:bodyPr>
            <a:normAutofit fontScale="90000"/>
          </a:bodyPr>
          <a:lstStyle/>
          <a:p>
            <a:r>
              <a:rPr lang="en-AU" dirty="0"/>
              <a:t>Recent results from SAMI</a:t>
            </a:r>
          </a:p>
        </p:txBody>
      </p:sp>
      <p:pic>
        <p:nvPicPr>
          <p:cNvPr id="4" name="Picture 3" descr="A picture containing text, wall, same&#10;&#10;Description automatically generated">
            <a:extLst>
              <a:ext uri="{FF2B5EF4-FFF2-40B4-BE49-F238E27FC236}">
                <a16:creationId xmlns:a16="http://schemas.microsoft.com/office/drawing/2014/main" id="{B78375DF-90F1-FA47-83B0-85D006B58DE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08732" y="800099"/>
            <a:ext cx="5533403" cy="2740009"/>
          </a:xfrm>
          <a:prstGeom prst="rect">
            <a:avLst/>
          </a:prstGeom>
        </p:spPr>
      </p:pic>
      <p:grpSp>
        <p:nvGrpSpPr>
          <p:cNvPr id="6" name="Group 5">
            <a:extLst>
              <a:ext uri="{FF2B5EF4-FFF2-40B4-BE49-F238E27FC236}">
                <a16:creationId xmlns:a16="http://schemas.microsoft.com/office/drawing/2014/main" id="{047BF101-4664-3280-8564-895C33406764}"/>
              </a:ext>
            </a:extLst>
          </p:cNvPr>
          <p:cNvGrpSpPr/>
          <p:nvPr/>
        </p:nvGrpSpPr>
        <p:grpSpPr>
          <a:xfrm>
            <a:off x="6470253" y="3606352"/>
            <a:ext cx="5622346" cy="3098696"/>
            <a:chOff x="6273478" y="3606352"/>
            <a:chExt cx="5622346" cy="3098696"/>
          </a:xfrm>
        </p:grpSpPr>
        <p:pic>
          <p:nvPicPr>
            <p:cNvPr id="5" name="Picture 4">
              <a:extLst>
                <a:ext uri="{FF2B5EF4-FFF2-40B4-BE49-F238E27FC236}">
                  <a16:creationId xmlns:a16="http://schemas.microsoft.com/office/drawing/2014/main" id="{4D0857CD-0981-DC62-E020-7EDAE5492C5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273478" y="3675802"/>
              <a:ext cx="5622346" cy="3029246"/>
            </a:xfrm>
            <a:prstGeom prst="rect">
              <a:avLst/>
            </a:prstGeom>
          </p:spPr>
        </p:pic>
        <p:sp>
          <p:nvSpPr>
            <p:cNvPr id="7" name="Content Placeholder 2">
              <a:extLst>
                <a:ext uri="{FF2B5EF4-FFF2-40B4-BE49-F238E27FC236}">
                  <a16:creationId xmlns:a16="http://schemas.microsoft.com/office/drawing/2014/main" id="{AFCC2CE7-C11A-BF41-C6A0-29078CBFA7BC}"/>
                </a:ext>
              </a:extLst>
            </p:cNvPr>
            <p:cNvSpPr txBox="1">
              <a:spLocks/>
            </p:cNvSpPr>
            <p:nvPr/>
          </p:nvSpPr>
          <p:spPr>
            <a:xfrm>
              <a:off x="6539509" y="3606352"/>
              <a:ext cx="1924906" cy="902043"/>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bg2">
                      <a:lumMod val="50000"/>
                    </a:schemeClr>
                  </a:solidFill>
                  <a:latin typeface="Libre Franklin"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bg2">
                      <a:lumMod val="50000"/>
                    </a:schemeClr>
                  </a:solidFill>
                  <a:latin typeface="Libre Franklin"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bg2">
                      <a:lumMod val="50000"/>
                    </a:schemeClr>
                  </a:solidFill>
                  <a:latin typeface="Libre Franklin"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bg2">
                      <a:lumMod val="50000"/>
                    </a:schemeClr>
                  </a:solidFill>
                  <a:latin typeface="Libre Franklin"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bg2">
                      <a:lumMod val="50000"/>
                    </a:schemeClr>
                  </a:solidFill>
                  <a:latin typeface="Libre Franklin"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800" dirty="0">
                <a:latin typeface="Calibri" panose="020F0502020204030204" pitchFamily="34" charset="0"/>
              </a:endParaRPr>
            </a:p>
            <a:p>
              <a:pPr marL="0" indent="0">
                <a:buFont typeface="Arial" panose="020B0604020202020204" pitchFamily="34" charset="0"/>
                <a:buNone/>
              </a:pPr>
              <a:r>
                <a:rPr lang="en-US" sz="2000" i="1" dirty="0">
                  <a:latin typeface="Calibri" panose="020F0502020204030204" pitchFamily="34" charset="0"/>
                </a:rPr>
                <a:t>Published SAMI papers by year</a:t>
              </a:r>
            </a:p>
          </p:txBody>
        </p:sp>
      </p:grpSp>
      <p:sp>
        <p:nvSpPr>
          <p:cNvPr id="11" name="Rectangle 10">
            <a:extLst>
              <a:ext uri="{FF2B5EF4-FFF2-40B4-BE49-F238E27FC236}">
                <a16:creationId xmlns:a16="http://schemas.microsoft.com/office/drawing/2014/main" id="{21107315-F246-C945-D189-E7E65AA105C1}"/>
              </a:ext>
            </a:extLst>
          </p:cNvPr>
          <p:cNvSpPr/>
          <p:nvPr/>
        </p:nvSpPr>
        <p:spPr bwMode="auto">
          <a:xfrm>
            <a:off x="922714" y="3357952"/>
            <a:ext cx="5303424" cy="566776"/>
          </a:xfrm>
          <a:prstGeom prst="rect">
            <a:avLst/>
          </a:prstGeom>
          <a:solidFill>
            <a:srgbClr val="603192">
              <a:alpha val="30000"/>
            </a:srgb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AU" baseline="0" dirty="0"/>
          </a:p>
        </p:txBody>
      </p:sp>
      <p:sp>
        <p:nvSpPr>
          <p:cNvPr id="3" name="Rectangle 2">
            <a:extLst>
              <a:ext uri="{FF2B5EF4-FFF2-40B4-BE49-F238E27FC236}">
                <a16:creationId xmlns:a16="http://schemas.microsoft.com/office/drawing/2014/main" id="{CBEC1D2C-2AAA-095B-326B-95536855FD64}"/>
              </a:ext>
            </a:extLst>
          </p:cNvPr>
          <p:cNvSpPr/>
          <p:nvPr/>
        </p:nvSpPr>
        <p:spPr bwMode="auto">
          <a:xfrm>
            <a:off x="922713" y="4342915"/>
            <a:ext cx="5303425" cy="342101"/>
          </a:xfrm>
          <a:prstGeom prst="rect">
            <a:avLst/>
          </a:prstGeom>
          <a:solidFill>
            <a:srgbClr val="603192">
              <a:alpha val="30000"/>
            </a:srgb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AU" baseline="0" dirty="0"/>
          </a:p>
        </p:txBody>
      </p:sp>
    </p:spTree>
    <p:extLst>
      <p:ext uri="{BB962C8B-B14F-4D97-AF65-F5344CB8AC3E}">
        <p14:creationId xmlns:p14="http://schemas.microsoft.com/office/powerpoint/2010/main" val="2052850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Motivation"/>
          <p:cNvSpPr txBox="1">
            <a:spLocks noGrp="1"/>
          </p:cNvSpPr>
          <p:nvPr>
            <p:ph type="title"/>
          </p:nvPr>
        </p:nvSpPr>
        <p:spPr>
          <a:prstGeom prst="rect">
            <a:avLst/>
          </a:prstGeom>
        </p:spPr>
        <p:txBody>
          <a:bodyPr>
            <a:normAutofit fontScale="90000"/>
          </a:bodyPr>
          <a:lstStyle>
            <a:lvl1pPr>
              <a:defRPr>
                <a:latin typeface="Graphik"/>
                <a:ea typeface="Graphik"/>
                <a:cs typeface="Graphik"/>
                <a:sym typeface="Graphik"/>
              </a:defRPr>
            </a:lvl1pPr>
          </a:lstStyle>
          <a:p>
            <a:r>
              <a:rPr dirty="0">
                <a:latin typeface="Calibri" panose="020F0502020204030204" pitchFamily="34" charset="0"/>
                <a:cs typeface="Calibri" panose="020F0502020204030204" pitchFamily="34" charset="0"/>
              </a:rPr>
              <a:t>Motivation</a:t>
            </a:r>
          </a:p>
        </p:txBody>
      </p:sp>
      <p:sp>
        <p:nvSpPr>
          <p:cNvPr id="168" name="How do galaxies build up their angular momentum within the cosmic web?"/>
          <p:cNvSpPr txBox="1"/>
          <p:nvPr/>
        </p:nvSpPr>
        <p:spPr>
          <a:xfrm>
            <a:off x="0" y="991841"/>
            <a:ext cx="12191998" cy="4360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lvl="1" algn="ctr" defTabSz="1219169">
              <a:spcBef>
                <a:spcPts val="1200"/>
              </a:spcBef>
              <a:defRPr sz="5000">
                <a:latin typeface="Graphik"/>
                <a:ea typeface="Graphik"/>
                <a:cs typeface="Graphik"/>
                <a:sym typeface="Graphik"/>
              </a:defRPr>
            </a:pPr>
            <a:r>
              <a:rPr sz="2500" dirty="0">
                <a:latin typeface="Calibri" panose="020F0502020204030204" pitchFamily="34" charset="0"/>
                <a:cs typeface="Calibri" panose="020F0502020204030204" pitchFamily="34" charset="0"/>
              </a:rPr>
              <a:t>How do galaxies build up their angular momentum within the cosmic web?</a:t>
            </a:r>
            <a:endParaRPr lang="en-AU" sz="2500" dirty="0">
              <a:latin typeface="Calibri" panose="020F0502020204030204" pitchFamily="34" charset="0"/>
              <a:cs typeface="Calibri" panose="020F0502020204030204" pitchFamily="34" charset="0"/>
            </a:endParaRPr>
          </a:p>
        </p:txBody>
      </p:sp>
      <p:sp>
        <p:nvSpPr>
          <p:cNvPr id="169" name="Text"/>
          <p:cNvSpPr txBox="1"/>
          <p:nvPr/>
        </p:nvSpPr>
        <p:spPr>
          <a:xfrm>
            <a:off x="232728" y="6818916"/>
            <a:ext cx="512961" cy="9284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lvl="1" defTabSz="1219169">
              <a:spcBef>
                <a:spcPts val="1200"/>
              </a:spcBef>
              <a:defRPr sz="5000"/>
            </a:pPr>
            <a:endParaRPr sz="2500">
              <a:latin typeface="Calibri" panose="020F0502020204030204" pitchFamily="34" charset="0"/>
              <a:cs typeface="Calibri" panose="020F0502020204030204" pitchFamily="34" charset="0"/>
            </a:endParaRPr>
          </a:p>
          <a:p>
            <a:pPr lvl="1" defTabSz="1219169">
              <a:spcBef>
                <a:spcPts val="1200"/>
              </a:spcBef>
              <a:defRPr sz="4400"/>
            </a:pPr>
            <a:endParaRPr sz="2200">
              <a:latin typeface="Calibri" panose="020F0502020204030204" pitchFamily="34" charset="0"/>
              <a:cs typeface="Calibri" panose="020F0502020204030204" pitchFamily="34" charset="0"/>
            </a:endParaRPr>
          </a:p>
        </p:txBody>
      </p:sp>
      <p:grpSp>
        <p:nvGrpSpPr>
          <p:cNvPr id="5" name="Group 4">
            <a:extLst>
              <a:ext uri="{FF2B5EF4-FFF2-40B4-BE49-F238E27FC236}">
                <a16:creationId xmlns:a16="http://schemas.microsoft.com/office/drawing/2014/main" id="{D49EAEA2-3BA7-704E-ACB0-D1F86E6EE84C}"/>
              </a:ext>
            </a:extLst>
          </p:cNvPr>
          <p:cNvGrpSpPr/>
          <p:nvPr/>
        </p:nvGrpSpPr>
        <p:grpSpPr>
          <a:xfrm>
            <a:off x="1799784" y="1546583"/>
            <a:ext cx="8592429" cy="4833242"/>
            <a:chOff x="1948171" y="1546583"/>
            <a:chExt cx="8592429" cy="4833242"/>
          </a:xfrm>
        </p:grpSpPr>
        <p:pic>
          <p:nvPicPr>
            <p:cNvPr id="170" name="Image" descr="Image"/>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48171" y="1546583"/>
              <a:ext cx="8592429" cy="4833242"/>
            </a:xfrm>
            <a:prstGeom prst="rect">
              <a:avLst/>
            </a:prstGeom>
            <a:ln w="12700">
              <a:miter lim="400000"/>
            </a:ln>
          </p:spPr>
        </p:pic>
        <p:sp>
          <p:nvSpPr>
            <p:cNvPr id="171" name="A. Khalatyan/J. Fohlmeister/AIP"/>
            <p:cNvSpPr txBox="1"/>
            <p:nvPr/>
          </p:nvSpPr>
          <p:spPr>
            <a:xfrm>
              <a:off x="7715659" y="5948194"/>
              <a:ext cx="2824941" cy="3129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457200">
                <a:lnSpc>
                  <a:spcPct val="100000"/>
                </a:lnSpc>
                <a:defRPr sz="3400">
                  <a:latin typeface="Graphik"/>
                  <a:ea typeface="Graphik"/>
                  <a:cs typeface="Graphik"/>
                  <a:sym typeface="Graphik"/>
                </a:defRPr>
              </a:lvl1pPr>
            </a:lstStyle>
            <a:p>
              <a:r>
                <a:rPr sz="1700" dirty="0">
                  <a:solidFill>
                    <a:schemeClr val="bg1"/>
                  </a:solidFill>
                  <a:latin typeface="Calibri" panose="020F0502020204030204" pitchFamily="34" charset="0"/>
                  <a:cs typeface="Calibri" panose="020F0502020204030204" pitchFamily="34" charset="0"/>
                </a:rPr>
                <a:t>A. </a:t>
              </a:r>
              <a:r>
                <a:rPr sz="1700" dirty="0" err="1">
                  <a:solidFill>
                    <a:schemeClr val="bg1"/>
                  </a:solidFill>
                  <a:latin typeface="Calibri" panose="020F0502020204030204" pitchFamily="34" charset="0"/>
                  <a:cs typeface="Calibri" panose="020F0502020204030204" pitchFamily="34" charset="0"/>
                </a:rPr>
                <a:t>Khalatyan</a:t>
              </a:r>
              <a:r>
                <a:rPr sz="1700" dirty="0">
                  <a:solidFill>
                    <a:schemeClr val="bg1"/>
                  </a:solidFill>
                  <a:latin typeface="Calibri" panose="020F0502020204030204" pitchFamily="34" charset="0"/>
                  <a:cs typeface="Calibri" panose="020F0502020204030204" pitchFamily="34" charset="0"/>
                </a:rPr>
                <a:t>/J. </a:t>
              </a:r>
              <a:r>
                <a:rPr sz="1700" dirty="0" err="1">
                  <a:solidFill>
                    <a:schemeClr val="bg1"/>
                  </a:solidFill>
                  <a:latin typeface="Calibri" panose="020F0502020204030204" pitchFamily="34" charset="0"/>
                  <a:cs typeface="Calibri" panose="020F0502020204030204" pitchFamily="34" charset="0"/>
                </a:rPr>
                <a:t>Fohlmeister</a:t>
              </a:r>
              <a:r>
                <a:rPr sz="1700" dirty="0">
                  <a:solidFill>
                    <a:schemeClr val="bg1"/>
                  </a:solidFill>
                  <a:latin typeface="Calibri" panose="020F0502020204030204" pitchFamily="34" charset="0"/>
                  <a:cs typeface="Calibri" panose="020F0502020204030204" pitchFamily="34" charset="0"/>
                </a:rPr>
                <a:t>/AIP</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2F5183-2764-348B-EA99-F53F01DF8951}"/>
              </a:ext>
            </a:extLst>
          </p:cNvPr>
          <p:cNvSpPr>
            <a:spLocks noGrp="1"/>
          </p:cNvSpPr>
          <p:nvPr>
            <p:ph idx="1"/>
          </p:nvPr>
        </p:nvSpPr>
        <p:spPr>
          <a:xfrm>
            <a:off x="489208" y="1203766"/>
            <a:ext cx="8555912" cy="4635735"/>
          </a:xfrm>
        </p:spPr>
        <p:txBody>
          <a:bodyPr>
            <a:noAutofit/>
          </a:bodyPr>
          <a:lstStyle/>
          <a:p>
            <a:pPr defTabSz="1219169">
              <a:spcBef>
                <a:spcPts val="1200"/>
              </a:spcBef>
              <a:defRPr sz="5000">
                <a:latin typeface="Graphik"/>
                <a:ea typeface="Graphik"/>
                <a:cs typeface="Graphik"/>
                <a:sym typeface="Graphik"/>
              </a:defRPr>
            </a:pPr>
            <a:r>
              <a:rPr lang="en-AU" sz="2400" dirty="0">
                <a:latin typeface="+mn-lt"/>
              </a:rPr>
              <a:t>Theory and simulations predict that the alignment angle of a galaxy’s spin vector and the filaments of the cosmic web will correlate with galaxy properties, notably with galaxy mass</a:t>
            </a:r>
          </a:p>
          <a:p>
            <a:pPr defTabSz="1219169">
              <a:spcBef>
                <a:spcPts val="1200"/>
              </a:spcBef>
              <a:defRPr sz="5000">
                <a:latin typeface="Graphik"/>
                <a:ea typeface="Graphik"/>
                <a:cs typeface="Graphik"/>
                <a:sym typeface="Graphik"/>
              </a:defRPr>
            </a:pPr>
            <a:r>
              <a:rPr lang="en-AU" sz="2400" dirty="0">
                <a:latin typeface="+mn-lt"/>
              </a:rPr>
              <a:t>We investigate correlations of the spin-filament alignment with various galaxy properties, to find those properties that correlate most strongly and so may be physically related</a:t>
            </a:r>
          </a:p>
          <a:p>
            <a:pPr defTabSz="1219169">
              <a:spcBef>
                <a:spcPts val="1200"/>
              </a:spcBef>
              <a:defRPr sz="5000">
                <a:latin typeface="Graphik"/>
                <a:ea typeface="Graphik"/>
                <a:cs typeface="Graphik"/>
                <a:sym typeface="Graphik"/>
              </a:defRPr>
            </a:pPr>
            <a:r>
              <a:rPr lang="en-AU" sz="2400" dirty="0">
                <a:latin typeface="+mn-lt"/>
              </a:rPr>
              <a:t>We aim to illuminate the physical processes that determine the spin-filament alignment and their effects on galaxy structure &amp; kinematics as well as star-formation history &amp; stellar populations</a:t>
            </a:r>
          </a:p>
          <a:p>
            <a:pPr defTabSz="1219169">
              <a:spcBef>
                <a:spcPts val="1200"/>
              </a:spcBef>
              <a:defRPr sz="5000">
                <a:latin typeface="Graphik"/>
                <a:ea typeface="Graphik"/>
                <a:cs typeface="Graphik"/>
                <a:sym typeface="Graphik"/>
              </a:defRPr>
            </a:pPr>
            <a:r>
              <a:rPr lang="en-AU" sz="2400" dirty="0">
                <a:latin typeface="+mn-lt"/>
              </a:rPr>
              <a:t>We look at the spin filament alignments for entire galaxies and, separately, for their decomposed bulge and disk components</a:t>
            </a:r>
          </a:p>
        </p:txBody>
      </p:sp>
      <p:sp>
        <p:nvSpPr>
          <p:cNvPr id="175" name="This work"/>
          <p:cNvSpPr txBox="1">
            <a:spLocks noGrp="1"/>
          </p:cNvSpPr>
          <p:nvPr>
            <p:ph type="title"/>
          </p:nvPr>
        </p:nvSpPr>
        <p:spPr>
          <a:prstGeom prst="rect">
            <a:avLst/>
          </a:prstGeom>
        </p:spPr>
        <p:txBody>
          <a:bodyPr>
            <a:normAutofit fontScale="90000"/>
          </a:bodyPr>
          <a:lstStyle>
            <a:lvl1pPr>
              <a:defRPr>
                <a:latin typeface="Graphik"/>
                <a:ea typeface="Graphik"/>
                <a:cs typeface="Graphik"/>
                <a:sym typeface="Graphik"/>
              </a:defRPr>
            </a:lvl1pPr>
          </a:lstStyle>
          <a:p>
            <a:r>
              <a:rPr lang="en-AU" dirty="0">
                <a:latin typeface="Calibri" panose="020F0502020204030204" pitchFamily="34" charset="0"/>
                <a:cs typeface="Calibri" panose="020F0502020204030204" pitchFamily="34" charset="0"/>
              </a:rPr>
              <a:t>objectives</a:t>
            </a:r>
            <a:endParaRPr dirty="0">
              <a:latin typeface="Calibri" panose="020F0502020204030204" pitchFamily="34" charset="0"/>
              <a:cs typeface="Calibri" panose="020F0502020204030204" pitchFamily="34" charset="0"/>
            </a:endParaRPr>
          </a:p>
        </p:txBody>
      </p:sp>
      <p:sp>
        <p:nvSpPr>
          <p:cNvPr id="177" name="Text"/>
          <p:cNvSpPr txBox="1"/>
          <p:nvPr/>
        </p:nvSpPr>
        <p:spPr>
          <a:xfrm>
            <a:off x="232728" y="6818916"/>
            <a:ext cx="512961" cy="9284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lvl="1" defTabSz="1219169">
              <a:spcBef>
                <a:spcPts val="1200"/>
              </a:spcBef>
              <a:defRPr sz="5000"/>
            </a:pPr>
            <a:endParaRPr sz="2500"/>
          </a:p>
          <a:p>
            <a:pPr lvl="1" defTabSz="1219169">
              <a:spcBef>
                <a:spcPts val="1200"/>
              </a:spcBef>
              <a:defRPr sz="4400"/>
            </a:pPr>
            <a:endParaRPr sz="2200"/>
          </a:p>
        </p:txBody>
      </p:sp>
      <p:pic>
        <p:nvPicPr>
          <p:cNvPr id="179" name="Screen Shot 2021-07-26 at 6.22.54 pm.png" descr="Screen Shot 2021-07-26 at 6.22.54 pm.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767718" y="1018499"/>
            <a:ext cx="2778093" cy="4280400"/>
          </a:xfrm>
          <a:prstGeom prst="rect">
            <a:avLst/>
          </a:prstGeom>
          <a:ln w="12700">
            <a:miter lim="400000"/>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The GAMA survey"/>
          <p:cNvSpPr txBox="1">
            <a:spLocks noGrp="1"/>
          </p:cNvSpPr>
          <p:nvPr>
            <p:ph type="title"/>
          </p:nvPr>
        </p:nvSpPr>
        <p:spPr>
          <a:prstGeom prst="rect">
            <a:avLst/>
          </a:prstGeom>
        </p:spPr>
        <p:txBody>
          <a:bodyPr>
            <a:normAutofit fontScale="90000"/>
          </a:bodyPr>
          <a:lstStyle>
            <a:lvl1pPr>
              <a:defRPr>
                <a:latin typeface="Graphik"/>
                <a:ea typeface="Graphik"/>
                <a:cs typeface="Graphik"/>
                <a:sym typeface="Graphik"/>
              </a:defRPr>
            </a:lvl1pPr>
          </a:lstStyle>
          <a:p>
            <a:r>
              <a:rPr lang="en-AU" dirty="0">
                <a:latin typeface="Calibri" panose="020F0502020204030204" pitchFamily="34" charset="0"/>
                <a:cs typeface="Calibri" panose="020F0502020204030204" pitchFamily="34" charset="0"/>
              </a:rPr>
              <a:t>Identifying filaments with the GAMA Survey</a:t>
            </a:r>
            <a:endParaRPr dirty="0">
              <a:latin typeface="Calibri" panose="020F0502020204030204" pitchFamily="34" charset="0"/>
              <a:cs typeface="Calibri" panose="020F0502020204030204" pitchFamily="34" charset="0"/>
            </a:endParaRPr>
          </a:p>
        </p:txBody>
      </p:sp>
      <p:sp>
        <p:nvSpPr>
          <p:cNvPr id="187" name="Redshift galaxy survey of ~36 000 galaxies at z&lt;0.1"/>
          <p:cNvSpPr txBox="1"/>
          <p:nvPr/>
        </p:nvSpPr>
        <p:spPr>
          <a:xfrm>
            <a:off x="1226599" y="1476442"/>
            <a:ext cx="4637488"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4500">
                <a:latin typeface="Graphik"/>
                <a:ea typeface="Graphik"/>
                <a:cs typeface="Graphik"/>
                <a:sym typeface="Graphik"/>
              </a:defRPr>
            </a:lvl1pPr>
          </a:lstStyle>
          <a:p>
            <a:r>
              <a:rPr lang="en-AU" sz="2000" dirty="0">
                <a:latin typeface="Calibri" panose="020F0502020204030204" pitchFamily="34" charset="0"/>
                <a:cs typeface="Calibri" panose="020F0502020204030204" pitchFamily="34" charset="0"/>
              </a:rPr>
              <a:t>GAMA z-</a:t>
            </a:r>
            <a:r>
              <a:rPr sz="2000" dirty="0">
                <a:latin typeface="Calibri" panose="020F0502020204030204" pitchFamily="34" charset="0"/>
                <a:cs typeface="Calibri" panose="020F0502020204030204" pitchFamily="34" charset="0"/>
              </a:rPr>
              <a:t>survey of </a:t>
            </a:r>
            <a:r>
              <a:rPr sz="2000" dirty="0">
                <a:latin typeface="Symbol" pitchFamily="2" charset="2"/>
                <a:cs typeface="Calibri" panose="020F0502020204030204" pitchFamily="34" charset="0"/>
              </a:rPr>
              <a:t>~</a:t>
            </a:r>
            <a:r>
              <a:rPr sz="2000" dirty="0">
                <a:latin typeface="Calibri" panose="020F0502020204030204" pitchFamily="34" charset="0"/>
                <a:cs typeface="Calibri" panose="020F0502020204030204" pitchFamily="34" charset="0"/>
              </a:rPr>
              <a:t>36</a:t>
            </a:r>
            <a:r>
              <a:rPr lang="en-AU" sz="2000" dirty="0">
                <a:latin typeface="Calibri" panose="020F0502020204030204" pitchFamily="34" charset="0"/>
                <a:cs typeface="Calibri" panose="020F0502020204030204" pitchFamily="34" charset="0"/>
              </a:rPr>
              <a:t>,</a:t>
            </a:r>
            <a:r>
              <a:rPr sz="2000" dirty="0">
                <a:latin typeface="Calibri" panose="020F0502020204030204" pitchFamily="34" charset="0"/>
                <a:cs typeface="Calibri" panose="020F0502020204030204" pitchFamily="34" charset="0"/>
              </a:rPr>
              <a:t>000 galaxies at z&lt;0.1 </a:t>
            </a:r>
          </a:p>
        </p:txBody>
      </p:sp>
      <p:sp>
        <p:nvSpPr>
          <p:cNvPr id="188" name="reconstruct cosmic filaments"/>
          <p:cNvSpPr txBox="1"/>
          <p:nvPr/>
        </p:nvSpPr>
        <p:spPr>
          <a:xfrm>
            <a:off x="6494717" y="1476442"/>
            <a:ext cx="4137220"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lgn="l" defTabSz="825500">
              <a:lnSpc>
                <a:spcPct val="100000"/>
              </a:lnSpc>
              <a:defRPr sz="4500">
                <a:latin typeface="Graphik"/>
                <a:ea typeface="Graphik"/>
                <a:cs typeface="Graphik"/>
                <a:sym typeface="Graphik"/>
              </a:defRPr>
            </a:lvl1pPr>
          </a:lstStyle>
          <a:p>
            <a:r>
              <a:rPr lang="en-AU" sz="2000" dirty="0">
                <a:latin typeface="Calibri" panose="020F0502020204030204" pitchFamily="34" charset="0"/>
                <a:cs typeface="Calibri" panose="020F0502020204030204" pitchFamily="34" charset="0"/>
              </a:rPr>
              <a:t>identify &amp; </a:t>
            </a:r>
            <a:r>
              <a:rPr sz="2000" dirty="0">
                <a:latin typeface="Calibri" panose="020F0502020204030204" pitchFamily="34" charset="0"/>
                <a:cs typeface="Calibri" panose="020F0502020204030204" pitchFamily="34" charset="0"/>
              </a:rPr>
              <a:t>reconstruct cosmic filaments </a:t>
            </a:r>
          </a:p>
        </p:txBody>
      </p:sp>
      <p:sp>
        <p:nvSpPr>
          <p:cNvPr id="189" name="Line"/>
          <p:cNvSpPr/>
          <p:nvPr/>
        </p:nvSpPr>
        <p:spPr>
          <a:xfrm>
            <a:off x="5808990" y="1655978"/>
            <a:ext cx="620207" cy="1"/>
          </a:xfrm>
          <a:prstGeom prst="line">
            <a:avLst/>
          </a:prstGeom>
          <a:ln w="63500">
            <a:solidFill>
              <a:srgbClr val="000000"/>
            </a:solidFill>
            <a:miter lim="400000"/>
            <a:tailEnd type="triangle"/>
          </a:ln>
        </p:spPr>
        <p:txBody>
          <a:bodyPr lIns="25400" tIns="25400" rIns="25400" bIns="25400" anchor="ctr"/>
          <a:lstStyle/>
          <a:p>
            <a:endParaRPr sz="900"/>
          </a:p>
        </p:txBody>
      </p:sp>
      <p:pic>
        <p:nvPicPr>
          <p:cNvPr id="190" name="Image" descr="Image"/>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9674" y="1336890"/>
            <a:ext cx="796925" cy="638176"/>
          </a:xfrm>
          <a:prstGeom prst="rect">
            <a:avLst/>
          </a:prstGeom>
          <a:ln w="12700">
            <a:miter lim="400000"/>
          </a:ln>
        </p:spPr>
      </p:pic>
      <p:sp>
        <p:nvSpPr>
          <p:cNvPr id="191" name="Density field in 3D via Delaunay…"/>
          <p:cNvSpPr txBox="1"/>
          <p:nvPr/>
        </p:nvSpPr>
        <p:spPr>
          <a:xfrm>
            <a:off x="1226599" y="5511189"/>
            <a:ext cx="4580884" cy="6052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lgn="ctr" defTabSz="412750">
              <a:defRPr sz="4500">
                <a:latin typeface="Graphik"/>
                <a:ea typeface="Graphik"/>
                <a:cs typeface="Graphik"/>
                <a:sym typeface="Graphik"/>
              </a:defRPr>
            </a:pPr>
            <a:r>
              <a:rPr sz="2000" dirty="0">
                <a:latin typeface="Calibri" panose="020F0502020204030204" pitchFamily="34" charset="0"/>
                <a:cs typeface="Calibri" panose="020F0502020204030204" pitchFamily="34" charset="0"/>
              </a:rPr>
              <a:t>Density field in 3D via Delaunay</a:t>
            </a:r>
            <a:r>
              <a:rPr lang="en-AU" sz="2000" dirty="0">
                <a:latin typeface="Calibri" panose="020F0502020204030204" pitchFamily="34" charset="0"/>
                <a:cs typeface="Calibri" panose="020F0502020204030204" pitchFamily="34" charset="0"/>
              </a:rPr>
              <a:t> </a:t>
            </a:r>
            <a:r>
              <a:rPr sz="2000" dirty="0">
                <a:latin typeface="Calibri" panose="020F0502020204030204" pitchFamily="34" charset="0"/>
                <a:cs typeface="Calibri" panose="020F0502020204030204" pitchFamily="34" charset="0"/>
              </a:rPr>
              <a:t>tessellation</a:t>
            </a:r>
            <a:br>
              <a:rPr lang="en-AU" sz="2000" dirty="0">
                <a:latin typeface="Calibri" panose="020F0502020204030204" pitchFamily="34" charset="0"/>
                <a:cs typeface="Calibri" panose="020F0502020204030204" pitchFamily="34" charset="0"/>
              </a:rPr>
            </a:br>
            <a:r>
              <a:rPr lang="en-AU" sz="1600" dirty="0">
                <a:latin typeface="Calibri" panose="020F0502020204030204" pitchFamily="34" charset="0"/>
                <a:cs typeface="Calibri" panose="020F0502020204030204" pitchFamily="34" charset="0"/>
              </a:rPr>
              <a:t>(Driver et al. 2011; Baldry et al. 2018)</a:t>
            </a:r>
          </a:p>
        </p:txBody>
      </p:sp>
      <p:sp>
        <p:nvSpPr>
          <p:cNvPr id="192" name="DisPerSE structure extractor…"/>
          <p:cNvSpPr txBox="1"/>
          <p:nvPr/>
        </p:nvSpPr>
        <p:spPr>
          <a:xfrm>
            <a:off x="6494717" y="5511189"/>
            <a:ext cx="4137220" cy="6052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lgn="ctr" defTabSz="412750">
              <a:defRPr sz="4500">
                <a:latin typeface="Graphik"/>
                <a:ea typeface="Graphik"/>
                <a:cs typeface="Graphik"/>
                <a:sym typeface="Graphik"/>
              </a:defRPr>
            </a:pPr>
            <a:r>
              <a:rPr sz="2000" dirty="0" err="1">
                <a:latin typeface="Calibri" panose="020F0502020204030204" pitchFamily="34" charset="0"/>
                <a:cs typeface="Calibri" panose="020F0502020204030204" pitchFamily="34" charset="0"/>
              </a:rPr>
              <a:t>DisPerSE</a:t>
            </a:r>
            <a:r>
              <a:rPr sz="2000" dirty="0">
                <a:latin typeface="Calibri" panose="020F0502020204030204" pitchFamily="34" charset="0"/>
                <a:cs typeface="Calibri" panose="020F0502020204030204" pitchFamily="34" charset="0"/>
              </a:rPr>
              <a:t> structure extractor</a:t>
            </a:r>
            <a:br>
              <a:rPr lang="en-AU" sz="2000" dirty="0">
                <a:latin typeface="Calibri" panose="020F0502020204030204" pitchFamily="34" charset="0"/>
                <a:cs typeface="Calibri" panose="020F0502020204030204" pitchFamily="34" charset="0"/>
              </a:rPr>
            </a:br>
            <a:r>
              <a:rPr sz="1600" dirty="0" err="1">
                <a:latin typeface="Calibri" panose="020F0502020204030204" pitchFamily="34" charset="0"/>
                <a:cs typeface="Calibri" panose="020F0502020204030204" pitchFamily="34" charset="0"/>
              </a:rPr>
              <a:t>Sousbie</a:t>
            </a:r>
            <a:r>
              <a:rPr sz="1600" dirty="0">
                <a:latin typeface="Calibri" panose="020F0502020204030204" pitchFamily="34" charset="0"/>
                <a:cs typeface="Calibri" panose="020F0502020204030204" pitchFamily="34" charset="0"/>
              </a:rPr>
              <a:t> (2011a,b</a:t>
            </a:r>
            <a:r>
              <a:rPr lang="en-AU" sz="1600" dirty="0">
                <a:latin typeface="Calibri" panose="020F0502020204030204" pitchFamily="34" charset="0"/>
                <a:cs typeface="Calibri" panose="020F0502020204030204" pitchFamily="34" charset="0"/>
              </a:rPr>
              <a:t>)</a:t>
            </a:r>
            <a:endParaRPr sz="1600" dirty="0">
              <a:latin typeface="Calibri" panose="020F0502020204030204" pitchFamily="34" charset="0"/>
              <a:cs typeface="Calibri" panose="020F0502020204030204" pitchFamily="34" charset="0"/>
            </a:endParaRPr>
          </a:p>
        </p:txBody>
      </p:sp>
      <p:pic>
        <p:nvPicPr>
          <p:cNvPr id="193" name="DensityField.mov" descr="DensityField.mov"/>
          <p:cNvPicPr>
            <a:picLocks/>
          </p:cNvPicPr>
          <p:nvPr>
            <a:videoFile r:link="rId2"/>
            <p:extLst>
              <p:ext uri="{DAA4B4D4-6D71-4841-9C94-3DE7FCFB9230}">
                <p14:media xmlns:p14="http://schemas.microsoft.com/office/powerpoint/2010/main" r:embed="rId1"/>
              </p:ext>
            </p:extLst>
          </p:nvPr>
        </p:nvPicPr>
        <p:blipFill>
          <a:blip r:embed="rId7"/>
          <a:stretch>
            <a:fillRect/>
          </a:stretch>
        </p:blipFill>
        <p:spPr>
          <a:xfrm>
            <a:off x="1277969" y="1953407"/>
            <a:ext cx="4637488" cy="3186965"/>
          </a:xfrm>
          <a:prstGeom prst="rect">
            <a:avLst/>
          </a:prstGeom>
          <a:ln w="63500">
            <a:solidFill>
              <a:srgbClr val="000000"/>
            </a:solidFill>
            <a:miter lim="400000"/>
          </a:ln>
        </p:spPr>
      </p:pic>
      <p:pic>
        <p:nvPicPr>
          <p:cNvPr id="194" name="Filaments.mov" descr="Filaments.mov"/>
          <p:cNvPicPr>
            <a:picLocks/>
          </p:cNvPicPr>
          <p:nvPr>
            <a:videoFile r:link="rId4"/>
            <p:extLst>
              <p:ext uri="{DAA4B4D4-6D71-4841-9C94-3DE7FCFB9230}">
                <p14:media xmlns:p14="http://schemas.microsoft.com/office/powerpoint/2010/main" r:embed="rId3"/>
              </p:ext>
            </p:extLst>
          </p:nvPr>
        </p:nvPicPr>
        <p:blipFill>
          <a:blip r:embed="rId8"/>
          <a:stretch>
            <a:fillRect/>
          </a:stretch>
        </p:blipFill>
        <p:spPr>
          <a:xfrm>
            <a:off x="6501115" y="1953140"/>
            <a:ext cx="4202740" cy="3176951"/>
          </a:xfrm>
          <a:prstGeom prst="rect">
            <a:avLst/>
          </a:prstGeom>
          <a:ln w="63500">
            <a:solidFill>
              <a:srgbClr val="000000"/>
            </a:solidFill>
            <a:miter lim="400000"/>
          </a:ln>
        </p:spPr>
      </p:pic>
      <p:sp>
        <p:nvSpPr>
          <p:cNvPr id="195" name="3D models in Sketchfab!"/>
          <p:cNvSpPr txBox="1"/>
          <p:nvPr/>
        </p:nvSpPr>
        <p:spPr>
          <a:xfrm rot="5400000">
            <a:off x="10036260" y="4248415"/>
            <a:ext cx="1807546" cy="266740"/>
          </a:xfrm>
          <a:prstGeom prst="rect">
            <a:avLst/>
          </a:prstGeom>
          <a:solidFill>
            <a:srgbClr val="FFFFFF"/>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825500">
              <a:lnSpc>
                <a:spcPct val="100000"/>
              </a:lnSpc>
              <a:defRPr sz="4000">
                <a:latin typeface="Graphik"/>
                <a:ea typeface="Graphik"/>
                <a:cs typeface="Graphik"/>
                <a:sym typeface="Graphik"/>
              </a:defRPr>
            </a:lvl1pPr>
          </a:lstStyle>
          <a:p>
            <a:r>
              <a:rPr sz="1400" dirty="0">
                <a:latin typeface="Calibri" panose="020F0502020204030204" pitchFamily="34" charset="0"/>
                <a:cs typeface="Calibri" panose="020F0502020204030204" pitchFamily="34" charset="0"/>
              </a:rPr>
              <a:t>3D models in </a:t>
            </a:r>
            <a:r>
              <a:rPr sz="1400" dirty="0" err="1">
                <a:latin typeface="Calibri" panose="020F0502020204030204" pitchFamily="34" charset="0"/>
                <a:cs typeface="Calibri" panose="020F0502020204030204" pitchFamily="34" charset="0"/>
              </a:rPr>
              <a:t>Sketchfab</a:t>
            </a:r>
            <a:r>
              <a:rPr sz="1400" dirty="0">
                <a:latin typeface="Calibri" panose="020F0502020204030204" pitchFamily="34" charset="0"/>
                <a:cs typeface="Calibri" panose="020F0502020204030204" pitchFamily="34" charset="0"/>
              </a:rPr>
              <a:t>!</a:t>
            </a:r>
          </a:p>
        </p:txBody>
      </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00" fill="hold"/>
                                        <p:tgtEl>
                                          <p:spTgt spid="193"/>
                                        </p:tgtEl>
                                      </p:cBhvr>
                                    </p:cmd>
                                  </p:childTnLst>
                                </p:cTn>
                              </p:par>
                            </p:childTnLst>
                          </p:cTn>
                        </p:par>
                        <p:par>
                          <p:cTn id="7" fill="hold">
                            <p:stCondLst>
                              <p:cond delay="9500"/>
                            </p:stCondLst>
                            <p:childTnLst>
                              <p:par>
                                <p:cTn id="8" presetID="1" presetClass="mediacall" presetSubtype="0" fill="hold" nodeType="afterEffect">
                                  <p:stCondLst>
                                    <p:cond delay="0"/>
                                  </p:stCondLst>
                                  <p:childTnLst>
                                    <p:cmd type="call" cmd="playFrom(0.0)">
                                      <p:cBhvr>
                                        <p:cTn id="9" dur="11933" fill="hold"/>
                                        <p:tgtEl>
                                          <p:spTgt spid="19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0" fill="hold" display="0">
                  <p:stCondLst>
                    <p:cond delay="indefinite"/>
                  </p:stCondLst>
                </p:cTn>
                <p:tgtEl>
                  <p:spTgt spid="193"/>
                </p:tgtEl>
              </p:cMediaNode>
            </p:video>
            <p:seq concurrent="1" nextAc="seek">
              <p:cTn id="11" restart="whenNotActive" fill="hold" evtFilter="cancelBubble" nodeType="interactiveSeq">
                <p:stCondLst>
                  <p:cond evt="onClick" delay="0">
                    <p:tgtEl>
                      <p:spTgt spid="19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93"/>
                                        </p:tgtEl>
                                      </p:cBhvr>
                                    </p:cmd>
                                  </p:childTnLst>
                                </p:cTn>
                              </p:par>
                            </p:childTnLst>
                          </p:cTn>
                        </p:par>
                      </p:childTnLst>
                    </p:cTn>
                  </p:par>
                </p:childTnLst>
              </p:cTn>
              <p:nextCondLst>
                <p:cond evt="onClick" delay="0">
                  <p:tgtEl>
                    <p:spTgt spid="193"/>
                  </p:tgtEl>
                </p:cond>
              </p:nextCondLst>
            </p:seq>
            <p:video>
              <p:cMediaNode vol="100000">
                <p:cTn id="16" fill="hold" display="0">
                  <p:stCondLst>
                    <p:cond delay="indefinite"/>
                  </p:stCondLst>
                </p:cTn>
                <p:tgtEl>
                  <p:spTgt spid="194"/>
                </p:tgtEl>
              </p:cMediaNode>
            </p:video>
            <p:seq concurrent="1" nextAc="seek">
              <p:cTn id="17" restart="whenNotActive" fill="hold" evtFilter="cancelBubble" nodeType="interactiveSeq">
                <p:stCondLst>
                  <p:cond evt="onClick" delay="0">
                    <p:tgtEl>
                      <p:spTgt spid="194"/>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94"/>
                                        </p:tgtEl>
                                      </p:cBhvr>
                                    </p:cmd>
                                  </p:childTnLst>
                                </p:cTn>
                              </p:par>
                            </p:childTnLst>
                          </p:cTn>
                        </p:par>
                      </p:childTnLst>
                    </p:cTn>
                  </p:par>
                </p:childTnLst>
              </p:cTn>
              <p:nextCondLst>
                <p:cond evt="onClick" delay="0">
                  <p:tgtEl>
                    <p:spTgt spid="19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792C6C4-B957-7844-C182-CAADA4648F5B}"/>
              </a:ext>
            </a:extLst>
          </p:cNvPr>
          <p:cNvGrpSpPr/>
          <p:nvPr/>
        </p:nvGrpSpPr>
        <p:grpSpPr>
          <a:xfrm>
            <a:off x="6493476" y="2872557"/>
            <a:ext cx="4565876" cy="3371899"/>
            <a:chOff x="6493476" y="2674845"/>
            <a:chExt cx="4565876" cy="3371899"/>
          </a:xfrm>
        </p:grpSpPr>
        <p:grpSp>
          <p:nvGrpSpPr>
            <p:cNvPr id="3" name="Group 2">
              <a:extLst>
                <a:ext uri="{FF2B5EF4-FFF2-40B4-BE49-F238E27FC236}">
                  <a16:creationId xmlns:a16="http://schemas.microsoft.com/office/drawing/2014/main" id="{5143CB6B-CCEB-43D8-E2EC-8A19A1D35EBB}"/>
                </a:ext>
              </a:extLst>
            </p:cNvPr>
            <p:cNvGrpSpPr/>
            <p:nvPr/>
          </p:nvGrpSpPr>
          <p:grpSpPr>
            <a:xfrm>
              <a:off x="6493476" y="2674845"/>
              <a:ext cx="4565876" cy="3371899"/>
              <a:chOff x="4088206" y="1889550"/>
              <a:chExt cx="4565876" cy="3371899"/>
            </a:xfrm>
          </p:grpSpPr>
          <p:pic>
            <p:nvPicPr>
              <p:cNvPr id="201" name="GalaxyBulgeDisc_Vel_Maps1-cropped.pdf" descr="GalaxyBulgeDisc_Vel_Maps1-cropped.pdf"/>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582878" y="1889550"/>
                <a:ext cx="1071204" cy="3169170"/>
              </a:xfrm>
              <a:prstGeom prst="rect">
                <a:avLst/>
              </a:prstGeom>
              <a:ln w="12700">
                <a:miter lim="400000"/>
              </a:ln>
            </p:spPr>
          </p:pic>
          <p:pic>
            <p:nvPicPr>
              <p:cNvPr id="204" name="16317vel_mapPaper.pdf" descr="16317vel_mapPaper.pd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088206" y="1889550"/>
                <a:ext cx="3343438" cy="3169274"/>
              </a:xfrm>
              <a:prstGeom prst="rect">
                <a:avLst/>
              </a:prstGeom>
              <a:ln w="12700">
                <a:miter lim="400000"/>
              </a:ln>
            </p:spPr>
          </p:pic>
          <p:pic>
            <p:nvPicPr>
              <p:cNvPr id="205" name="7992vel_mapPaper.pdf" descr="7992vel_mapPaper.pdf"/>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515670" y="5022630"/>
                <a:ext cx="1490814" cy="238819"/>
              </a:xfrm>
              <a:prstGeom prst="rect">
                <a:avLst/>
              </a:prstGeom>
              <a:ln w="12700">
                <a:miter lim="400000"/>
              </a:ln>
            </p:spPr>
          </p:pic>
        </p:grpSp>
        <p:sp>
          <p:nvSpPr>
            <p:cNvPr id="4" name="Rectangle 3">
              <a:extLst>
                <a:ext uri="{FF2B5EF4-FFF2-40B4-BE49-F238E27FC236}">
                  <a16:creationId xmlns:a16="http://schemas.microsoft.com/office/drawing/2014/main" id="{5AE96897-6A6C-4D7D-D6A1-6632C269E537}"/>
                </a:ext>
              </a:extLst>
            </p:cNvPr>
            <p:cNvSpPr/>
            <p:nvPr/>
          </p:nvSpPr>
          <p:spPr bwMode="auto">
            <a:xfrm>
              <a:off x="7338349" y="2777924"/>
              <a:ext cx="428264" cy="266218"/>
            </a:xfrm>
            <a:prstGeom prst="rect">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AU" baseline="0" dirty="0"/>
            </a:p>
          </p:txBody>
        </p:sp>
      </p:grpSp>
      <p:sp>
        <p:nvSpPr>
          <p:cNvPr id="2" name="Content Placeholder 1">
            <a:extLst>
              <a:ext uri="{FF2B5EF4-FFF2-40B4-BE49-F238E27FC236}">
                <a16:creationId xmlns:a16="http://schemas.microsoft.com/office/drawing/2014/main" id="{98823618-2D32-000E-5152-98C5665FA053}"/>
              </a:ext>
            </a:extLst>
          </p:cNvPr>
          <p:cNvSpPr>
            <a:spLocks noGrp="1"/>
          </p:cNvSpPr>
          <p:nvPr>
            <p:ph idx="1"/>
          </p:nvPr>
        </p:nvSpPr>
        <p:spPr>
          <a:xfrm>
            <a:off x="552450" y="1580322"/>
            <a:ext cx="5773541" cy="4834170"/>
          </a:xfrm>
        </p:spPr>
        <p:txBody>
          <a:bodyPr>
            <a:normAutofit/>
          </a:bodyPr>
          <a:lstStyle/>
          <a:p>
            <a:r>
              <a:rPr lang="en-AU" sz="2400" dirty="0">
                <a:latin typeface="+mn-lt"/>
              </a:rPr>
              <a:t>Exploit spatially-resolved stellar kinematics from integral field spectroscopy to identify galaxy spin axes</a:t>
            </a:r>
          </a:p>
          <a:p>
            <a:endParaRPr lang="en-AU" sz="1200" dirty="0">
              <a:latin typeface="+mn-lt"/>
            </a:endParaRPr>
          </a:p>
          <a:p>
            <a:pPr defTabSz="412750">
              <a:defRPr sz="4500">
                <a:latin typeface="Graphik"/>
                <a:ea typeface="Graphik"/>
                <a:cs typeface="Graphik"/>
                <a:sym typeface="Graphik"/>
              </a:defRPr>
            </a:pPr>
            <a:r>
              <a:rPr lang="en-AU" sz="2400" dirty="0">
                <a:latin typeface="+mn-lt"/>
              </a:rPr>
              <a:t>Study spin-filament alignments of 1121 galaxies as a function of their properties</a:t>
            </a:r>
          </a:p>
          <a:p>
            <a:pPr defTabSz="412750">
              <a:defRPr sz="4500">
                <a:latin typeface="Graphik"/>
                <a:ea typeface="Graphik"/>
                <a:cs typeface="Graphik"/>
                <a:sym typeface="Graphik"/>
              </a:defRPr>
            </a:pPr>
            <a:endParaRPr lang="en-AU" sz="1200" dirty="0">
              <a:latin typeface="+mn-lt"/>
            </a:endParaRPr>
          </a:p>
          <a:p>
            <a:pPr defTabSz="412750">
              <a:defRPr sz="4500">
                <a:latin typeface="Graphik"/>
                <a:ea typeface="Graphik"/>
                <a:cs typeface="Graphik"/>
                <a:sym typeface="Graphik"/>
              </a:defRPr>
            </a:pPr>
            <a:r>
              <a:rPr lang="en-AU" sz="2400" dirty="0">
                <a:latin typeface="+mn-lt"/>
              </a:rPr>
              <a:t>Examine correlations with stellar mass, bulge-to-total ratio, V/</a:t>
            </a:r>
            <a:r>
              <a:rPr lang="en-AU" sz="2400" dirty="0">
                <a:latin typeface="Symbol" pitchFamily="2" charset="2"/>
              </a:rPr>
              <a:t>s</a:t>
            </a:r>
            <a:r>
              <a:rPr lang="en-AU" sz="2400" dirty="0">
                <a:latin typeface="+mn-lt"/>
              </a:rPr>
              <a:t>, bulge mass, </a:t>
            </a:r>
            <a:br>
              <a:rPr lang="en-AU" sz="2400" dirty="0">
                <a:latin typeface="+mn-lt"/>
              </a:rPr>
            </a:br>
            <a:r>
              <a:rPr lang="en-AU" sz="2400" dirty="0">
                <a:latin typeface="+mn-lt"/>
              </a:rPr>
              <a:t>spin amplitude, stellar population age, local density, distance from filament, etc.</a:t>
            </a:r>
          </a:p>
        </p:txBody>
      </p:sp>
      <p:sp>
        <p:nvSpPr>
          <p:cNvPr id="197" name="The SAMI survey"/>
          <p:cNvSpPr txBox="1">
            <a:spLocks noGrp="1"/>
          </p:cNvSpPr>
          <p:nvPr>
            <p:ph type="title"/>
          </p:nvPr>
        </p:nvSpPr>
        <p:spPr>
          <a:prstGeom prst="rect">
            <a:avLst/>
          </a:prstGeom>
        </p:spPr>
        <p:txBody>
          <a:bodyPr>
            <a:normAutofit fontScale="90000"/>
          </a:bodyPr>
          <a:lstStyle>
            <a:lvl1pPr>
              <a:defRPr>
                <a:latin typeface="Graphik"/>
                <a:ea typeface="Graphik"/>
                <a:cs typeface="Graphik"/>
                <a:sym typeface="Graphik"/>
              </a:defRPr>
            </a:lvl1pPr>
          </a:lstStyle>
          <a:p>
            <a:r>
              <a:rPr lang="en-AU" dirty="0">
                <a:latin typeface="Calibri" panose="020F0502020204030204" pitchFamily="34" charset="0"/>
                <a:cs typeface="Calibri" panose="020F0502020204030204" pitchFamily="34" charset="0"/>
              </a:rPr>
              <a:t>Measuring spin with </a:t>
            </a:r>
            <a:r>
              <a:rPr dirty="0">
                <a:latin typeface="Calibri" panose="020F0502020204030204" pitchFamily="34" charset="0"/>
                <a:cs typeface="Calibri" panose="020F0502020204030204" pitchFamily="34" charset="0"/>
              </a:rPr>
              <a:t>The SAMI survey</a:t>
            </a:r>
          </a:p>
        </p:txBody>
      </p:sp>
      <p:sp>
        <p:nvSpPr>
          <p:cNvPr id="198" name="(Bryant et al. 2015; Croom et al. 2021)"/>
          <p:cNvSpPr txBox="1"/>
          <p:nvPr/>
        </p:nvSpPr>
        <p:spPr>
          <a:xfrm>
            <a:off x="8646252" y="2135893"/>
            <a:ext cx="2507161"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sz="3500"/>
            </a:pPr>
            <a:r>
              <a:rPr sz="1750" dirty="0">
                <a:latin typeface="Calibri" panose="020F0502020204030204" pitchFamily="34" charset="0"/>
                <a:ea typeface="Graphik"/>
                <a:cs typeface="Calibri" panose="020F0502020204030204" pitchFamily="34" charset="0"/>
                <a:sym typeface="Graphik"/>
              </a:rPr>
              <a:t>Bryant</a:t>
            </a:r>
            <a:r>
              <a:rPr lang="en-AU" sz="1750" dirty="0">
                <a:latin typeface="Calibri" panose="020F0502020204030204" pitchFamily="34" charset="0"/>
                <a:ea typeface="Graphik"/>
                <a:cs typeface="Calibri" panose="020F0502020204030204" pitchFamily="34" charset="0"/>
                <a:sym typeface="Graphik"/>
              </a:rPr>
              <a:t>+</a:t>
            </a:r>
            <a:r>
              <a:rPr sz="1750" dirty="0">
                <a:latin typeface="Calibri" panose="020F0502020204030204" pitchFamily="34" charset="0"/>
                <a:ea typeface="Graphik"/>
                <a:cs typeface="Calibri" panose="020F0502020204030204" pitchFamily="34" charset="0"/>
                <a:sym typeface="Graphik"/>
              </a:rPr>
              <a:t>2015; Croom</a:t>
            </a:r>
            <a:r>
              <a:rPr lang="en-AU" sz="1750" dirty="0">
                <a:latin typeface="Calibri" panose="020F0502020204030204" pitchFamily="34" charset="0"/>
                <a:ea typeface="Graphik"/>
                <a:cs typeface="Calibri" panose="020F0502020204030204" pitchFamily="34" charset="0"/>
                <a:sym typeface="Graphik"/>
              </a:rPr>
              <a:t>+</a:t>
            </a:r>
            <a:r>
              <a:rPr sz="1750" dirty="0">
                <a:latin typeface="Calibri" panose="020F0502020204030204" pitchFamily="34" charset="0"/>
                <a:ea typeface="Graphik"/>
                <a:cs typeface="Calibri" panose="020F0502020204030204" pitchFamily="34" charset="0"/>
                <a:sym typeface="Graphik"/>
              </a:rPr>
              <a:t>2021</a:t>
            </a:r>
          </a:p>
        </p:txBody>
      </p:sp>
      <p:pic>
        <p:nvPicPr>
          <p:cNvPr id="199" name="Image" descr="Image"/>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12520" y="959685"/>
            <a:ext cx="1655976" cy="1648899"/>
          </a:xfrm>
          <a:prstGeom prst="rect">
            <a:avLst/>
          </a:prstGeom>
          <a:ln w="12700">
            <a:miter lim="400000"/>
          </a:ln>
        </p:spPr>
      </p:pic>
      <p:pic>
        <p:nvPicPr>
          <p:cNvPr id="202" name="Image" descr="Image"/>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646252" y="1182030"/>
            <a:ext cx="2394511" cy="887965"/>
          </a:xfrm>
          <a:prstGeom prst="rect">
            <a:avLst/>
          </a:prstGeom>
          <a:ln w="12700">
            <a:miter lim="400000"/>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2D bulge/disc decompositions"/>
          <p:cNvSpPr txBox="1">
            <a:spLocks noGrp="1"/>
          </p:cNvSpPr>
          <p:nvPr>
            <p:ph type="title"/>
          </p:nvPr>
        </p:nvSpPr>
        <p:spPr>
          <a:prstGeom prst="rect">
            <a:avLst/>
          </a:prstGeom>
        </p:spPr>
        <p:txBody>
          <a:bodyPr>
            <a:normAutofit fontScale="90000"/>
          </a:bodyPr>
          <a:lstStyle>
            <a:lvl1pPr>
              <a:defRPr>
                <a:latin typeface="Graphik"/>
                <a:ea typeface="Graphik"/>
                <a:cs typeface="Graphik"/>
                <a:sym typeface="Graphik"/>
              </a:defRPr>
            </a:lvl1pPr>
          </a:lstStyle>
          <a:p>
            <a:r>
              <a:rPr dirty="0">
                <a:latin typeface="Calibri" panose="020F0502020204030204" pitchFamily="34" charset="0"/>
                <a:cs typeface="Calibri" panose="020F0502020204030204" pitchFamily="34" charset="0"/>
              </a:rPr>
              <a:t>2D bulge/dis</a:t>
            </a:r>
            <a:r>
              <a:rPr lang="en-AU" dirty="0">
                <a:latin typeface="Calibri" panose="020F0502020204030204" pitchFamily="34" charset="0"/>
                <a:cs typeface="Calibri" panose="020F0502020204030204" pitchFamily="34" charset="0"/>
              </a:rPr>
              <a:t>k</a:t>
            </a:r>
            <a:r>
              <a:rPr dirty="0">
                <a:latin typeface="Calibri" panose="020F0502020204030204" pitchFamily="34" charset="0"/>
                <a:cs typeface="Calibri" panose="020F0502020204030204" pitchFamily="34" charset="0"/>
              </a:rPr>
              <a:t> decompositions</a:t>
            </a:r>
          </a:p>
        </p:txBody>
      </p:sp>
      <p:pic>
        <p:nvPicPr>
          <p:cNvPr id="208" name="Screen Shot 2022-03-02 at 5.32.11 pm.png" descr="Screen Shot 2022-03-02 at 5.32.11 p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69406" y="1195467"/>
            <a:ext cx="5547064" cy="2691150"/>
          </a:xfrm>
          <a:prstGeom prst="rect">
            <a:avLst/>
          </a:prstGeom>
          <a:ln w="12700">
            <a:miter lim="400000"/>
          </a:ln>
        </p:spPr>
      </p:pic>
      <p:sp>
        <p:nvSpPr>
          <p:cNvPr id="209" name="Data"/>
          <p:cNvSpPr txBox="1"/>
          <p:nvPr/>
        </p:nvSpPr>
        <p:spPr>
          <a:xfrm>
            <a:off x="4073970" y="1292764"/>
            <a:ext cx="2143627" cy="328295"/>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defRPr sz="4000">
                <a:latin typeface="Graphik"/>
                <a:ea typeface="Graphik"/>
                <a:cs typeface="Graphik"/>
                <a:sym typeface="Graphik"/>
              </a:defRPr>
            </a:lvl1pPr>
          </a:lstStyle>
          <a:p>
            <a:r>
              <a:rPr sz="1800" dirty="0">
                <a:latin typeface="Calibri" panose="020F0502020204030204" pitchFamily="34" charset="0"/>
                <a:cs typeface="Calibri" panose="020F0502020204030204" pitchFamily="34" charset="0"/>
              </a:rPr>
              <a:t>Data</a:t>
            </a:r>
          </a:p>
        </p:txBody>
      </p:sp>
      <p:sp>
        <p:nvSpPr>
          <p:cNvPr id="211" name="Model"/>
          <p:cNvSpPr txBox="1"/>
          <p:nvPr/>
        </p:nvSpPr>
        <p:spPr>
          <a:xfrm>
            <a:off x="6776688" y="1301874"/>
            <a:ext cx="2143626" cy="328295"/>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defRPr sz="4200">
                <a:latin typeface="Graphik"/>
                <a:ea typeface="Graphik"/>
                <a:cs typeface="Graphik"/>
                <a:sym typeface="Graphik"/>
              </a:defRPr>
            </a:lvl1pPr>
          </a:lstStyle>
          <a:p>
            <a:r>
              <a:rPr sz="1800" dirty="0">
                <a:latin typeface="Calibri" panose="020F0502020204030204" pitchFamily="34" charset="0"/>
                <a:cs typeface="Calibri" panose="020F0502020204030204" pitchFamily="34" charset="0"/>
              </a:rPr>
              <a:t>Model</a:t>
            </a:r>
          </a:p>
        </p:txBody>
      </p:sp>
      <p:sp>
        <p:nvSpPr>
          <p:cNvPr id="212" name="Bulge/disc…"/>
          <p:cNvSpPr txBox="1"/>
          <p:nvPr/>
        </p:nvSpPr>
        <p:spPr>
          <a:xfrm>
            <a:off x="786499" y="1501744"/>
            <a:ext cx="2193229" cy="16517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a:defRPr sz="4500">
                <a:latin typeface="Graphik"/>
                <a:ea typeface="Graphik"/>
                <a:cs typeface="Graphik"/>
                <a:sym typeface="Graphik"/>
              </a:defRPr>
            </a:pPr>
            <a:r>
              <a:rPr sz="2400" dirty="0">
                <a:latin typeface="Calibri" panose="020F0502020204030204" pitchFamily="34" charset="0"/>
                <a:cs typeface="Calibri" panose="020F0502020204030204" pitchFamily="34" charset="0"/>
              </a:rPr>
              <a:t>Bulge/dis</a:t>
            </a:r>
            <a:r>
              <a:rPr lang="en-AU" sz="2400" dirty="0">
                <a:latin typeface="Calibri" panose="020F0502020204030204" pitchFamily="34" charset="0"/>
                <a:cs typeface="Calibri" panose="020F0502020204030204" pitchFamily="34" charset="0"/>
              </a:rPr>
              <a:t>k</a:t>
            </a:r>
            <a:endParaRPr sz="2400" dirty="0">
              <a:latin typeface="Calibri" panose="020F0502020204030204" pitchFamily="34" charset="0"/>
              <a:cs typeface="Calibri" panose="020F0502020204030204" pitchFamily="34" charset="0"/>
            </a:endParaRPr>
          </a:p>
          <a:p>
            <a:pPr defTabSz="412750">
              <a:defRPr sz="4500" b="1">
                <a:latin typeface="Graphik"/>
                <a:ea typeface="Graphik"/>
                <a:cs typeface="Graphik"/>
                <a:sym typeface="Graphik"/>
              </a:defRPr>
            </a:pPr>
            <a:r>
              <a:rPr sz="2400" dirty="0">
                <a:latin typeface="Calibri" panose="020F0502020204030204" pitchFamily="34" charset="0"/>
                <a:cs typeface="Calibri" panose="020F0502020204030204" pitchFamily="34" charset="0"/>
              </a:rPr>
              <a:t>photometric</a:t>
            </a:r>
          </a:p>
          <a:p>
            <a:pPr defTabSz="412750">
              <a:defRPr sz="4500">
                <a:latin typeface="Graphik"/>
                <a:ea typeface="Graphik"/>
                <a:cs typeface="Graphik"/>
                <a:sym typeface="Graphik"/>
              </a:defRPr>
            </a:pPr>
            <a:r>
              <a:rPr sz="2400" dirty="0">
                <a:latin typeface="Calibri" panose="020F0502020204030204" pitchFamily="34" charset="0"/>
                <a:cs typeface="Calibri" panose="020F0502020204030204" pitchFamily="34" charset="0"/>
              </a:rPr>
              <a:t>decomposition</a:t>
            </a:r>
          </a:p>
          <a:p>
            <a:pPr defTabSz="412750">
              <a:defRPr sz="3500">
                <a:latin typeface="Graphik"/>
                <a:ea typeface="Graphik"/>
                <a:cs typeface="Graphik"/>
                <a:sym typeface="Graphik"/>
              </a:defRPr>
            </a:pPr>
            <a:r>
              <a:rPr sz="1600" dirty="0">
                <a:latin typeface="Calibri" panose="020F0502020204030204" pitchFamily="34" charset="0"/>
                <a:cs typeface="Calibri" panose="020F0502020204030204" pitchFamily="34" charset="0"/>
              </a:rPr>
              <a:t>(</a:t>
            </a:r>
            <a:r>
              <a:rPr sz="1600" dirty="0" err="1">
                <a:latin typeface="Calibri" panose="020F0502020204030204" pitchFamily="34" charset="0"/>
                <a:cs typeface="Calibri" panose="020F0502020204030204" pitchFamily="34" charset="0"/>
              </a:rPr>
              <a:t>Casura</a:t>
            </a:r>
            <a:r>
              <a:rPr lang="en-AU" sz="1600" dirty="0">
                <a:latin typeface="Calibri" panose="020F0502020204030204" pitchFamily="34" charset="0"/>
                <a:cs typeface="Calibri" panose="020F0502020204030204" pitchFamily="34" charset="0"/>
              </a:rPr>
              <a:t>+2022, </a:t>
            </a:r>
            <a:r>
              <a:rPr sz="1600" dirty="0">
                <a:latin typeface="Calibri" panose="020F0502020204030204" pitchFamily="34" charset="0"/>
                <a:cs typeface="Calibri" panose="020F0502020204030204" pitchFamily="34" charset="0"/>
              </a:rPr>
              <a:t>submitted</a:t>
            </a:r>
            <a:r>
              <a:rPr lang="en-AU" sz="1600" dirty="0">
                <a:latin typeface="Calibri" panose="020F0502020204030204" pitchFamily="34" charset="0"/>
                <a:cs typeface="Calibri" panose="020F0502020204030204" pitchFamily="34" charset="0"/>
              </a:rPr>
              <a:t>;</a:t>
            </a:r>
            <a:endParaRPr sz="1600" dirty="0">
              <a:latin typeface="Calibri" panose="020F0502020204030204" pitchFamily="34" charset="0"/>
              <a:cs typeface="Calibri" panose="020F0502020204030204" pitchFamily="34" charset="0"/>
            </a:endParaRPr>
          </a:p>
          <a:p>
            <a:pPr defTabSz="412750">
              <a:defRPr sz="3500">
                <a:latin typeface="Graphik"/>
                <a:ea typeface="Graphik"/>
                <a:cs typeface="Graphik"/>
                <a:sym typeface="Graphik"/>
              </a:defRPr>
            </a:pPr>
            <a:r>
              <a:rPr sz="1600" dirty="0" err="1">
                <a:latin typeface="Calibri" panose="020F0502020204030204" pitchFamily="34" charset="0"/>
                <a:cs typeface="Calibri" panose="020F0502020204030204" pitchFamily="34" charset="0"/>
              </a:rPr>
              <a:t>Barsanti</a:t>
            </a:r>
            <a:r>
              <a:rPr lang="en-AU" sz="1600" dirty="0">
                <a:latin typeface="Calibri" panose="020F0502020204030204" pitchFamily="34" charset="0"/>
                <a:cs typeface="Calibri" panose="020F0502020204030204" pitchFamily="34" charset="0"/>
              </a:rPr>
              <a:t>+</a:t>
            </a:r>
            <a:r>
              <a:rPr sz="1600" dirty="0">
                <a:latin typeface="Calibri" panose="020F0502020204030204" pitchFamily="34" charset="0"/>
                <a:cs typeface="Calibri" panose="020F0502020204030204" pitchFamily="34" charset="0"/>
              </a:rPr>
              <a:t>2021)</a:t>
            </a:r>
          </a:p>
        </p:txBody>
      </p:sp>
      <p:sp>
        <p:nvSpPr>
          <p:cNvPr id="213" name="Bulge/disc…"/>
          <p:cNvSpPr txBox="1"/>
          <p:nvPr/>
        </p:nvSpPr>
        <p:spPr>
          <a:xfrm>
            <a:off x="786499" y="4386560"/>
            <a:ext cx="1913024" cy="1405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a:defRPr sz="4500">
                <a:latin typeface="Graphik"/>
                <a:ea typeface="Graphik"/>
                <a:cs typeface="Graphik"/>
                <a:sym typeface="Graphik"/>
              </a:defRPr>
            </a:pPr>
            <a:r>
              <a:rPr sz="2400" dirty="0">
                <a:latin typeface="Calibri" panose="020F0502020204030204" pitchFamily="34" charset="0"/>
                <a:cs typeface="Calibri" panose="020F0502020204030204" pitchFamily="34" charset="0"/>
              </a:rPr>
              <a:t>Bulge/dis</a:t>
            </a:r>
            <a:r>
              <a:rPr lang="en-AU" sz="2400" dirty="0">
                <a:latin typeface="Calibri" panose="020F0502020204030204" pitchFamily="34" charset="0"/>
                <a:cs typeface="Calibri" panose="020F0502020204030204" pitchFamily="34" charset="0"/>
              </a:rPr>
              <a:t>k</a:t>
            </a:r>
            <a:endParaRPr sz="2400" dirty="0">
              <a:latin typeface="Calibri" panose="020F0502020204030204" pitchFamily="34" charset="0"/>
              <a:cs typeface="Calibri" panose="020F0502020204030204" pitchFamily="34" charset="0"/>
            </a:endParaRPr>
          </a:p>
          <a:p>
            <a:pPr defTabSz="412750">
              <a:defRPr sz="4500" b="1">
                <a:latin typeface="Graphik"/>
                <a:ea typeface="Graphik"/>
                <a:cs typeface="Graphik"/>
                <a:sym typeface="Graphik"/>
              </a:defRPr>
            </a:pPr>
            <a:r>
              <a:rPr sz="2400" dirty="0">
                <a:latin typeface="Calibri" panose="020F0502020204030204" pitchFamily="34" charset="0"/>
                <a:cs typeface="Calibri" panose="020F0502020204030204" pitchFamily="34" charset="0"/>
              </a:rPr>
              <a:t>kinematic</a:t>
            </a:r>
          </a:p>
          <a:p>
            <a:pPr defTabSz="412750">
              <a:defRPr sz="4500">
                <a:latin typeface="Graphik"/>
                <a:ea typeface="Graphik"/>
                <a:cs typeface="Graphik"/>
                <a:sym typeface="Graphik"/>
              </a:defRPr>
            </a:pPr>
            <a:r>
              <a:rPr sz="2400" dirty="0">
                <a:latin typeface="Calibri" panose="020F0502020204030204" pitchFamily="34" charset="0"/>
                <a:cs typeface="Calibri" panose="020F0502020204030204" pitchFamily="34" charset="0"/>
              </a:rPr>
              <a:t>decomposition</a:t>
            </a:r>
          </a:p>
          <a:p>
            <a:pPr defTabSz="412750">
              <a:defRPr sz="3500">
                <a:latin typeface="Graphik"/>
                <a:ea typeface="Graphik"/>
                <a:cs typeface="Graphik"/>
                <a:sym typeface="Graphik"/>
              </a:defRPr>
            </a:pPr>
            <a:r>
              <a:rPr sz="1600" dirty="0">
                <a:latin typeface="Calibri" panose="020F0502020204030204" pitchFamily="34" charset="0"/>
                <a:cs typeface="Calibri" panose="020F0502020204030204" pitchFamily="34" charset="0"/>
              </a:rPr>
              <a:t>(Oh</a:t>
            </a:r>
            <a:r>
              <a:rPr lang="en-AU" sz="1600" dirty="0">
                <a:latin typeface="Calibri" panose="020F0502020204030204" pitchFamily="34" charset="0"/>
                <a:cs typeface="Calibri" panose="020F0502020204030204" pitchFamily="34" charset="0"/>
              </a:rPr>
              <a:t>+</a:t>
            </a:r>
            <a:r>
              <a:rPr sz="1600" dirty="0">
                <a:latin typeface="Calibri" panose="020F0502020204030204" pitchFamily="34" charset="0"/>
                <a:cs typeface="Calibri" panose="020F0502020204030204" pitchFamily="34" charset="0"/>
              </a:rPr>
              <a:t>2020)</a:t>
            </a:r>
          </a:p>
        </p:txBody>
      </p:sp>
      <p:grpSp>
        <p:nvGrpSpPr>
          <p:cNvPr id="3" name="Group 2">
            <a:extLst>
              <a:ext uri="{FF2B5EF4-FFF2-40B4-BE49-F238E27FC236}">
                <a16:creationId xmlns:a16="http://schemas.microsoft.com/office/drawing/2014/main" id="{2772D7C8-AE10-06BA-3692-172CF169B047}"/>
              </a:ext>
            </a:extLst>
          </p:cNvPr>
          <p:cNvGrpSpPr/>
          <p:nvPr/>
        </p:nvGrpSpPr>
        <p:grpSpPr>
          <a:xfrm>
            <a:off x="2979728" y="3983914"/>
            <a:ext cx="8528650" cy="2723170"/>
            <a:chOff x="2979728" y="3983914"/>
            <a:chExt cx="8528650" cy="2723170"/>
          </a:xfrm>
        </p:grpSpPr>
        <p:pic>
          <p:nvPicPr>
            <p:cNvPr id="210" name="Screen Shot 2022-05-29 at 6.37.58 pm.png" descr="Screen Shot 2022-05-29 at 6.37.58 pm.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979728" y="3983914"/>
              <a:ext cx="8528650" cy="2723170"/>
            </a:xfrm>
            <a:prstGeom prst="rect">
              <a:avLst/>
            </a:prstGeom>
            <a:ln w="12700">
              <a:miter lim="400000"/>
            </a:ln>
          </p:spPr>
        </p:pic>
        <p:sp>
          <p:nvSpPr>
            <p:cNvPr id="10" name="Rectangle 9">
              <a:extLst>
                <a:ext uri="{FF2B5EF4-FFF2-40B4-BE49-F238E27FC236}">
                  <a16:creationId xmlns:a16="http://schemas.microsoft.com/office/drawing/2014/main" id="{A4709321-6B97-1A1C-F02E-95D7B93275B8}"/>
                </a:ext>
              </a:extLst>
            </p:cNvPr>
            <p:cNvSpPr/>
            <p:nvPr/>
          </p:nvSpPr>
          <p:spPr bwMode="auto">
            <a:xfrm>
              <a:off x="3449256" y="4007064"/>
              <a:ext cx="312514" cy="286896"/>
            </a:xfrm>
            <a:prstGeom prst="rect">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AU" baseline="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Filaments, GAMA and SAMI galaxies"/>
          <p:cNvSpPr txBox="1">
            <a:spLocks noGrp="1"/>
          </p:cNvSpPr>
          <p:nvPr>
            <p:ph type="title"/>
          </p:nvPr>
        </p:nvSpPr>
        <p:spPr>
          <a:prstGeom prst="rect">
            <a:avLst/>
          </a:prstGeom>
        </p:spPr>
        <p:txBody>
          <a:bodyPr>
            <a:normAutofit fontScale="90000"/>
          </a:bodyPr>
          <a:lstStyle>
            <a:lvl1pPr>
              <a:defRPr>
                <a:latin typeface="Graphik"/>
                <a:ea typeface="Graphik"/>
                <a:cs typeface="Graphik"/>
                <a:sym typeface="Graphik"/>
              </a:defRPr>
            </a:lvl1pPr>
          </a:lstStyle>
          <a:p>
            <a:r>
              <a:rPr dirty="0">
                <a:latin typeface="Calibri" panose="020F0502020204030204" pitchFamily="34" charset="0"/>
                <a:cs typeface="Calibri" panose="020F0502020204030204" pitchFamily="34" charset="0"/>
              </a:rPr>
              <a:t>Filaments</a:t>
            </a:r>
            <a:r>
              <a:rPr lang="en-AU" dirty="0">
                <a:latin typeface="Calibri" panose="020F0502020204030204" pitchFamily="34" charset="0"/>
                <a:cs typeface="Calibri" panose="020F0502020204030204" pitchFamily="34" charset="0"/>
              </a:rPr>
              <a:t>:</a:t>
            </a:r>
            <a:r>
              <a:rPr dirty="0">
                <a:latin typeface="Calibri" panose="020F0502020204030204" pitchFamily="34" charset="0"/>
                <a:cs typeface="Calibri" panose="020F0502020204030204" pitchFamily="34" charset="0"/>
              </a:rPr>
              <a:t> GAMA </a:t>
            </a:r>
            <a:r>
              <a:rPr lang="en-AU" dirty="0">
                <a:latin typeface="Calibri" panose="020F0502020204030204" pitchFamily="34" charset="0"/>
                <a:cs typeface="Calibri" panose="020F0502020204030204" pitchFamily="34" charset="0"/>
              </a:rPr>
              <a:t>&amp;</a:t>
            </a:r>
            <a:r>
              <a:rPr dirty="0">
                <a:latin typeface="Calibri" panose="020F0502020204030204" pitchFamily="34" charset="0"/>
                <a:cs typeface="Calibri" panose="020F0502020204030204" pitchFamily="34" charset="0"/>
              </a:rPr>
              <a:t> SAMI galaxies</a:t>
            </a:r>
          </a:p>
        </p:txBody>
      </p:sp>
      <p:sp>
        <p:nvSpPr>
          <p:cNvPr id="216" name="Rectangle"/>
          <p:cNvSpPr/>
          <p:nvPr/>
        </p:nvSpPr>
        <p:spPr>
          <a:xfrm>
            <a:off x="4333663" y="3597284"/>
            <a:ext cx="1676021" cy="171617"/>
          </a:xfrm>
          <a:prstGeom prst="rect">
            <a:avLst/>
          </a:prstGeom>
          <a:solidFill>
            <a:srgbClr val="FFFFFF"/>
          </a:solidFill>
          <a:ln w="12700">
            <a:miter lim="400000"/>
          </a:ln>
        </p:spPr>
        <p:txBody>
          <a:bodyPr lIns="25400" tIns="25400" rIns="25400" bIns="25400" anchor="ctr"/>
          <a:lstStyle/>
          <a:p>
            <a:pPr defTabSz="565150">
              <a:defRPr sz="3200">
                <a:solidFill>
                  <a:srgbClr val="FFFFFF"/>
                </a:solidFill>
                <a:latin typeface="Graphik"/>
                <a:ea typeface="Graphik"/>
                <a:cs typeface="Graphik"/>
                <a:sym typeface="Graphik"/>
              </a:defRPr>
            </a:pPr>
            <a:endParaRPr sz="1600" dirty="0">
              <a:latin typeface="Calibri" panose="020F0502020204030204" pitchFamily="34" charset="0"/>
              <a:cs typeface="Calibri" panose="020F0502020204030204" pitchFamily="34" charset="0"/>
            </a:endParaRPr>
          </a:p>
        </p:txBody>
      </p:sp>
      <p:sp>
        <p:nvSpPr>
          <p:cNvPr id="217" name="Δ,"/>
          <p:cNvSpPr txBox="1"/>
          <p:nvPr/>
        </p:nvSpPr>
        <p:spPr>
          <a:xfrm>
            <a:off x="6030385" y="3357186"/>
            <a:ext cx="113814" cy="1436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457200">
              <a:lnSpc>
                <a:spcPct val="100000"/>
              </a:lnSpc>
              <a:defRPr sz="1200">
                <a:latin typeface="Times Roman"/>
                <a:ea typeface="Times Roman"/>
                <a:cs typeface="Times Roman"/>
                <a:sym typeface="Times Roman"/>
              </a:defRPr>
            </a:lvl1pPr>
          </a:lstStyle>
          <a:p>
            <a:r>
              <a:rPr sz="600" dirty="0" err="1">
                <a:latin typeface="Calibri" panose="020F0502020204030204" pitchFamily="34" charset="0"/>
                <a:cs typeface="Calibri" panose="020F0502020204030204" pitchFamily="34" charset="0"/>
              </a:rPr>
              <a:t>Δ</a:t>
            </a:r>
            <a:r>
              <a:rPr sz="600" dirty="0">
                <a:latin typeface="Calibri" panose="020F0502020204030204" pitchFamily="34" charset="0"/>
                <a:cs typeface="Calibri" panose="020F0502020204030204" pitchFamily="34" charset="0"/>
              </a:rPr>
              <a:t>,</a:t>
            </a:r>
          </a:p>
        </p:txBody>
      </p:sp>
      <p:pic>
        <p:nvPicPr>
          <p:cNvPr id="218" name="fig1_NOfog2.pdf" descr="fig1_NOfog2.pd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24667" y="717750"/>
            <a:ext cx="7370034" cy="5759067"/>
          </a:xfrm>
          <a:prstGeom prst="rect">
            <a:avLst/>
          </a:prstGeom>
          <a:ln w="12700">
            <a:miter lim="400000"/>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Rectangle"/>
          <p:cNvSpPr/>
          <p:nvPr/>
        </p:nvSpPr>
        <p:spPr>
          <a:xfrm>
            <a:off x="4333663" y="3597284"/>
            <a:ext cx="1676021" cy="171617"/>
          </a:xfrm>
          <a:prstGeom prst="rect">
            <a:avLst/>
          </a:prstGeom>
          <a:solidFill>
            <a:srgbClr val="FFFFFF"/>
          </a:solidFill>
          <a:ln w="12700">
            <a:miter lim="400000"/>
          </a:ln>
        </p:spPr>
        <p:txBody>
          <a:bodyPr lIns="25400" tIns="25400" rIns="25400" bIns="25400" anchor="ctr"/>
          <a:lstStyle/>
          <a:p>
            <a:pPr defTabSz="565150">
              <a:defRPr sz="3200">
                <a:solidFill>
                  <a:srgbClr val="FFFFFF"/>
                </a:solidFill>
                <a:latin typeface="Graphik"/>
                <a:ea typeface="Graphik"/>
                <a:cs typeface="Graphik"/>
                <a:sym typeface="Graphik"/>
              </a:defRPr>
            </a:pPr>
            <a:endParaRPr sz="1600" dirty="0">
              <a:latin typeface="Calibri" panose="020F0502020204030204" pitchFamily="34" charset="0"/>
              <a:cs typeface="Calibri" panose="020F0502020204030204" pitchFamily="34" charset="0"/>
            </a:endParaRPr>
          </a:p>
        </p:txBody>
      </p:sp>
      <p:sp>
        <p:nvSpPr>
          <p:cNvPr id="237" name="We assign each SAMI galaxy to the closest cosmic filament"/>
          <p:cNvSpPr txBox="1"/>
          <p:nvPr/>
        </p:nvSpPr>
        <p:spPr>
          <a:xfrm>
            <a:off x="6355842" y="882863"/>
            <a:ext cx="4979456" cy="13439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defRPr sz="4500">
                <a:latin typeface="Graphik"/>
                <a:ea typeface="Graphik"/>
                <a:cs typeface="Graphik"/>
                <a:sym typeface="Graphik"/>
              </a:defRPr>
            </a:lvl1pPr>
          </a:lstStyle>
          <a:p>
            <a:r>
              <a:rPr lang="en-AU" sz="2800" dirty="0">
                <a:latin typeface="Calibri" panose="020F0502020204030204" pitchFamily="34" charset="0"/>
                <a:cs typeface="Calibri" panose="020F0502020204030204" pitchFamily="34" charset="0"/>
              </a:rPr>
              <a:t>Measure the alignment between</a:t>
            </a:r>
            <a:r>
              <a:rPr sz="2800" dirty="0">
                <a:latin typeface="Calibri" panose="020F0502020204030204" pitchFamily="34" charset="0"/>
                <a:cs typeface="Calibri" panose="020F0502020204030204" pitchFamily="34" charset="0"/>
              </a:rPr>
              <a:t> each SAMI galaxy</a:t>
            </a:r>
            <a:r>
              <a:rPr lang="en-AU" sz="2800" dirty="0">
                <a:latin typeface="Calibri" panose="020F0502020204030204" pitchFamily="34" charset="0"/>
                <a:cs typeface="Calibri" panose="020F0502020204030204" pitchFamily="34" charset="0"/>
              </a:rPr>
              <a:t>’s spin</a:t>
            </a:r>
            <a:r>
              <a:rPr sz="2800" dirty="0">
                <a:latin typeface="Calibri" panose="020F0502020204030204" pitchFamily="34" charset="0"/>
                <a:cs typeface="Calibri" panose="020F0502020204030204" pitchFamily="34" charset="0"/>
              </a:rPr>
              <a:t> </a:t>
            </a:r>
            <a:r>
              <a:rPr lang="en-AU" sz="2800" dirty="0">
                <a:latin typeface="Calibri" panose="020F0502020204030204" pitchFamily="34" charset="0"/>
                <a:cs typeface="Calibri" panose="020F0502020204030204" pitchFamily="34" charset="0"/>
              </a:rPr>
              <a:t>and</a:t>
            </a:r>
            <a:r>
              <a:rPr sz="2800" dirty="0">
                <a:latin typeface="Calibri" panose="020F0502020204030204" pitchFamily="34" charset="0"/>
                <a:cs typeface="Calibri" panose="020F0502020204030204" pitchFamily="34" charset="0"/>
              </a:rPr>
              <a:t> the closest cosmic filament</a:t>
            </a:r>
            <a:r>
              <a:rPr lang="en-AU" sz="2800" dirty="0">
                <a:latin typeface="Calibri" panose="020F0502020204030204" pitchFamily="34" charset="0"/>
                <a:cs typeface="Calibri" panose="020F0502020204030204" pitchFamily="34" charset="0"/>
              </a:rPr>
              <a:t>…</a:t>
            </a:r>
            <a:endParaRPr sz="2800" dirty="0">
              <a:latin typeface="Calibri" panose="020F0502020204030204" pitchFamily="34" charset="0"/>
              <a:cs typeface="Calibri" panose="020F0502020204030204" pitchFamily="34" charset="0"/>
            </a:endParaRPr>
          </a:p>
        </p:txBody>
      </p:sp>
      <p:pic>
        <p:nvPicPr>
          <p:cNvPr id="239" name="Screen Shot 2021-07-27 at 11.08.39 am.png" descr="Screen Shot 2021-07-27 at 11.08.39 am.png"/>
          <p:cNvPicPr>
            <a:picLocks noChangeAspect="1"/>
          </p:cNvPicPr>
          <p:nvPr/>
        </p:nvPicPr>
        <p:blipFill>
          <a:blip r:embed="rId2"/>
          <a:stretch>
            <a:fillRect/>
          </a:stretch>
        </p:blipFill>
        <p:spPr>
          <a:xfrm>
            <a:off x="7135906" y="2283733"/>
            <a:ext cx="2854553" cy="1841647"/>
          </a:xfrm>
          <a:prstGeom prst="rect">
            <a:avLst/>
          </a:prstGeom>
          <a:ln w="12700">
            <a:miter lim="400000"/>
          </a:ln>
        </p:spPr>
      </p:pic>
      <p:grpSp>
        <p:nvGrpSpPr>
          <p:cNvPr id="4" name="Group 3">
            <a:extLst>
              <a:ext uri="{FF2B5EF4-FFF2-40B4-BE49-F238E27FC236}">
                <a16:creationId xmlns:a16="http://schemas.microsoft.com/office/drawing/2014/main" id="{ED09D093-70CC-852F-D007-20F2B668769D}"/>
              </a:ext>
            </a:extLst>
          </p:cNvPr>
          <p:cNvGrpSpPr/>
          <p:nvPr/>
        </p:nvGrpSpPr>
        <p:grpSpPr>
          <a:xfrm>
            <a:off x="6412373" y="4127500"/>
            <a:ext cx="4910027" cy="1668474"/>
            <a:chOff x="6347059" y="4964537"/>
            <a:chExt cx="4910027" cy="1668474"/>
          </a:xfrm>
        </p:grpSpPr>
        <p:pic>
          <p:nvPicPr>
            <p:cNvPr id="223" name="Screen Shot 2022-03-08 at 2.09.43 pm.png" descr="Screen Shot 2022-03-08 at 2.09.43 pm.png"/>
            <p:cNvPicPr>
              <a:picLocks noChangeAspect="1"/>
            </p:cNvPicPr>
            <p:nvPr/>
          </p:nvPicPr>
          <p:blipFill>
            <a:blip r:embed="rId3"/>
            <a:stretch>
              <a:fillRect/>
            </a:stretch>
          </p:blipFill>
          <p:spPr>
            <a:xfrm>
              <a:off x="6584950" y="5264150"/>
              <a:ext cx="889092" cy="458886"/>
            </a:xfrm>
            <a:prstGeom prst="rect">
              <a:avLst/>
            </a:prstGeom>
            <a:ln w="12700">
              <a:miter lim="400000"/>
            </a:ln>
          </p:spPr>
        </p:pic>
        <p:pic>
          <p:nvPicPr>
            <p:cNvPr id="224" name="Screen Shot 2022-03-08 at 2.09.43 pm.png" descr="Screen Shot 2022-03-08 at 2.09.43 pm.png"/>
            <p:cNvPicPr>
              <a:picLocks noChangeAspect="1"/>
            </p:cNvPicPr>
            <p:nvPr/>
          </p:nvPicPr>
          <p:blipFill>
            <a:blip r:embed="rId3"/>
            <a:stretch>
              <a:fillRect/>
            </a:stretch>
          </p:blipFill>
          <p:spPr>
            <a:xfrm>
              <a:off x="6553200" y="5994400"/>
              <a:ext cx="889092" cy="458886"/>
            </a:xfrm>
            <a:prstGeom prst="rect">
              <a:avLst/>
            </a:prstGeom>
            <a:ln w="12700">
              <a:miter lim="400000"/>
            </a:ln>
          </p:spPr>
        </p:pic>
        <p:sp>
          <p:nvSpPr>
            <p:cNvPr id="225" name="= 0"/>
            <p:cNvSpPr txBox="1"/>
            <p:nvPr/>
          </p:nvSpPr>
          <p:spPr>
            <a:xfrm>
              <a:off x="7644048" y="5257879"/>
              <a:ext cx="429605"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lnSpc>
                  <a:spcPct val="100000"/>
                </a:lnSpc>
                <a:defRPr sz="4800">
                  <a:latin typeface="Graphik"/>
                  <a:ea typeface="Graphik"/>
                  <a:cs typeface="Graphik"/>
                  <a:sym typeface="Graphik"/>
                </a:defRPr>
              </a:lvl1pPr>
            </a:lstStyle>
            <a:p>
              <a:r>
                <a:rPr sz="2400" dirty="0">
                  <a:latin typeface="Calibri" panose="020F0502020204030204" pitchFamily="34" charset="0"/>
                  <a:cs typeface="Calibri" panose="020F0502020204030204" pitchFamily="34" charset="0"/>
                </a:rPr>
                <a:t>= 0</a:t>
              </a:r>
            </a:p>
          </p:txBody>
        </p:sp>
        <p:sp>
          <p:nvSpPr>
            <p:cNvPr id="226" name="= 1"/>
            <p:cNvSpPr txBox="1"/>
            <p:nvPr/>
          </p:nvSpPr>
          <p:spPr>
            <a:xfrm>
              <a:off x="7661625" y="6007179"/>
              <a:ext cx="429605"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lnSpc>
                  <a:spcPct val="100000"/>
                </a:lnSpc>
                <a:defRPr sz="4800">
                  <a:latin typeface="Graphik"/>
                  <a:ea typeface="Graphik"/>
                  <a:cs typeface="Graphik"/>
                  <a:sym typeface="Graphik"/>
                </a:defRPr>
              </a:lvl1pPr>
            </a:lstStyle>
            <a:p>
              <a:r>
                <a:rPr sz="2400" dirty="0">
                  <a:latin typeface="Calibri" panose="020F0502020204030204" pitchFamily="34" charset="0"/>
                  <a:cs typeface="Calibri" panose="020F0502020204030204" pitchFamily="34" charset="0"/>
                </a:rPr>
                <a:t>= 1</a:t>
              </a:r>
            </a:p>
          </p:txBody>
        </p:sp>
        <p:pic>
          <p:nvPicPr>
            <p:cNvPr id="227" name="PDFplotRot_FoG2c_MassBulge.pdf" descr="PDFplotRot_FoG2c_MassBulge.pdf"/>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467676" y="4981029"/>
              <a:ext cx="1253471" cy="1025211"/>
            </a:xfrm>
            <a:prstGeom prst="rect">
              <a:avLst/>
            </a:prstGeom>
            <a:ln w="12700">
              <a:miter lim="400000"/>
            </a:ln>
          </p:spPr>
        </p:pic>
        <p:pic>
          <p:nvPicPr>
            <p:cNvPr id="228" name="PDFplotRot_FoG2c_MassBulge.pdf" descr="PDFplotRot_FoG2c_MassBulge.pdf"/>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705077" y="5694960"/>
              <a:ext cx="775187" cy="938051"/>
            </a:xfrm>
            <a:prstGeom prst="rect">
              <a:avLst/>
            </a:prstGeom>
            <a:ln w="12700">
              <a:miter lim="400000"/>
            </a:ln>
          </p:spPr>
        </p:pic>
        <p:sp>
          <p:nvSpPr>
            <p:cNvPr id="229" name="Line"/>
            <p:cNvSpPr/>
            <p:nvPr/>
          </p:nvSpPr>
          <p:spPr>
            <a:xfrm>
              <a:off x="8256270" y="5480530"/>
              <a:ext cx="493015" cy="1"/>
            </a:xfrm>
            <a:prstGeom prst="line">
              <a:avLst/>
            </a:prstGeom>
            <a:ln w="63500">
              <a:solidFill>
                <a:srgbClr val="000000"/>
              </a:solidFill>
              <a:miter lim="400000"/>
              <a:tailEnd type="triangle"/>
            </a:ln>
          </p:spPr>
          <p:txBody>
            <a:bodyPr lIns="25400" tIns="25400" rIns="25400" bIns="25400" anchor="ctr"/>
            <a:lstStyle/>
            <a:p>
              <a:endParaRPr sz="900"/>
            </a:p>
          </p:txBody>
        </p:sp>
        <p:sp>
          <p:nvSpPr>
            <p:cNvPr id="230" name="Line"/>
            <p:cNvSpPr/>
            <p:nvPr/>
          </p:nvSpPr>
          <p:spPr>
            <a:xfrm>
              <a:off x="8256270" y="6216219"/>
              <a:ext cx="493015" cy="1"/>
            </a:xfrm>
            <a:prstGeom prst="line">
              <a:avLst/>
            </a:prstGeom>
            <a:ln w="63500">
              <a:solidFill>
                <a:srgbClr val="000000"/>
              </a:solidFill>
              <a:miter lim="400000"/>
              <a:tailEnd type="triangle"/>
            </a:ln>
          </p:spPr>
          <p:txBody>
            <a:bodyPr lIns="25400" tIns="25400" rIns="25400" bIns="25400" anchor="ctr"/>
            <a:lstStyle/>
            <a:p>
              <a:endParaRPr sz="900"/>
            </a:p>
          </p:txBody>
        </p:sp>
        <p:sp>
          <p:nvSpPr>
            <p:cNvPr id="231" name="alignement"/>
            <p:cNvSpPr txBox="1"/>
            <p:nvPr/>
          </p:nvSpPr>
          <p:spPr>
            <a:xfrm>
              <a:off x="9455311" y="4964537"/>
              <a:ext cx="1801775" cy="7899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lnSpc>
                  <a:spcPct val="100000"/>
                </a:lnSpc>
                <a:defRPr sz="4800">
                  <a:latin typeface="Graphik"/>
                  <a:ea typeface="Graphik"/>
                  <a:cs typeface="Graphik"/>
                  <a:sym typeface="Graphik"/>
                </a:defRPr>
              </a:lvl1pPr>
            </a:lstStyle>
            <a:p>
              <a:r>
                <a:rPr lang="en-AU" sz="2400" dirty="0">
                  <a:latin typeface="Calibri" panose="020F0502020204030204" pitchFamily="34" charset="0"/>
                  <a:cs typeface="Calibri" panose="020F0502020204030204" pitchFamily="34" charset="0"/>
                </a:rPr>
                <a:t>perpendicular</a:t>
              </a:r>
              <a:br>
                <a:rPr lang="en-AU" sz="2400" dirty="0">
                  <a:latin typeface="Calibri" panose="020F0502020204030204" pitchFamily="34" charset="0"/>
                  <a:cs typeface="Calibri" panose="020F0502020204030204" pitchFamily="34" charset="0"/>
                </a:rPr>
              </a:br>
              <a:r>
                <a:rPr sz="2400" dirty="0">
                  <a:latin typeface="Calibri" panose="020F0502020204030204" pitchFamily="34" charset="0"/>
                  <a:cs typeface="Calibri" panose="020F0502020204030204" pitchFamily="34" charset="0"/>
                </a:rPr>
                <a:t>alignment</a:t>
              </a:r>
            </a:p>
          </p:txBody>
        </p:sp>
        <p:sp>
          <p:nvSpPr>
            <p:cNvPr id="232" name="alignement"/>
            <p:cNvSpPr txBox="1"/>
            <p:nvPr/>
          </p:nvSpPr>
          <p:spPr>
            <a:xfrm>
              <a:off x="9429911" y="5808176"/>
              <a:ext cx="1306768" cy="7899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lnSpc>
                  <a:spcPct val="100000"/>
                </a:lnSpc>
                <a:defRPr sz="4800">
                  <a:latin typeface="Graphik"/>
                  <a:ea typeface="Graphik"/>
                  <a:cs typeface="Graphik"/>
                  <a:sym typeface="Graphik"/>
                </a:defRPr>
              </a:lvl1pPr>
            </a:lstStyle>
            <a:p>
              <a:r>
                <a:rPr lang="en-AU" sz="2400" dirty="0">
                  <a:latin typeface="Calibri" panose="020F0502020204030204" pitchFamily="34" charset="0"/>
                  <a:cs typeface="Calibri" panose="020F0502020204030204" pitchFamily="34" charset="0"/>
                </a:rPr>
                <a:t>parallel</a:t>
              </a:r>
              <a:br>
                <a:rPr lang="en-AU" sz="2400" dirty="0">
                  <a:latin typeface="Calibri" panose="020F0502020204030204" pitchFamily="34" charset="0"/>
                  <a:cs typeface="Calibri" panose="020F0502020204030204" pitchFamily="34" charset="0"/>
                </a:rPr>
              </a:br>
              <a:r>
                <a:rPr sz="2400" dirty="0">
                  <a:latin typeface="Calibri" panose="020F0502020204030204" pitchFamily="34" charset="0"/>
                  <a:cs typeface="Calibri" panose="020F0502020204030204" pitchFamily="34" charset="0"/>
                </a:rPr>
                <a:t>alignment</a:t>
              </a:r>
            </a:p>
          </p:txBody>
        </p:sp>
        <p:sp>
          <p:nvSpPr>
            <p:cNvPr id="233" name="Ornament 13"/>
            <p:cNvSpPr/>
            <p:nvPr/>
          </p:nvSpPr>
          <p:spPr>
            <a:xfrm rot="5460000">
              <a:off x="5672599" y="5806973"/>
              <a:ext cx="1412016" cy="63095"/>
            </a:xfrm>
            <a:custGeom>
              <a:avLst/>
              <a:gdLst/>
              <a:ahLst/>
              <a:cxnLst>
                <a:cxn ang="0">
                  <a:pos x="wd2" y="hd2"/>
                </a:cxn>
                <a:cxn ang="5400000">
                  <a:pos x="wd2" y="hd2"/>
                </a:cxn>
                <a:cxn ang="10800000">
                  <a:pos x="wd2" y="hd2"/>
                </a:cxn>
                <a:cxn ang="16200000">
                  <a:pos x="wd2" y="hd2"/>
                </a:cxn>
              </a:cxnLst>
              <a:rect l="0" t="0" r="r" b="b"/>
              <a:pathLst>
                <a:path w="21600" h="5596" extrusionOk="0">
                  <a:moveTo>
                    <a:pt x="8186" y="7"/>
                  </a:moveTo>
                  <a:cubicBezTo>
                    <a:pt x="5538" y="-278"/>
                    <a:pt x="2797" y="8362"/>
                    <a:pt x="49" y="663"/>
                  </a:cubicBezTo>
                  <a:lnTo>
                    <a:pt x="0" y="1181"/>
                  </a:lnTo>
                  <a:cubicBezTo>
                    <a:pt x="3497" y="13745"/>
                    <a:pt x="7050" y="-5602"/>
                    <a:pt x="10800" y="4870"/>
                  </a:cubicBezTo>
                  <a:cubicBezTo>
                    <a:pt x="14550" y="-5599"/>
                    <a:pt x="18104" y="13745"/>
                    <a:pt x="21600" y="1181"/>
                  </a:cubicBezTo>
                  <a:lnTo>
                    <a:pt x="21551" y="663"/>
                  </a:lnTo>
                  <a:cubicBezTo>
                    <a:pt x="17887" y="10929"/>
                    <a:pt x="14235" y="-7855"/>
                    <a:pt x="10800" y="4205"/>
                  </a:cubicBezTo>
                  <a:cubicBezTo>
                    <a:pt x="9941" y="1190"/>
                    <a:pt x="9069" y="103"/>
                    <a:pt x="8186" y="7"/>
                  </a:cubicBezTo>
                  <a:close/>
                </a:path>
              </a:pathLst>
            </a:custGeom>
            <a:solidFill>
              <a:srgbClr val="000000"/>
            </a:solidFill>
            <a:ln w="12700">
              <a:miter lim="400000"/>
            </a:ln>
          </p:spPr>
          <p:txBody>
            <a:bodyPr lIns="25400" tIns="25400" rIns="25400" bIns="25400" anchor="ctr"/>
            <a:lstStyle/>
            <a:p>
              <a:pPr defTabSz="565150">
                <a:defRPr sz="3800">
                  <a:solidFill>
                    <a:srgbClr val="FFFFFF"/>
                  </a:solidFill>
                  <a:latin typeface="Graphik"/>
                  <a:ea typeface="Graphik"/>
                  <a:cs typeface="Graphik"/>
                  <a:sym typeface="Graphik"/>
                </a:defRPr>
              </a:pPr>
              <a:endParaRPr sz="1900" dirty="0">
                <a:latin typeface="Calibri" panose="020F0502020204030204" pitchFamily="34" charset="0"/>
                <a:cs typeface="Calibri" panose="020F0502020204030204" pitchFamily="34" charset="0"/>
              </a:endParaRPr>
            </a:p>
          </p:txBody>
        </p:sp>
        <p:sp>
          <p:nvSpPr>
            <p:cNvPr id="234" name="|"/>
            <p:cNvSpPr txBox="1"/>
            <p:nvPr/>
          </p:nvSpPr>
          <p:spPr>
            <a:xfrm>
              <a:off x="6531235" y="5256798"/>
              <a:ext cx="192360"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lnSpc>
                  <a:spcPct val="100000"/>
                </a:lnSpc>
                <a:defRPr sz="4800">
                  <a:latin typeface="Graphik"/>
                  <a:ea typeface="Graphik"/>
                  <a:cs typeface="Graphik"/>
                  <a:sym typeface="Graphik"/>
                </a:defRPr>
              </a:lvl1pPr>
            </a:lstStyle>
            <a:p>
              <a:r>
                <a:rPr sz="2400" dirty="0">
                  <a:latin typeface="Calibri" panose="020F0502020204030204" pitchFamily="34" charset="0"/>
                  <a:cs typeface="Calibri" panose="020F0502020204030204" pitchFamily="34" charset="0"/>
                </a:rPr>
                <a:t>|</a:t>
              </a:r>
            </a:p>
          </p:txBody>
        </p:sp>
        <p:sp>
          <p:nvSpPr>
            <p:cNvPr id="235" name="|"/>
            <p:cNvSpPr txBox="1"/>
            <p:nvPr/>
          </p:nvSpPr>
          <p:spPr>
            <a:xfrm>
              <a:off x="7485827" y="5250448"/>
              <a:ext cx="192360"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lnSpc>
                  <a:spcPct val="100000"/>
                </a:lnSpc>
                <a:defRPr sz="4800">
                  <a:latin typeface="Graphik"/>
                  <a:ea typeface="Graphik"/>
                  <a:cs typeface="Graphik"/>
                  <a:sym typeface="Graphik"/>
                </a:defRPr>
              </a:lvl1pPr>
            </a:lstStyle>
            <a:p>
              <a:r>
                <a:rPr sz="2400" dirty="0">
                  <a:latin typeface="Calibri" panose="020F0502020204030204" pitchFamily="34" charset="0"/>
                  <a:cs typeface="Calibri" panose="020F0502020204030204" pitchFamily="34" charset="0"/>
                </a:rPr>
                <a:t>|</a:t>
              </a:r>
            </a:p>
          </p:txBody>
        </p:sp>
        <p:sp>
          <p:nvSpPr>
            <p:cNvPr id="236" name="|"/>
            <p:cNvSpPr txBox="1"/>
            <p:nvPr/>
          </p:nvSpPr>
          <p:spPr>
            <a:xfrm>
              <a:off x="7441377" y="6007179"/>
              <a:ext cx="192360"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lnSpc>
                  <a:spcPct val="100000"/>
                </a:lnSpc>
                <a:defRPr sz="4800">
                  <a:latin typeface="Graphik"/>
                  <a:ea typeface="Graphik"/>
                  <a:cs typeface="Graphik"/>
                  <a:sym typeface="Graphik"/>
                </a:defRPr>
              </a:lvl1pPr>
            </a:lstStyle>
            <a:p>
              <a:r>
                <a:rPr sz="2400" dirty="0">
                  <a:latin typeface="Calibri" panose="020F0502020204030204" pitchFamily="34" charset="0"/>
                  <a:cs typeface="Calibri" panose="020F0502020204030204" pitchFamily="34" charset="0"/>
                </a:rPr>
                <a:t>|</a:t>
              </a:r>
            </a:p>
          </p:txBody>
        </p:sp>
        <p:sp>
          <p:nvSpPr>
            <p:cNvPr id="240" name="|"/>
            <p:cNvSpPr txBox="1"/>
            <p:nvPr/>
          </p:nvSpPr>
          <p:spPr>
            <a:xfrm>
              <a:off x="6531235" y="6007179"/>
              <a:ext cx="192360"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lnSpc>
                  <a:spcPct val="100000"/>
                </a:lnSpc>
                <a:defRPr sz="4800">
                  <a:latin typeface="Graphik"/>
                  <a:ea typeface="Graphik"/>
                  <a:cs typeface="Graphik"/>
                  <a:sym typeface="Graphik"/>
                </a:defRPr>
              </a:lvl1pPr>
            </a:lstStyle>
            <a:p>
              <a:r>
                <a:rPr sz="2400" dirty="0">
                  <a:latin typeface="Calibri" panose="020F0502020204030204" pitchFamily="34" charset="0"/>
                  <a:cs typeface="Calibri" panose="020F0502020204030204" pitchFamily="34" charset="0"/>
                </a:rPr>
                <a:t>|</a:t>
              </a:r>
            </a:p>
          </p:txBody>
        </p:sp>
      </p:grpSp>
      <p:sp>
        <p:nvSpPr>
          <p:cNvPr id="241" name="Rectangle"/>
          <p:cNvSpPr/>
          <p:nvPr/>
        </p:nvSpPr>
        <p:spPr>
          <a:xfrm>
            <a:off x="4584700" y="1600200"/>
            <a:ext cx="889092" cy="635000"/>
          </a:xfrm>
          <a:prstGeom prst="rect">
            <a:avLst/>
          </a:prstGeom>
          <a:solidFill>
            <a:srgbClr val="FFFFFF"/>
          </a:solidFill>
          <a:ln w="12700">
            <a:miter lim="400000"/>
          </a:ln>
        </p:spPr>
        <p:txBody>
          <a:bodyPr lIns="25400" tIns="25400" rIns="25400" bIns="25400" anchor="ctr"/>
          <a:lstStyle/>
          <a:p>
            <a:pPr defTabSz="565150">
              <a:defRPr sz="3200">
                <a:solidFill>
                  <a:srgbClr val="FFFFFF"/>
                </a:solidFill>
                <a:latin typeface="Graphik"/>
                <a:ea typeface="Graphik"/>
                <a:cs typeface="Graphik"/>
                <a:sym typeface="Graphik"/>
              </a:defRPr>
            </a:pPr>
            <a:endParaRPr sz="1600" dirty="0">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DB2B502A-1BBA-30C8-829A-59C2DD88F694}"/>
              </a:ext>
            </a:extLst>
          </p:cNvPr>
          <p:cNvGrpSpPr/>
          <p:nvPr/>
        </p:nvGrpSpPr>
        <p:grpSpPr>
          <a:xfrm>
            <a:off x="856702" y="1139579"/>
            <a:ext cx="4945916" cy="3891136"/>
            <a:chOff x="856702" y="1139579"/>
            <a:chExt cx="4945916" cy="3891136"/>
          </a:xfrm>
        </p:grpSpPr>
        <p:pic>
          <p:nvPicPr>
            <p:cNvPr id="222" name="CosmicMetrics copy-cropped2.pdf" descr="CosmicMetrics copy-cropped2.pdf"/>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56702" y="1139579"/>
              <a:ext cx="4945916" cy="3891136"/>
            </a:xfrm>
            <a:prstGeom prst="rect">
              <a:avLst/>
            </a:prstGeom>
            <a:ln w="12700">
              <a:miter lim="400000"/>
            </a:ln>
          </p:spPr>
        </p:pic>
        <p:sp>
          <p:nvSpPr>
            <p:cNvPr id="242" name="Rectangle"/>
            <p:cNvSpPr/>
            <p:nvPr/>
          </p:nvSpPr>
          <p:spPr>
            <a:xfrm>
              <a:off x="4090097" y="3851247"/>
              <a:ext cx="1081576" cy="292745"/>
            </a:xfrm>
            <a:prstGeom prst="rect">
              <a:avLst/>
            </a:prstGeom>
            <a:solidFill>
              <a:srgbClr val="FFFFFF"/>
            </a:solidFill>
            <a:ln w="12700">
              <a:miter lim="400000"/>
            </a:ln>
          </p:spPr>
          <p:txBody>
            <a:bodyPr lIns="25400" tIns="25400" rIns="25400" bIns="25400" anchor="ctr"/>
            <a:lstStyle/>
            <a:p>
              <a:pPr defTabSz="565150">
                <a:defRPr sz="3200">
                  <a:solidFill>
                    <a:srgbClr val="FFFFFF"/>
                  </a:solidFill>
                  <a:latin typeface="Graphik"/>
                  <a:ea typeface="Graphik"/>
                  <a:cs typeface="Graphik"/>
                  <a:sym typeface="Graphik"/>
                </a:defRPr>
              </a:pPr>
              <a:endParaRPr sz="1600" dirty="0">
                <a:latin typeface="Calibri" panose="020F0502020204030204" pitchFamily="34" charset="0"/>
                <a:cs typeface="Calibri" panose="020F0502020204030204" pitchFamily="34" charset="0"/>
              </a:endParaRPr>
            </a:p>
          </p:txBody>
        </p:sp>
      </p:grpSp>
      <p:sp>
        <p:nvSpPr>
          <p:cNvPr id="2" name="Title 1">
            <a:extLst>
              <a:ext uri="{FF2B5EF4-FFF2-40B4-BE49-F238E27FC236}">
                <a16:creationId xmlns:a16="http://schemas.microsoft.com/office/drawing/2014/main" id="{71DA12DD-3533-AC90-16F8-20A9774B6021}"/>
              </a:ext>
            </a:extLst>
          </p:cNvPr>
          <p:cNvSpPr>
            <a:spLocks noGrp="1"/>
          </p:cNvSpPr>
          <p:nvPr>
            <p:ph type="title"/>
          </p:nvPr>
        </p:nvSpPr>
        <p:spPr/>
        <p:txBody>
          <a:bodyPr>
            <a:normAutofit fontScale="90000"/>
          </a:bodyPr>
          <a:lstStyle/>
          <a:p>
            <a:r>
              <a:rPr lang="en-AU" dirty="0"/>
              <a:t>Galaxy spin-filament angle</a:t>
            </a:r>
          </a:p>
        </p:txBody>
      </p:sp>
      <p:pic>
        <p:nvPicPr>
          <p:cNvPr id="238" name="Screen Shot 2022-05-01 at 7.01.53 pm.png" descr="Screen Shot 2022-05-01 at 7.01.53 pm.png"/>
          <p:cNvPicPr>
            <a:picLocks noChangeAspect="1"/>
          </p:cNvPicPr>
          <p:nvPr/>
        </p:nvPicPr>
        <p:blipFill>
          <a:blip r:embed="rId7"/>
          <a:stretch>
            <a:fillRect/>
          </a:stretch>
        </p:blipFill>
        <p:spPr>
          <a:xfrm>
            <a:off x="2042642" y="4304545"/>
            <a:ext cx="2567523" cy="1491429"/>
          </a:xfrm>
          <a:prstGeom prst="rect">
            <a:avLst/>
          </a:prstGeom>
          <a:ln w="12700">
            <a:miter lim="400000"/>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Rectangle"/>
          <p:cNvSpPr/>
          <p:nvPr/>
        </p:nvSpPr>
        <p:spPr>
          <a:xfrm>
            <a:off x="4333663" y="3597284"/>
            <a:ext cx="1676021" cy="171617"/>
          </a:xfrm>
          <a:prstGeom prst="rect">
            <a:avLst/>
          </a:prstGeom>
          <a:solidFill>
            <a:srgbClr val="FFFFFF"/>
          </a:solidFill>
          <a:ln w="12700">
            <a:miter lim="400000"/>
          </a:ln>
        </p:spPr>
        <p:txBody>
          <a:bodyPr lIns="25400" tIns="25400" rIns="25400" bIns="25400" anchor="ctr"/>
          <a:lstStyle/>
          <a:p>
            <a:pPr defTabSz="565150">
              <a:defRPr sz="3200">
                <a:solidFill>
                  <a:srgbClr val="FFFFFF"/>
                </a:solidFill>
                <a:latin typeface="Graphik"/>
                <a:ea typeface="Graphik"/>
                <a:cs typeface="Graphik"/>
                <a:sym typeface="Graphik"/>
              </a:defRPr>
            </a:pPr>
            <a:endParaRPr sz="1600" dirty="0">
              <a:latin typeface="Calibri" panose="020F0502020204030204" pitchFamily="34" charset="0"/>
              <a:cs typeface="Calibri" panose="020F0502020204030204" pitchFamily="34" charset="0"/>
            </a:endParaRPr>
          </a:p>
        </p:txBody>
      </p:sp>
      <p:sp>
        <p:nvSpPr>
          <p:cNvPr id="245" name="Results"/>
          <p:cNvSpPr txBox="1">
            <a:spLocks noGrp="1"/>
          </p:cNvSpPr>
          <p:nvPr>
            <p:ph type="title"/>
          </p:nvPr>
        </p:nvSpPr>
        <p:spPr>
          <a:prstGeom prst="rect">
            <a:avLst/>
          </a:prstGeom>
        </p:spPr>
        <p:txBody>
          <a:bodyPr>
            <a:normAutofit fontScale="90000"/>
          </a:bodyPr>
          <a:lstStyle>
            <a:lvl1pPr>
              <a:defRPr>
                <a:latin typeface="Graphik"/>
                <a:ea typeface="Graphik"/>
                <a:cs typeface="Graphik"/>
                <a:sym typeface="Graphik"/>
              </a:defRPr>
            </a:lvl1pPr>
          </a:lstStyle>
          <a:p>
            <a:r>
              <a:rPr lang="en-AU" dirty="0">
                <a:latin typeface="Calibri" panose="020F0502020204030204" pitchFamily="34" charset="0"/>
                <a:cs typeface="Calibri" panose="020F0502020204030204" pitchFamily="34" charset="0"/>
              </a:rPr>
              <a:t>SPIN-Filament angle correlations</a:t>
            </a:r>
            <a:endParaRPr dirty="0">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65F92C6A-845F-3512-6455-349AC56D138A}"/>
              </a:ext>
            </a:extLst>
          </p:cNvPr>
          <p:cNvGrpSpPr/>
          <p:nvPr/>
        </p:nvGrpSpPr>
        <p:grpSpPr>
          <a:xfrm>
            <a:off x="3566160" y="627017"/>
            <a:ext cx="8345833" cy="6191774"/>
            <a:chOff x="3091680" y="0"/>
            <a:chExt cx="8820313" cy="6857980"/>
          </a:xfrm>
        </p:grpSpPr>
        <p:pic>
          <p:nvPicPr>
            <p:cNvPr id="247" name="Screen Shot 2022-05-29 at 6.38.11 pm.png" descr="Screen Shot 2022-05-29 at 6.38.11 pm.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091680" y="0"/>
              <a:ext cx="8820313" cy="6857980"/>
            </a:xfrm>
            <a:prstGeom prst="rect">
              <a:avLst/>
            </a:prstGeom>
            <a:ln w="12700">
              <a:miter lim="400000"/>
            </a:ln>
          </p:spPr>
        </p:pic>
        <p:sp>
          <p:nvSpPr>
            <p:cNvPr id="248" name="Rounded Rectangle"/>
            <p:cNvSpPr/>
            <p:nvPr/>
          </p:nvSpPr>
          <p:spPr>
            <a:xfrm>
              <a:off x="9721404" y="1907176"/>
              <a:ext cx="1137792" cy="235133"/>
            </a:xfrm>
            <a:prstGeom prst="roundRect">
              <a:avLst>
                <a:gd name="adj" fmla="val 29882"/>
              </a:avLst>
            </a:prstGeom>
            <a:ln w="38100">
              <a:solidFill>
                <a:schemeClr val="accent5"/>
              </a:solidFill>
              <a:miter lim="400000"/>
            </a:ln>
          </p:spPr>
          <p:txBody>
            <a:bodyPr lIns="25400" tIns="25400" rIns="25400" bIns="25400" anchor="ctr"/>
            <a:lstStyle/>
            <a:p>
              <a:pPr defTabSz="565150">
                <a:defRPr sz="3200">
                  <a:solidFill>
                    <a:srgbClr val="FFFFFF"/>
                  </a:solidFill>
                  <a:latin typeface="Graphik"/>
                  <a:ea typeface="Graphik"/>
                  <a:cs typeface="Graphik"/>
                  <a:sym typeface="Graphik"/>
                </a:defRPr>
              </a:pPr>
              <a:endParaRPr sz="1600" dirty="0">
                <a:latin typeface="Calibri" panose="020F0502020204030204" pitchFamily="34" charset="0"/>
                <a:cs typeface="Calibri" panose="020F0502020204030204" pitchFamily="34" charset="0"/>
              </a:endParaRPr>
            </a:p>
          </p:txBody>
        </p:sp>
      </p:grpSp>
      <p:sp>
        <p:nvSpPr>
          <p:cNvPr id="4" name="TextBox 3">
            <a:extLst>
              <a:ext uri="{FF2B5EF4-FFF2-40B4-BE49-F238E27FC236}">
                <a16:creationId xmlns:a16="http://schemas.microsoft.com/office/drawing/2014/main" id="{147D37C8-CF52-9F48-1F49-BE2B70E98103}"/>
              </a:ext>
            </a:extLst>
          </p:cNvPr>
          <p:cNvSpPr txBox="1"/>
          <p:nvPr/>
        </p:nvSpPr>
        <p:spPr>
          <a:xfrm>
            <a:off x="271972" y="1152969"/>
            <a:ext cx="3455076" cy="4832092"/>
          </a:xfrm>
          <a:prstGeom prst="rect">
            <a:avLst/>
          </a:prstGeom>
          <a:noFill/>
        </p:spPr>
        <p:txBody>
          <a:bodyPr wrap="square" rtlCol="0">
            <a:spAutoFit/>
          </a:bodyPr>
          <a:lstStyle/>
          <a:p>
            <a:pPr marL="230400" indent="-230400">
              <a:spcBef>
                <a:spcPts val="1200"/>
              </a:spcBef>
              <a:buFont typeface="Arial" panose="020B0604020202020204" pitchFamily="34" charset="0"/>
              <a:buChar char="•"/>
            </a:pPr>
            <a:r>
              <a:rPr lang="en-AU" sz="2400" dirty="0"/>
              <a:t>Look for the strongest trends of |cos</a:t>
            </a:r>
            <a:r>
              <a:rPr lang="en-AU" sz="1200" dirty="0"/>
              <a:t> </a:t>
            </a:r>
            <a:r>
              <a:rPr lang="en-AU" sz="2400" dirty="0">
                <a:latin typeface="Symbol" pitchFamily="2" charset="2"/>
              </a:rPr>
              <a:t>g</a:t>
            </a:r>
            <a:r>
              <a:rPr lang="en-AU" sz="2400" dirty="0"/>
              <a:t>| with galaxy properties</a:t>
            </a:r>
          </a:p>
          <a:p>
            <a:pPr marL="230400" indent="-230400">
              <a:spcBef>
                <a:spcPts val="1200"/>
              </a:spcBef>
              <a:buFont typeface="Arial" panose="020B0604020202020204" pitchFamily="34" charset="0"/>
              <a:buChar char="•"/>
            </a:pPr>
            <a:r>
              <a:rPr lang="en-AU" sz="2400" dirty="0"/>
              <a:t>Spearman tests show that |cos</a:t>
            </a:r>
            <a:r>
              <a:rPr lang="en-AU" sz="1200" dirty="0"/>
              <a:t> </a:t>
            </a:r>
            <a:r>
              <a:rPr lang="en-AU" sz="2400" dirty="0">
                <a:latin typeface="Symbol" pitchFamily="2" charset="2"/>
              </a:rPr>
              <a:t>g</a:t>
            </a:r>
            <a:r>
              <a:rPr lang="en-AU" sz="2400" dirty="0"/>
              <a:t>| has the strongest correlation with </a:t>
            </a:r>
            <a:r>
              <a:rPr lang="en-AU" sz="2400" dirty="0" err="1"/>
              <a:t>M</a:t>
            </a:r>
            <a:r>
              <a:rPr lang="en-AU" sz="2400" baseline="-25000" dirty="0" err="1"/>
              <a:t>bulge</a:t>
            </a:r>
            <a:r>
              <a:rPr lang="en-AU" sz="2400" dirty="0"/>
              <a:t> = M</a:t>
            </a:r>
            <a:r>
              <a:rPr lang="en-AU" sz="2400" baseline="-25000" dirty="0"/>
              <a:t>★</a:t>
            </a:r>
            <a:r>
              <a:rPr lang="en-AU" sz="2400" dirty="0"/>
              <a:t>×(B/T)</a:t>
            </a:r>
          </a:p>
          <a:p>
            <a:pPr marL="230400" indent="-230400">
              <a:spcBef>
                <a:spcPts val="1200"/>
              </a:spcBef>
              <a:buFont typeface="Arial" panose="020B0604020202020204" pitchFamily="34" charset="0"/>
              <a:buChar char="•"/>
            </a:pPr>
            <a:r>
              <a:rPr lang="en-AU" sz="2400" i="1" dirty="0"/>
              <a:t>Low</a:t>
            </a:r>
            <a:r>
              <a:rPr lang="en-AU" sz="2400" dirty="0"/>
              <a:t>-bulge-mass galaxy spins tend to be </a:t>
            </a:r>
            <a:r>
              <a:rPr lang="en-AU" sz="2400" i="1" dirty="0"/>
              <a:t>parallel</a:t>
            </a:r>
            <a:r>
              <a:rPr lang="en-AU" sz="2400" dirty="0"/>
              <a:t> to filaments while </a:t>
            </a:r>
            <a:r>
              <a:rPr lang="en-AU" sz="2400" i="1" dirty="0"/>
              <a:t>high</a:t>
            </a:r>
            <a:r>
              <a:rPr lang="en-AU" sz="2400" dirty="0"/>
              <a:t>-bulge-mass galaxy spins tend </a:t>
            </a:r>
            <a:r>
              <a:rPr lang="en-AU" sz="2400" i="1" dirty="0"/>
              <a:t>perpendicular</a:t>
            </a:r>
            <a:r>
              <a:rPr lang="en-AU" sz="2400" dirty="0"/>
              <a:t> </a:t>
            </a:r>
          </a:p>
        </p:txBody>
      </p:sp>
      <p:sp>
        <p:nvSpPr>
          <p:cNvPr id="5" name="TextBox 4">
            <a:extLst>
              <a:ext uri="{FF2B5EF4-FFF2-40B4-BE49-F238E27FC236}">
                <a16:creationId xmlns:a16="http://schemas.microsoft.com/office/drawing/2014/main" id="{F84B3E12-84E3-93E4-39D4-55A4BE3F6C94}"/>
              </a:ext>
            </a:extLst>
          </p:cNvPr>
          <p:cNvSpPr txBox="1"/>
          <p:nvPr/>
        </p:nvSpPr>
        <p:spPr>
          <a:xfrm>
            <a:off x="4482978" y="627017"/>
            <a:ext cx="1327512" cy="307777"/>
          </a:xfrm>
          <a:prstGeom prst="rect">
            <a:avLst/>
          </a:prstGeom>
          <a:noFill/>
        </p:spPr>
        <p:txBody>
          <a:bodyPr wrap="square" rtlCol="0">
            <a:spAutoFit/>
          </a:bodyPr>
          <a:lstStyle/>
          <a:p>
            <a:r>
              <a:rPr lang="en-AU" sz="1400" dirty="0"/>
              <a:t>= parallel</a:t>
            </a:r>
          </a:p>
        </p:txBody>
      </p:sp>
      <p:sp>
        <p:nvSpPr>
          <p:cNvPr id="11" name="TextBox 10">
            <a:extLst>
              <a:ext uri="{FF2B5EF4-FFF2-40B4-BE49-F238E27FC236}">
                <a16:creationId xmlns:a16="http://schemas.microsoft.com/office/drawing/2014/main" id="{85C9E1B6-3E46-A897-0E36-61839D20263D}"/>
              </a:ext>
            </a:extLst>
          </p:cNvPr>
          <p:cNvSpPr txBox="1"/>
          <p:nvPr/>
        </p:nvSpPr>
        <p:spPr>
          <a:xfrm>
            <a:off x="4482978" y="1826696"/>
            <a:ext cx="1327512" cy="307777"/>
          </a:xfrm>
          <a:prstGeom prst="rect">
            <a:avLst/>
          </a:prstGeom>
          <a:noFill/>
        </p:spPr>
        <p:txBody>
          <a:bodyPr wrap="square" rtlCol="0">
            <a:spAutoFit/>
          </a:bodyPr>
          <a:lstStyle/>
          <a:p>
            <a:r>
              <a:rPr lang="en-AU" sz="1400" dirty="0"/>
              <a:t>= perpendicular</a:t>
            </a:r>
          </a:p>
        </p:txBody>
      </p:sp>
      <p:sp>
        <p:nvSpPr>
          <p:cNvPr id="2" name="Rectangle 1">
            <a:extLst>
              <a:ext uri="{FF2B5EF4-FFF2-40B4-BE49-F238E27FC236}">
                <a16:creationId xmlns:a16="http://schemas.microsoft.com/office/drawing/2014/main" id="{ABD4A530-E074-A780-5624-4D8CF1A401CD}"/>
              </a:ext>
            </a:extLst>
          </p:cNvPr>
          <p:cNvSpPr/>
          <p:nvPr/>
        </p:nvSpPr>
        <p:spPr bwMode="auto">
          <a:xfrm>
            <a:off x="9154274" y="657840"/>
            <a:ext cx="2434975" cy="1507456"/>
          </a:xfrm>
          <a:prstGeom prst="rect">
            <a:avLst/>
          </a:prstGeom>
          <a:noFill/>
          <a:ln w="38100">
            <a:solidFill>
              <a:schemeClr val="accent5"/>
            </a:solidFill>
            <a:round/>
            <a:headEnd/>
            <a:tailEnd/>
          </a:ln>
        </p:spPr>
        <p:txBody>
          <a:bodyPr vert="horz" wrap="square" lIns="91440" tIns="45720" rIns="91440" bIns="45720" numCol="1" rtlCol="0" anchor="t" anchorCtr="0" compatLnSpc="1">
            <a:prstTxWarp prst="textNoShape">
              <a:avLst/>
            </a:prstTxWarp>
          </a:bodyPr>
          <a:lstStyle/>
          <a:p>
            <a:pPr algn="ctr"/>
            <a:endParaRPr lang="en-AU" baseline="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Rectangle"/>
          <p:cNvSpPr/>
          <p:nvPr/>
        </p:nvSpPr>
        <p:spPr>
          <a:xfrm>
            <a:off x="4333663" y="3597284"/>
            <a:ext cx="1676021" cy="171617"/>
          </a:xfrm>
          <a:prstGeom prst="rect">
            <a:avLst/>
          </a:prstGeom>
          <a:solidFill>
            <a:srgbClr val="FFFFFF"/>
          </a:solidFill>
          <a:ln w="12700">
            <a:miter lim="400000"/>
          </a:ln>
        </p:spPr>
        <p:txBody>
          <a:bodyPr lIns="25400" tIns="25400" rIns="25400" bIns="25400" anchor="ctr"/>
          <a:lstStyle/>
          <a:p>
            <a:pPr defTabSz="565150">
              <a:defRPr sz="3200">
                <a:solidFill>
                  <a:srgbClr val="FFFFFF"/>
                </a:solidFill>
                <a:latin typeface="Graphik"/>
                <a:ea typeface="Graphik"/>
                <a:cs typeface="Graphik"/>
                <a:sym typeface="Graphik"/>
              </a:defRPr>
            </a:pPr>
            <a:endParaRPr sz="1600" dirty="0">
              <a:latin typeface="Calibri" panose="020F0502020204030204" pitchFamily="34" charset="0"/>
              <a:cs typeface="Calibri" panose="020F0502020204030204" pitchFamily="34" charset="0"/>
            </a:endParaRPr>
          </a:p>
        </p:txBody>
      </p:sp>
      <p:sp>
        <p:nvSpPr>
          <p:cNvPr id="251" name="Results"/>
          <p:cNvSpPr txBox="1">
            <a:spLocks noGrp="1"/>
          </p:cNvSpPr>
          <p:nvPr>
            <p:ph type="title"/>
          </p:nvPr>
        </p:nvSpPr>
        <p:spPr>
          <a:prstGeom prst="rect">
            <a:avLst/>
          </a:prstGeom>
        </p:spPr>
        <p:txBody>
          <a:bodyPr>
            <a:normAutofit fontScale="90000"/>
          </a:bodyPr>
          <a:lstStyle>
            <a:lvl1pPr>
              <a:defRPr>
                <a:latin typeface="Graphik"/>
                <a:ea typeface="Graphik"/>
                <a:cs typeface="Graphik"/>
                <a:sym typeface="Graphik"/>
              </a:defRPr>
            </a:lvl1pPr>
          </a:lstStyle>
          <a:p>
            <a:r>
              <a:rPr lang="en-AU" dirty="0">
                <a:latin typeface="Calibri" panose="020F0502020204030204" pitchFamily="34" charset="0"/>
                <a:cs typeface="Calibri" panose="020F0502020204030204" pitchFamily="34" charset="0"/>
              </a:rPr>
              <a:t>Bulge Mass is the primary correlation </a:t>
            </a:r>
            <a:endParaRPr b="0" dirty="0">
              <a:latin typeface="Calibri" panose="020F0502020204030204" pitchFamily="34" charset="0"/>
              <a:cs typeface="Calibri" panose="020F0502020204030204" pitchFamily="34" charset="0"/>
            </a:endParaRPr>
          </a:p>
        </p:txBody>
      </p:sp>
      <p:grpSp>
        <p:nvGrpSpPr>
          <p:cNvPr id="5" name="Group 4">
            <a:extLst>
              <a:ext uri="{FF2B5EF4-FFF2-40B4-BE49-F238E27FC236}">
                <a16:creationId xmlns:a16="http://schemas.microsoft.com/office/drawing/2014/main" id="{A98E08AC-9BA1-93AA-E45E-8034082EDCB0}"/>
              </a:ext>
            </a:extLst>
          </p:cNvPr>
          <p:cNvGrpSpPr/>
          <p:nvPr/>
        </p:nvGrpSpPr>
        <p:grpSpPr>
          <a:xfrm>
            <a:off x="3493028" y="928989"/>
            <a:ext cx="8403772" cy="5562618"/>
            <a:chOff x="3380014" y="815975"/>
            <a:chExt cx="8403772" cy="5562618"/>
          </a:xfrm>
        </p:grpSpPr>
        <p:pic>
          <p:nvPicPr>
            <p:cNvPr id="10" name="heatmap_Angle_coeff_all.png" descr="heatmap_Angle_coeff_all.png">
              <a:extLst>
                <a:ext uri="{FF2B5EF4-FFF2-40B4-BE49-F238E27FC236}">
                  <a16:creationId xmlns:a16="http://schemas.microsoft.com/office/drawing/2014/main" id="{840A525D-2D5D-E5C6-F054-1854FE61167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441"/>
            <a:stretch/>
          </p:blipFill>
          <p:spPr>
            <a:xfrm>
              <a:off x="3380014" y="815975"/>
              <a:ext cx="8403772" cy="5562618"/>
            </a:xfrm>
            <a:prstGeom prst="rect">
              <a:avLst/>
            </a:prstGeom>
            <a:ln w="12700">
              <a:miter lim="400000"/>
            </a:ln>
          </p:spPr>
        </p:pic>
        <p:pic>
          <p:nvPicPr>
            <p:cNvPr id="11" name="heatmap_Angle_coeff_all.png" descr="heatmap_Angle_coeff_all.png">
              <a:extLst>
                <a:ext uri="{FF2B5EF4-FFF2-40B4-BE49-F238E27FC236}">
                  <a16:creationId xmlns:a16="http://schemas.microsoft.com/office/drawing/2014/main" id="{D4F6A209-3244-FE67-9A19-187F6EF9457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21434" y="3368687"/>
              <a:ext cx="1063768" cy="359229"/>
            </a:xfrm>
            <a:prstGeom prst="rect">
              <a:avLst/>
            </a:prstGeom>
            <a:ln w="12700">
              <a:miter lim="400000"/>
            </a:ln>
          </p:spPr>
        </p:pic>
        <p:sp>
          <p:nvSpPr>
            <p:cNvPr id="2" name="Rectangle 1">
              <a:extLst>
                <a:ext uri="{FF2B5EF4-FFF2-40B4-BE49-F238E27FC236}">
                  <a16:creationId xmlns:a16="http://schemas.microsoft.com/office/drawing/2014/main" id="{02635218-660C-0779-62C6-1B3C073ED3B8}"/>
                </a:ext>
              </a:extLst>
            </p:cNvPr>
            <p:cNvSpPr/>
            <p:nvPr/>
          </p:nvSpPr>
          <p:spPr bwMode="auto">
            <a:xfrm>
              <a:off x="3380014" y="3337196"/>
              <a:ext cx="646835" cy="431705"/>
            </a:xfrm>
            <a:prstGeom prst="rect">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AU" baseline="0" dirty="0"/>
            </a:p>
          </p:txBody>
        </p:sp>
      </p:grpSp>
      <p:sp>
        <p:nvSpPr>
          <p:cNvPr id="8" name="TextBox 7">
            <a:extLst>
              <a:ext uri="{FF2B5EF4-FFF2-40B4-BE49-F238E27FC236}">
                <a16:creationId xmlns:a16="http://schemas.microsoft.com/office/drawing/2014/main" id="{B03910D9-44BA-DF7A-41AE-F366F8009A4E}"/>
              </a:ext>
            </a:extLst>
          </p:cNvPr>
          <p:cNvSpPr txBox="1"/>
          <p:nvPr/>
        </p:nvSpPr>
        <p:spPr>
          <a:xfrm>
            <a:off x="396217" y="1435091"/>
            <a:ext cx="3234245" cy="4893647"/>
          </a:xfrm>
          <a:prstGeom prst="rect">
            <a:avLst/>
          </a:prstGeom>
          <a:noFill/>
        </p:spPr>
        <p:txBody>
          <a:bodyPr wrap="square" rtlCol="0">
            <a:spAutoFit/>
          </a:bodyPr>
          <a:lstStyle/>
          <a:p>
            <a:pPr marL="230400" indent="-230400">
              <a:buFont typeface="Arial" panose="020B0604020202020204" pitchFamily="34" charset="0"/>
              <a:buChar char="•"/>
            </a:pPr>
            <a:r>
              <a:rPr lang="en-AU" sz="2400" dirty="0"/>
              <a:t>After accounting for the correlation with bulge mass, there are no significant residual correlations with the other parameters</a:t>
            </a:r>
          </a:p>
          <a:p>
            <a:pPr marL="230400" indent="-230400">
              <a:buFont typeface="Arial" panose="020B0604020202020204" pitchFamily="34" charset="0"/>
              <a:buChar char="•"/>
            </a:pPr>
            <a:endParaRPr lang="en-AU" sz="1200" dirty="0"/>
          </a:p>
          <a:p>
            <a:pPr marL="230400" indent="-230400">
              <a:buFont typeface="Arial" panose="020B0604020202020204" pitchFamily="34" charset="0"/>
              <a:buChar char="•"/>
            </a:pPr>
            <a:r>
              <a:rPr lang="en-AU" sz="2400" dirty="0"/>
              <a:t>That is, all other trends are consistent with being due to indirect correlations between bulge mass and other properties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Rectangle"/>
          <p:cNvSpPr/>
          <p:nvPr/>
        </p:nvSpPr>
        <p:spPr>
          <a:xfrm>
            <a:off x="4333663" y="3597284"/>
            <a:ext cx="1676021" cy="171617"/>
          </a:xfrm>
          <a:prstGeom prst="rect">
            <a:avLst/>
          </a:prstGeom>
          <a:solidFill>
            <a:srgbClr val="FFFFFF"/>
          </a:solidFill>
          <a:ln w="12700">
            <a:miter lim="400000"/>
          </a:ln>
        </p:spPr>
        <p:txBody>
          <a:bodyPr lIns="25400" tIns="25400" rIns="25400" bIns="25400" anchor="ctr"/>
          <a:lstStyle/>
          <a:p>
            <a:pPr defTabSz="565150">
              <a:defRPr sz="3200">
                <a:solidFill>
                  <a:srgbClr val="FFFFFF"/>
                </a:solidFill>
                <a:latin typeface="Graphik"/>
                <a:ea typeface="Graphik"/>
                <a:cs typeface="Graphik"/>
                <a:sym typeface="Graphik"/>
              </a:defRPr>
            </a:pPr>
            <a:endParaRPr sz="1600" dirty="0">
              <a:latin typeface="Calibri" panose="020F0502020204030204" pitchFamily="34" charset="0"/>
              <a:cs typeface="Calibri" panose="020F0502020204030204" pitchFamily="34" charset="0"/>
            </a:endParaRPr>
          </a:p>
        </p:txBody>
      </p:sp>
      <p:sp>
        <p:nvSpPr>
          <p:cNvPr id="257" name="Results"/>
          <p:cNvSpPr txBox="1">
            <a:spLocks noGrp="1"/>
          </p:cNvSpPr>
          <p:nvPr>
            <p:ph type="title"/>
          </p:nvPr>
        </p:nvSpPr>
        <p:spPr>
          <a:prstGeom prst="rect">
            <a:avLst/>
          </a:prstGeom>
        </p:spPr>
        <p:txBody>
          <a:bodyPr>
            <a:normAutofit fontScale="90000"/>
          </a:bodyPr>
          <a:lstStyle>
            <a:lvl1pPr>
              <a:defRPr>
                <a:latin typeface="Graphik"/>
                <a:ea typeface="Graphik"/>
                <a:cs typeface="Graphik"/>
                <a:sym typeface="Graphik"/>
              </a:defRPr>
            </a:lvl1pPr>
          </a:lstStyle>
          <a:p>
            <a:r>
              <a:rPr lang="en-AU" dirty="0">
                <a:latin typeface="Calibri" panose="020F0502020204030204" pitchFamily="34" charset="0"/>
                <a:cs typeface="Calibri" panose="020F0502020204030204" pitchFamily="34" charset="0"/>
              </a:rPr>
              <a:t>Bulge Mass is the primary correlation </a:t>
            </a:r>
            <a:endParaRPr b="0" dirty="0">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E493ACE7-07D2-8EF7-BC05-BB90EE0A0FE2}"/>
              </a:ext>
            </a:extLst>
          </p:cNvPr>
          <p:cNvGrpSpPr/>
          <p:nvPr/>
        </p:nvGrpSpPr>
        <p:grpSpPr>
          <a:xfrm>
            <a:off x="4394505" y="1095896"/>
            <a:ext cx="6927668" cy="5346009"/>
            <a:chOff x="4833258" y="1005435"/>
            <a:chExt cx="6927668" cy="5346009"/>
          </a:xfrm>
        </p:grpSpPr>
        <p:pic>
          <p:nvPicPr>
            <p:cNvPr id="259" name="Screen Shot 2022-05-29 at 9.30.20 pm.png" descr="Screen Shot 2022-05-29 at 9.30.20 pm.png"/>
            <p:cNvPicPr>
              <a:picLocks noChangeAspect="1"/>
            </p:cNvPicPr>
            <p:nvPr/>
          </p:nvPicPr>
          <p:blipFill>
            <a:blip r:embed="rId2"/>
            <a:stretch>
              <a:fillRect/>
            </a:stretch>
          </p:blipFill>
          <p:spPr>
            <a:xfrm>
              <a:off x="4833258" y="1005435"/>
              <a:ext cx="6927668" cy="5346009"/>
            </a:xfrm>
            <a:prstGeom prst="rect">
              <a:avLst/>
            </a:prstGeom>
            <a:ln w="12700">
              <a:miter lim="400000"/>
            </a:ln>
          </p:spPr>
        </p:pic>
        <p:sp>
          <p:nvSpPr>
            <p:cNvPr id="260" name="Rounded Rectangle"/>
            <p:cNvSpPr/>
            <p:nvPr/>
          </p:nvSpPr>
          <p:spPr>
            <a:xfrm>
              <a:off x="5434149" y="1423851"/>
              <a:ext cx="759377" cy="313510"/>
            </a:xfrm>
            <a:prstGeom prst="roundRect">
              <a:avLst>
                <a:gd name="adj" fmla="val 22184"/>
              </a:avLst>
            </a:prstGeom>
            <a:ln w="38100">
              <a:solidFill>
                <a:schemeClr val="accent5"/>
              </a:solidFill>
              <a:miter lim="400000"/>
            </a:ln>
          </p:spPr>
          <p:txBody>
            <a:bodyPr lIns="25400" tIns="25400" rIns="25400" bIns="25400" anchor="ctr"/>
            <a:lstStyle/>
            <a:p>
              <a:pPr defTabSz="565150">
                <a:defRPr sz="3200">
                  <a:solidFill>
                    <a:srgbClr val="FFFFFF"/>
                  </a:solidFill>
                  <a:latin typeface="Graphik"/>
                  <a:ea typeface="Graphik"/>
                  <a:cs typeface="Graphik"/>
                  <a:sym typeface="Graphik"/>
                </a:defRPr>
              </a:pPr>
              <a:endParaRPr sz="1600" dirty="0">
                <a:latin typeface="Calibri" panose="020F0502020204030204" pitchFamily="34" charset="0"/>
                <a:cs typeface="Calibri" panose="020F0502020204030204" pitchFamily="34" charset="0"/>
              </a:endParaRPr>
            </a:p>
          </p:txBody>
        </p:sp>
      </p:grpSp>
      <p:sp>
        <p:nvSpPr>
          <p:cNvPr id="9" name="TextBox 8">
            <a:extLst>
              <a:ext uri="{FF2B5EF4-FFF2-40B4-BE49-F238E27FC236}">
                <a16:creationId xmlns:a16="http://schemas.microsoft.com/office/drawing/2014/main" id="{D943AE09-78F7-F4F1-739D-945B68B0F639}"/>
              </a:ext>
            </a:extLst>
          </p:cNvPr>
          <p:cNvSpPr txBox="1"/>
          <p:nvPr/>
        </p:nvSpPr>
        <p:spPr>
          <a:xfrm>
            <a:off x="431075" y="1153123"/>
            <a:ext cx="3963430" cy="5170646"/>
          </a:xfrm>
          <a:prstGeom prst="rect">
            <a:avLst/>
          </a:prstGeom>
          <a:noFill/>
        </p:spPr>
        <p:txBody>
          <a:bodyPr wrap="square" rtlCol="0">
            <a:spAutoFit/>
          </a:bodyPr>
          <a:lstStyle/>
          <a:p>
            <a:pPr marL="230400" indent="-230400">
              <a:spcBef>
                <a:spcPts val="1200"/>
              </a:spcBef>
              <a:buFont typeface="Arial" panose="020B0604020202020204" pitchFamily="34" charset="0"/>
              <a:buChar char="•"/>
            </a:pPr>
            <a:r>
              <a:rPr lang="en-AU" sz="2400" dirty="0"/>
              <a:t>Partial Least Squares  (PLS) analysis finds that </a:t>
            </a:r>
            <a:r>
              <a:rPr lang="en-AU" sz="2400" dirty="0">
                <a:latin typeface="Symbol" pitchFamily="2" charset="2"/>
              </a:rPr>
              <a:t>~</a:t>
            </a:r>
            <a:r>
              <a:rPr lang="en-AU" sz="2400" dirty="0"/>
              <a:t>70% of the variance in |cos</a:t>
            </a:r>
            <a:r>
              <a:rPr lang="en-AU" sz="2400" baseline="-25000" dirty="0"/>
              <a:t> </a:t>
            </a:r>
            <a:r>
              <a:rPr lang="en-AU" sz="2400" dirty="0">
                <a:latin typeface="Symbol" pitchFamily="2" charset="2"/>
              </a:rPr>
              <a:t>g</a:t>
            </a:r>
            <a:r>
              <a:rPr lang="en-AU" sz="2400" dirty="0"/>
              <a:t>| is explained by bulge mass</a:t>
            </a:r>
          </a:p>
          <a:p>
            <a:pPr marL="230400" indent="-230400">
              <a:spcBef>
                <a:spcPts val="1200"/>
              </a:spcBef>
              <a:buFont typeface="Arial" panose="020B0604020202020204" pitchFamily="34" charset="0"/>
              <a:buChar char="•"/>
            </a:pPr>
            <a:r>
              <a:rPr lang="en-AU" sz="2400" dirty="0"/>
              <a:t>B/T accounts for most of </a:t>
            </a:r>
            <a:br>
              <a:rPr lang="en-AU" sz="2400" dirty="0"/>
            </a:br>
            <a:r>
              <a:rPr lang="en-AU" sz="2400" dirty="0"/>
              <a:t>the remaining variance</a:t>
            </a:r>
          </a:p>
          <a:p>
            <a:pPr marL="687600" lvl="1" indent="-230400">
              <a:buFont typeface="Arial" panose="020B0604020202020204" pitchFamily="34" charset="0"/>
              <a:buChar char="•"/>
            </a:pPr>
            <a:r>
              <a:rPr lang="en-AU" sz="2200" dirty="0"/>
              <a:t>Maybe extra information</a:t>
            </a:r>
            <a:br>
              <a:rPr lang="en-AU" sz="2200" dirty="0"/>
            </a:br>
            <a:r>
              <a:rPr lang="en-AU" sz="2200" dirty="0"/>
              <a:t>in B/T not in </a:t>
            </a:r>
            <a:r>
              <a:rPr lang="en-AU" sz="2200" dirty="0" err="1"/>
              <a:t>M</a:t>
            </a:r>
            <a:r>
              <a:rPr lang="en-AU" sz="2200" baseline="-25000" dirty="0" err="1"/>
              <a:t>bulge</a:t>
            </a:r>
            <a:r>
              <a:rPr lang="en-AU" sz="2200" dirty="0"/>
              <a:t>?</a:t>
            </a:r>
          </a:p>
          <a:p>
            <a:pPr marL="687600" lvl="1" indent="-230400">
              <a:buFont typeface="Arial" panose="020B0604020202020204" pitchFamily="34" charset="0"/>
              <a:buChar char="•"/>
            </a:pPr>
            <a:r>
              <a:rPr lang="en-AU" sz="2200" dirty="0"/>
              <a:t>Maybe B/T just retains information on </a:t>
            </a:r>
            <a:r>
              <a:rPr lang="en-AU" sz="2200" dirty="0" err="1"/>
              <a:t>M</a:t>
            </a:r>
            <a:r>
              <a:rPr lang="en-AU" sz="2200" baseline="-25000" dirty="0" err="1"/>
              <a:t>bulge</a:t>
            </a:r>
            <a:r>
              <a:rPr lang="en-AU" sz="2200" dirty="0"/>
              <a:t> </a:t>
            </a:r>
            <a:br>
              <a:rPr lang="en-AU" sz="2200" dirty="0"/>
            </a:br>
            <a:r>
              <a:rPr lang="en-AU" sz="2200" dirty="0"/>
              <a:t>lost to errors in M</a:t>
            </a:r>
            <a:r>
              <a:rPr lang="en-AU" sz="2200" baseline="-25000" dirty="0"/>
              <a:t>★</a:t>
            </a:r>
            <a:r>
              <a:rPr lang="en-AU" sz="2200" dirty="0"/>
              <a:t>?</a:t>
            </a:r>
          </a:p>
          <a:p>
            <a:pPr marL="687600" lvl="1" indent="-230400">
              <a:buFont typeface="Arial" panose="020B0604020202020204" pitchFamily="34" charset="0"/>
              <a:buChar char="•"/>
            </a:pPr>
            <a:r>
              <a:rPr lang="en-AU" sz="2200" dirty="0"/>
              <a:t>M</a:t>
            </a:r>
            <a:r>
              <a:rPr lang="en-AU" sz="2200" baseline="-25000" dirty="0"/>
              <a:t>★</a:t>
            </a:r>
            <a:r>
              <a:rPr lang="en-AU" sz="2200" dirty="0"/>
              <a:t> provides almost no extra information after accounting for </a:t>
            </a:r>
            <a:r>
              <a:rPr lang="en-AU" sz="2200" dirty="0" err="1"/>
              <a:t>M</a:t>
            </a:r>
            <a:r>
              <a:rPr lang="en-AU" sz="2200" baseline="-25000" dirty="0" err="1"/>
              <a:t>bulge</a:t>
            </a:r>
            <a:endParaRPr lang="en-AU" sz="2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Rectangle"/>
          <p:cNvSpPr/>
          <p:nvPr/>
        </p:nvSpPr>
        <p:spPr>
          <a:xfrm>
            <a:off x="4333663" y="3597284"/>
            <a:ext cx="1676021" cy="171617"/>
          </a:xfrm>
          <a:prstGeom prst="rect">
            <a:avLst/>
          </a:prstGeom>
          <a:solidFill>
            <a:srgbClr val="FFFFFF"/>
          </a:solidFill>
          <a:ln w="12700">
            <a:miter lim="400000"/>
          </a:ln>
        </p:spPr>
        <p:txBody>
          <a:bodyPr lIns="25400" tIns="25400" rIns="25400" bIns="25400" anchor="ctr"/>
          <a:lstStyle/>
          <a:p>
            <a:pPr defTabSz="565150">
              <a:defRPr sz="3200">
                <a:solidFill>
                  <a:srgbClr val="FFFFFF"/>
                </a:solidFill>
                <a:latin typeface="Graphik"/>
                <a:ea typeface="Graphik"/>
                <a:cs typeface="Graphik"/>
                <a:sym typeface="Graphik"/>
              </a:defRPr>
            </a:pPr>
            <a:endParaRPr sz="1600" dirty="0">
              <a:latin typeface="Calibri" panose="020F0502020204030204" pitchFamily="34" charset="0"/>
              <a:cs typeface="Calibri" panose="020F0502020204030204" pitchFamily="34" charset="0"/>
            </a:endParaRPr>
          </a:p>
        </p:txBody>
      </p:sp>
      <p:sp>
        <p:nvSpPr>
          <p:cNvPr id="265" name="Bulge Mass is the primary parameter"/>
          <p:cNvSpPr txBox="1">
            <a:spLocks noGrp="1"/>
          </p:cNvSpPr>
          <p:nvPr>
            <p:ph type="title"/>
          </p:nvPr>
        </p:nvSpPr>
        <p:spPr>
          <a:prstGeom prst="rect">
            <a:avLst/>
          </a:prstGeom>
        </p:spPr>
        <p:txBody>
          <a:bodyPr>
            <a:normAutofit fontScale="90000"/>
          </a:bodyPr>
          <a:lstStyle>
            <a:lvl1pPr>
              <a:defRPr>
                <a:latin typeface="Graphik"/>
                <a:ea typeface="Graphik"/>
                <a:cs typeface="Graphik"/>
                <a:sym typeface="Graphik"/>
              </a:defRPr>
            </a:lvl1pPr>
          </a:lstStyle>
          <a:p>
            <a:r>
              <a:rPr lang="en-AU" dirty="0">
                <a:latin typeface="Calibri" panose="020F0502020204030204" pitchFamily="34" charset="0"/>
                <a:cs typeface="Calibri" panose="020F0502020204030204" pitchFamily="34" charset="0"/>
              </a:rPr>
              <a:t>ORIGIN of the correlation with bulge mass</a:t>
            </a:r>
            <a:endParaRPr dirty="0">
              <a:latin typeface="Calibri" panose="020F0502020204030204" pitchFamily="34" charset="0"/>
              <a:cs typeface="Calibri" panose="020F0502020204030204" pitchFamily="34" charset="0"/>
            </a:endParaRPr>
          </a:p>
        </p:txBody>
      </p:sp>
      <p:sp>
        <p:nvSpPr>
          <p:cNvPr id="270" name="Most significant tendencies…"/>
          <p:cNvSpPr txBox="1"/>
          <p:nvPr/>
        </p:nvSpPr>
        <p:spPr>
          <a:xfrm>
            <a:off x="8022959" y="5434846"/>
            <a:ext cx="3254417" cy="8822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1219169">
              <a:spcBef>
                <a:spcPts val="1200"/>
              </a:spcBef>
              <a:defRPr sz="4400" b="1">
                <a:latin typeface="Graphik"/>
                <a:ea typeface="Graphik"/>
                <a:cs typeface="Graphik"/>
                <a:sym typeface="Graphik"/>
              </a:defRPr>
            </a:pPr>
            <a:r>
              <a:rPr sz="2200" dirty="0">
                <a:latin typeface="Calibri" panose="020F0502020204030204" pitchFamily="34" charset="0"/>
                <a:cs typeface="Calibri" panose="020F0502020204030204" pitchFamily="34" charset="0"/>
              </a:rPr>
              <a:t>Most significant tendencies</a:t>
            </a:r>
          </a:p>
          <a:p>
            <a:pPr defTabSz="1219169">
              <a:spcBef>
                <a:spcPts val="1200"/>
              </a:spcBef>
              <a:defRPr sz="4400">
                <a:latin typeface="Graphik"/>
                <a:ea typeface="Graphik"/>
                <a:cs typeface="Graphik"/>
                <a:sym typeface="Graphik"/>
              </a:defRPr>
            </a:pPr>
            <a:r>
              <a:rPr sz="2200" dirty="0">
                <a:latin typeface="Calibri" panose="020F0502020204030204" pitchFamily="34" charset="0"/>
                <a:cs typeface="Calibri" panose="020F0502020204030204" pitchFamily="34" charset="0"/>
              </a:rPr>
              <a:t>K-S test: p-values &lt; 0.05</a:t>
            </a:r>
          </a:p>
        </p:txBody>
      </p:sp>
      <p:grpSp>
        <p:nvGrpSpPr>
          <p:cNvPr id="3" name="Group 2">
            <a:extLst>
              <a:ext uri="{FF2B5EF4-FFF2-40B4-BE49-F238E27FC236}">
                <a16:creationId xmlns:a16="http://schemas.microsoft.com/office/drawing/2014/main" id="{1A896F55-536D-4E93-39D5-44E2F7CCDCC9}"/>
              </a:ext>
            </a:extLst>
          </p:cNvPr>
          <p:cNvGrpSpPr/>
          <p:nvPr/>
        </p:nvGrpSpPr>
        <p:grpSpPr>
          <a:xfrm>
            <a:off x="794460" y="5096010"/>
            <a:ext cx="6968747" cy="1644007"/>
            <a:chOff x="467885" y="5148262"/>
            <a:chExt cx="6968747" cy="1644007"/>
          </a:xfrm>
        </p:grpSpPr>
        <p:pic>
          <p:nvPicPr>
            <p:cNvPr id="266" name="PDFplotRot_FoG2c_MassBulge.pdf" descr="PDFplotRot_FoG2c_MassBulge.pdf"/>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000322" y="5148262"/>
              <a:ext cx="825342" cy="1025211"/>
            </a:xfrm>
            <a:prstGeom prst="rect">
              <a:avLst/>
            </a:prstGeom>
            <a:ln w="12700">
              <a:miter lim="400000"/>
            </a:ln>
          </p:spPr>
        </p:pic>
        <p:pic>
          <p:nvPicPr>
            <p:cNvPr id="267" name="PDFplotRot_FoG2c_MassBulge.pdf" descr="PDFplotRot_FoG2c_MassBulge.pd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834924" y="5854218"/>
              <a:ext cx="775187" cy="938051"/>
            </a:xfrm>
            <a:prstGeom prst="rect">
              <a:avLst/>
            </a:prstGeom>
            <a:ln w="12700">
              <a:miter lim="400000"/>
            </a:ln>
          </p:spPr>
        </p:pic>
        <p:sp>
          <p:nvSpPr>
            <p:cNvPr id="268" name="Galaxies with high bulge mass"/>
            <p:cNvSpPr txBox="1"/>
            <p:nvPr/>
          </p:nvSpPr>
          <p:spPr>
            <a:xfrm>
              <a:off x="467885" y="5436634"/>
              <a:ext cx="3557094" cy="3975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lgn="l" defTabSz="825500">
                <a:lnSpc>
                  <a:spcPct val="100000"/>
                </a:lnSpc>
                <a:defRPr sz="4500">
                  <a:latin typeface="Graphik"/>
                  <a:ea typeface="Graphik"/>
                  <a:cs typeface="Graphik"/>
                  <a:sym typeface="Graphik"/>
                </a:defRPr>
              </a:lvl1pPr>
            </a:lstStyle>
            <a:p>
              <a:r>
                <a:rPr sz="2250" dirty="0">
                  <a:latin typeface="Calibri" panose="020F0502020204030204" pitchFamily="34" charset="0"/>
                  <a:cs typeface="Calibri" panose="020F0502020204030204" pitchFamily="34" charset="0"/>
                </a:rPr>
                <a:t>Galaxies with high bulge mass</a:t>
              </a:r>
            </a:p>
          </p:txBody>
        </p:sp>
        <p:sp>
          <p:nvSpPr>
            <p:cNvPr id="269" name="Galaxies with low bulge mass"/>
            <p:cNvSpPr txBox="1"/>
            <p:nvPr/>
          </p:nvSpPr>
          <p:spPr>
            <a:xfrm>
              <a:off x="524984" y="6185954"/>
              <a:ext cx="3557094" cy="3975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lgn="l" defTabSz="825500">
                <a:lnSpc>
                  <a:spcPct val="100000"/>
                </a:lnSpc>
                <a:defRPr sz="4500">
                  <a:latin typeface="Graphik"/>
                  <a:ea typeface="Graphik"/>
                  <a:cs typeface="Graphik"/>
                  <a:sym typeface="Graphik"/>
                </a:defRPr>
              </a:lvl1pPr>
            </a:lstStyle>
            <a:p>
              <a:r>
                <a:rPr sz="2250" dirty="0">
                  <a:latin typeface="Calibri" panose="020F0502020204030204" pitchFamily="34" charset="0"/>
                  <a:cs typeface="Calibri" panose="020F0502020204030204" pitchFamily="34" charset="0"/>
                </a:rPr>
                <a:t>Galaxies with low bulge mass</a:t>
              </a:r>
            </a:p>
          </p:txBody>
        </p:sp>
        <p:sp>
          <p:nvSpPr>
            <p:cNvPr id="271" name="Ornament 13"/>
            <p:cNvSpPr/>
            <p:nvPr/>
          </p:nvSpPr>
          <p:spPr>
            <a:xfrm rot="16200000">
              <a:off x="6706622" y="5974595"/>
              <a:ext cx="1397569" cy="62450"/>
            </a:xfrm>
            <a:custGeom>
              <a:avLst/>
              <a:gdLst/>
              <a:ahLst/>
              <a:cxnLst>
                <a:cxn ang="0">
                  <a:pos x="wd2" y="hd2"/>
                </a:cxn>
                <a:cxn ang="5400000">
                  <a:pos x="wd2" y="hd2"/>
                </a:cxn>
                <a:cxn ang="10800000">
                  <a:pos x="wd2" y="hd2"/>
                </a:cxn>
                <a:cxn ang="16200000">
                  <a:pos x="wd2" y="hd2"/>
                </a:cxn>
              </a:cxnLst>
              <a:rect l="0" t="0" r="r" b="b"/>
              <a:pathLst>
                <a:path w="21600" h="5596" extrusionOk="0">
                  <a:moveTo>
                    <a:pt x="8186" y="7"/>
                  </a:moveTo>
                  <a:cubicBezTo>
                    <a:pt x="5538" y="-278"/>
                    <a:pt x="2797" y="8362"/>
                    <a:pt x="49" y="663"/>
                  </a:cubicBezTo>
                  <a:lnTo>
                    <a:pt x="0" y="1181"/>
                  </a:lnTo>
                  <a:cubicBezTo>
                    <a:pt x="3497" y="13745"/>
                    <a:pt x="7050" y="-5602"/>
                    <a:pt x="10800" y="4870"/>
                  </a:cubicBezTo>
                  <a:cubicBezTo>
                    <a:pt x="14550" y="-5599"/>
                    <a:pt x="18104" y="13745"/>
                    <a:pt x="21600" y="1181"/>
                  </a:cubicBezTo>
                  <a:lnTo>
                    <a:pt x="21551" y="663"/>
                  </a:lnTo>
                  <a:cubicBezTo>
                    <a:pt x="17887" y="10929"/>
                    <a:pt x="14235" y="-7855"/>
                    <a:pt x="10800" y="4205"/>
                  </a:cubicBezTo>
                  <a:cubicBezTo>
                    <a:pt x="9941" y="1190"/>
                    <a:pt x="9069" y="103"/>
                    <a:pt x="8186" y="7"/>
                  </a:cubicBezTo>
                  <a:close/>
                </a:path>
              </a:pathLst>
            </a:custGeom>
            <a:solidFill>
              <a:srgbClr val="000000"/>
            </a:solidFill>
            <a:ln w="12700">
              <a:miter lim="400000"/>
            </a:ln>
          </p:spPr>
          <p:txBody>
            <a:bodyPr lIns="25400" tIns="25400" rIns="25400" bIns="25400" anchor="ctr"/>
            <a:lstStyle/>
            <a:p>
              <a:pPr defTabSz="565150">
                <a:defRPr sz="3800">
                  <a:solidFill>
                    <a:srgbClr val="FFFFFF"/>
                  </a:solidFill>
                  <a:latin typeface="Graphik"/>
                  <a:ea typeface="Graphik"/>
                  <a:cs typeface="Graphik"/>
                  <a:sym typeface="Graphik"/>
                </a:defRPr>
              </a:pPr>
              <a:endParaRPr sz="1900" dirty="0">
                <a:latin typeface="Calibri" panose="020F0502020204030204" pitchFamily="34" charset="0"/>
                <a:cs typeface="Calibri" panose="020F0502020204030204" pitchFamily="34" charset="0"/>
              </a:endParaRPr>
            </a:p>
          </p:txBody>
        </p:sp>
        <p:sp>
          <p:nvSpPr>
            <p:cNvPr id="272" name="alignement"/>
            <p:cNvSpPr txBox="1"/>
            <p:nvPr/>
          </p:nvSpPr>
          <p:spPr>
            <a:xfrm>
              <a:off x="5538200" y="5928245"/>
              <a:ext cx="1306768" cy="7899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lnSpc>
                  <a:spcPct val="100000"/>
                </a:lnSpc>
                <a:defRPr sz="4800">
                  <a:latin typeface="Graphik"/>
                  <a:ea typeface="Graphik"/>
                  <a:cs typeface="Graphik"/>
                  <a:sym typeface="Graphik"/>
                </a:defRPr>
              </a:lvl1pPr>
            </a:lstStyle>
            <a:p>
              <a:r>
                <a:rPr lang="en-AU" sz="2400" dirty="0">
                  <a:latin typeface="Calibri" panose="020F0502020204030204" pitchFamily="34" charset="0"/>
                  <a:cs typeface="Calibri" panose="020F0502020204030204" pitchFamily="34" charset="0"/>
                </a:rPr>
                <a:t>parallel</a:t>
              </a:r>
              <a:br>
                <a:rPr lang="en-AU" sz="2400" dirty="0">
                  <a:latin typeface="Calibri" panose="020F0502020204030204" pitchFamily="34" charset="0"/>
                  <a:cs typeface="Calibri" panose="020F0502020204030204" pitchFamily="34" charset="0"/>
                </a:rPr>
              </a:br>
              <a:r>
                <a:rPr sz="2400" dirty="0">
                  <a:latin typeface="Calibri" panose="020F0502020204030204" pitchFamily="34" charset="0"/>
                  <a:cs typeface="Calibri" panose="020F0502020204030204" pitchFamily="34" charset="0"/>
                </a:rPr>
                <a:t>alignment</a:t>
              </a:r>
            </a:p>
          </p:txBody>
        </p:sp>
        <p:sp>
          <p:nvSpPr>
            <p:cNvPr id="273" name="alignement"/>
            <p:cNvSpPr txBox="1"/>
            <p:nvPr/>
          </p:nvSpPr>
          <p:spPr>
            <a:xfrm>
              <a:off x="5544221" y="5178867"/>
              <a:ext cx="1801775" cy="7899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lnSpc>
                  <a:spcPct val="100000"/>
                </a:lnSpc>
                <a:defRPr sz="4800">
                  <a:latin typeface="Graphik"/>
                  <a:ea typeface="Graphik"/>
                  <a:cs typeface="Graphik"/>
                  <a:sym typeface="Graphik"/>
                </a:defRPr>
              </a:lvl1pPr>
            </a:lstStyle>
            <a:p>
              <a:r>
                <a:rPr lang="en-AU" sz="2400" dirty="0">
                  <a:latin typeface="Calibri" panose="020F0502020204030204" pitchFamily="34" charset="0"/>
                  <a:cs typeface="Calibri" panose="020F0502020204030204" pitchFamily="34" charset="0"/>
                </a:rPr>
                <a:t>perpendicular</a:t>
              </a:r>
              <a:br>
                <a:rPr lang="en-AU" sz="2400" dirty="0">
                  <a:latin typeface="Calibri" panose="020F0502020204030204" pitchFamily="34" charset="0"/>
                  <a:cs typeface="Calibri" panose="020F0502020204030204" pitchFamily="34" charset="0"/>
                </a:rPr>
              </a:br>
              <a:r>
                <a:rPr sz="2400" dirty="0">
                  <a:latin typeface="Calibri" panose="020F0502020204030204" pitchFamily="34" charset="0"/>
                  <a:cs typeface="Calibri" panose="020F0502020204030204" pitchFamily="34" charset="0"/>
                </a:rPr>
                <a:t>alignment</a:t>
              </a:r>
            </a:p>
          </p:txBody>
        </p:sp>
        <p:sp>
          <p:nvSpPr>
            <p:cNvPr id="274" name="Line"/>
            <p:cNvSpPr/>
            <p:nvPr/>
          </p:nvSpPr>
          <p:spPr>
            <a:xfrm>
              <a:off x="4170537" y="5660827"/>
              <a:ext cx="775098" cy="1"/>
            </a:xfrm>
            <a:prstGeom prst="line">
              <a:avLst/>
            </a:prstGeom>
            <a:ln w="63500">
              <a:solidFill>
                <a:srgbClr val="000000"/>
              </a:solidFill>
              <a:miter lim="400000"/>
              <a:tailEnd type="triangle"/>
            </a:ln>
          </p:spPr>
          <p:txBody>
            <a:bodyPr lIns="25400" tIns="25400" rIns="25400" bIns="25400" anchor="ctr"/>
            <a:lstStyle/>
            <a:p>
              <a:endParaRPr sz="900"/>
            </a:p>
          </p:txBody>
        </p:sp>
        <p:sp>
          <p:nvSpPr>
            <p:cNvPr id="275" name="Line"/>
            <p:cNvSpPr/>
            <p:nvPr/>
          </p:nvSpPr>
          <p:spPr>
            <a:xfrm>
              <a:off x="4157837" y="6384727"/>
              <a:ext cx="775098" cy="1"/>
            </a:xfrm>
            <a:prstGeom prst="line">
              <a:avLst/>
            </a:prstGeom>
            <a:ln w="63500">
              <a:solidFill>
                <a:srgbClr val="000000"/>
              </a:solidFill>
              <a:miter lim="400000"/>
              <a:tailEnd type="triangle"/>
            </a:ln>
          </p:spPr>
          <p:txBody>
            <a:bodyPr lIns="25400" tIns="25400" rIns="25400" bIns="25400" anchor="ctr"/>
            <a:lstStyle/>
            <a:p>
              <a:endParaRPr sz="900"/>
            </a:p>
          </p:txBody>
        </p:sp>
      </p:grpSp>
      <p:grpSp>
        <p:nvGrpSpPr>
          <p:cNvPr id="4" name="Group 3">
            <a:extLst>
              <a:ext uri="{FF2B5EF4-FFF2-40B4-BE49-F238E27FC236}">
                <a16:creationId xmlns:a16="http://schemas.microsoft.com/office/drawing/2014/main" id="{0CC06366-9C85-11E5-03BA-FFE45C91466C}"/>
              </a:ext>
            </a:extLst>
          </p:cNvPr>
          <p:cNvGrpSpPr/>
          <p:nvPr/>
        </p:nvGrpSpPr>
        <p:grpSpPr>
          <a:xfrm>
            <a:off x="1968924" y="782403"/>
            <a:ext cx="7267084" cy="4314767"/>
            <a:chOff x="2578064" y="736779"/>
            <a:chExt cx="7267084" cy="4314767"/>
          </a:xfrm>
        </p:grpSpPr>
        <p:pic>
          <p:nvPicPr>
            <p:cNvPr id="264" name="PDFplotMassBulge_FoG2c2.pdf" descr="PDFplotMassBulge_FoG2c2.pdf"/>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578064" y="736779"/>
              <a:ext cx="7267084" cy="4314767"/>
            </a:xfrm>
            <a:prstGeom prst="rect">
              <a:avLst/>
            </a:prstGeom>
            <a:ln w="12700">
              <a:miter lim="400000"/>
            </a:ln>
          </p:spPr>
        </p:pic>
        <p:sp>
          <p:nvSpPr>
            <p:cNvPr id="283" name="Connection Line"/>
            <p:cNvSpPr/>
            <p:nvPr/>
          </p:nvSpPr>
          <p:spPr>
            <a:xfrm>
              <a:off x="6549351" y="3858321"/>
              <a:ext cx="2019301" cy="237567"/>
            </a:xfrm>
            <a:custGeom>
              <a:avLst/>
              <a:gdLst/>
              <a:ahLst/>
              <a:cxnLst>
                <a:cxn ang="0">
                  <a:pos x="wd2" y="hd2"/>
                </a:cxn>
                <a:cxn ang="5400000">
                  <a:pos x="wd2" y="hd2"/>
                </a:cxn>
                <a:cxn ang="10800000">
                  <a:pos x="wd2" y="hd2"/>
                </a:cxn>
                <a:cxn ang="16200000">
                  <a:pos x="wd2" y="hd2"/>
                </a:cxn>
              </a:cxnLst>
              <a:rect l="0" t="0" r="r" b="b"/>
              <a:pathLst>
                <a:path w="21600" h="16203" extrusionOk="0">
                  <a:moveTo>
                    <a:pt x="0" y="16203"/>
                  </a:moveTo>
                  <a:cubicBezTo>
                    <a:pt x="7399" y="-5108"/>
                    <a:pt x="14599" y="-5397"/>
                    <a:pt x="21600" y="15337"/>
                  </a:cubicBezTo>
                </a:path>
              </a:pathLst>
            </a:custGeom>
            <a:ln w="38100">
              <a:solidFill>
                <a:srgbClr val="000000"/>
              </a:solidFill>
              <a:miter lim="400000"/>
              <a:headEnd type="arrow"/>
            </a:ln>
          </p:spPr>
          <p:txBody>
            <a:bodyPr/>
            <a:lstStyle/>
            <a:p>
              <a:endParaRPr sz="900"/>
            </a:p>
          </p:txBody>
        </p:sp>
        <p:sp>
          <p:nvSpPr>
            <p:cNvPr id="284" name="Connection Line"/>
            <p:cNvSpPr/>
            <p:nvPr/>
          </p:nvSpPr>
          <p:spPr>
            <a:xfrm>
              <a:off x="4060152" y="4102988"/>
              <a:ext cx="1892301" cy="223950"/>
            </a:xfrm>
            <a:custGeom>
              <a:avLst/>
              <a:gdLst/>
              <a:ahLst/>
              <a:cxnLst>
                <a:cxn ang="0">
                  <a:pos x="wd2" y="hd2"/>
                </a:cxn>
                <a:cxn ang="5400000">
                  <a:pos x="wd2" y="hd2"/>
                </a:cxn>
                <a:cxn ang="10800000">
                  <a:pos x="wd2" y="hd2"/>
                </a:cxn>
                <a:cxn ang="16200000">
                  <a:pos x="wd2" y="hd2"/>
                </a:cxn>
              </a:cxnLst>
              <a:rect l="0" t="0" r="r" b="b"/>
              <a:pathLst>
                <a:path w="21600" h="16200" extrusionOk="0">
                  <a:moveTo>
                    <a:pt x="0" y="0"/>
                  </a:moveTo>
                  <a:cubicBezTo>
                    <a:pt x="6038" y="21600"/>
                    <a:pt x="13238" y="21600"/>
                    <a:pt x="21600" y="0"/>
                  </a:cubicBezTo>
                </a:path>
              </a:pathLst>
            </a:custGeom>
            <a:ln w="38100">
              <a:solidFill>
                <a:srgbClr val="000000"/>
              </a:solidFill>
              <a:miter lim="400000"/>
              <a:headEnd type="arrow"/>
            </a:ln>
          </p:spPr>
          <p:txBody>
            <a:bodyPr/>
            <a:lstStyle/>
            <a:p>
              <a:endParaRPr sz="900"/>
            </a:p>
          </p:txBody>
        </p:sp>
        <p:sp>
          <p:nvSpPr>
            <p:cNvPr id="278" name="flip"/>
            <p:cNvSpPr txBox="1"/>
            <p:nvPr/>
          </p:nvSpPr>
          <p:spPr>
            <a:xfrm>
              <a:off x="6044357" y="3926004"/>
              <a:ext cx="448841"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lnSpc>
                  <a:spcPct val="100000"/>
                </a:lnSpc>
                <a:defRPr sz="4800">
                  <a:latin typeface="Graphik"/>
                  <a:ea typeface="Graphik"/>
                  <a:cs typeface="Graphik"/>
                  <a:sym typeface="Graphik"/>
                </a:defRPr>
              </a:lvl1pPr>
            </a:lstStyle>
            <a:p>
              <a:r>
                <a:rPr sz="2400" dirty="0">
                  <a:latin typeface="Calibri" panose="020F0502020204030204" pitchFamily="34" charset="0"/>
                  <a:cs typeface="Calibri" panose="020F0502020204030204" pitchFamily="34" charset="0"/>
                </a:rPr>
                <a:t>flip</a:t>
              </a:r>
            </a:p>
          </p:txBody>
        </p:sp>
      </p:grpSp>
      <p:grpSp>
        <p:nvGrpSpPr>
          <p:cNvPr id="6" name="Group 5">
            <a:extLst>
              <a:ext uri="{FF2B5EF4-FFF2-40B4-BE49-F238E27FC236}">
                <a16:creationId xmlns:a16="http://schemas.microsoft.com/office/drawing/2014/main" id="{E03082B0-93A9-122F-7FEB-0BDAD5E03B58}"/>
              </a:ext>
            </a:extLst>
          </p:cNvPr>
          <p:cNvGrpSpPr/>
          <p:nvPr/>
        </p:nvGrpSpPr>
        <p:grpSpPr>
          <a:xfrm>
            <a:off x="9236008" y="842360"/>
            <a:ext cx="1763604" cy="3665664"/>
            <a:chOff x="9236008" y="793819"/>
            <a:chExt cx="1763604" cy="3665664"/>
          </a:xfrm>
        </p:grpSpPr>
        <p:sp>
          <p:nvSpPr>
            <p:cNvPr id="279" name="flipping of…"/>
            <p:cNvSpPr txBox="1"/>
            <p:nvPr/>
          </p:nvSpPr>
          <p:spPr>
            <a:xfrm>
              <a:off x="9236009" y="3392524"/>
              <a:ext cx="1763603" cy="1066959"/>
            </a:xfrm>
            <a:prstGeom prst="rect">
              <a:avLst/>
            </a:prstGeom>
            <a:solidFill>
              <a:schemeClr val="tx1">
                <a:lumMod val="10000"/>
                <a:lumOff val="9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lgn="ctr" defTabSz="1219169">
                <a:spcBef>
                  <a:spcPts val="1200"/>
                </a:spcBef>
                <a:defRPr sz="4400">
                  <a:latin typeface="Graphik"/>
                  <a:ea typeface="Graphik"/>
                  <a:cs typeface="Graphik"/>
                  <a:sym typeface="Graphik"/>
                </a:defRPr>
              </a:pPr>
              <a:r>
                <a:rPr sz="2200" dirty="0">
                  <a:latin typeface="Calibri" panose="020F0502020204030204" pitchFamily="34" charset="0"/>
                  <a:cs typeface="Calibri" panose="020F0502020204030204" pitchFamily="34" charset="0"/>
                </a:rPr>
                <a:t>flipping of </a:t>
              </a:r>
              <a:br>
                <a:rPr lang="en-AU" sz="2200" dirty="0">
                  <a:latin typeface="Calibri" panose="020F0502020204030204" pitchFamily="34" charset="0"/>
                  <a:cs typeface="Calibri" panose="020F0502020204030204" pitchFamily="34" charset="0"/>
                </a:rPr>
              </a:br>
              <a:r>
                <a:rPr sz="2200" dirty="0">
                  <a:latin typeface="Calibri" panose="020F0502020204030204" pitchFamily="34" charset="0"/>
                  <a:cs typeface="Calibri" panose="020F0502020204030204" pitchFamily="34" charset="0"/>
                </a:rPr>
                <a:t>spin-filament alignments              </a:t>
              </a:r>
            </a:p>
          </p:txBody>
        </p:sp>
        <p:sp>
          <p:nvSpPr>
            <p:cNvPr id="280" name="Growth of the bulge"/>
            <p:cNvSpPr txBox="1"/>
            <p:nvPr/>
          </p:nvSpPr>
          <p:spPr>
            <a:xfrm>
              <a:off x="9236008" y="793819"/>
              <a:ext cx="1763604" cy="728405"/>
            </a:xfrm>
            <a:prstGeom prst="rect">
              <a:avLst/>
            </a:prstGeom>
            <a:solidFill>
              <a:schemeClr val="tx1">
                <a:lumMod val="10000"/>
                <a:lumOff val="9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lgn="l" defTabSz="2438338">
                <a:spcBef>
                  <a:spcPts val="2400"/>
                </a:spcBef>
                <a:defRPr sz="4400">
                  <a:latin typeface="Graphik"/>
                  <a:ea typeface="Graphik"/>
                  <a:cs typeface="Graphik"/>
                  <a:sym typeface="Graphik"/>
                </a:defRPr>
              </a:lvl1pPr>
            </a:lstStyle>
            <a:p>
              <a:pPr algn="ctr"/>
              <a:r>
                <a:rPr lang="en-AU" sz="2200" dirty="0">
                  <a:latin typeface="Calibri" panose="020F0502020204030204" pitchFamily="34" charset="0"/>
                  <a:cs typeface="Calibri" panose="020F0502020204030204" pitchFamily="34" charset="0"/>
                </a:rPr>
                <a:t>g</a:t>
              </a:r>
              <a:r>
                <a:rPr sz="2200" dirty="0" err="1">
                  <a:latin typeface="Calibri" panose="020F0502020204030204" pitchFamily="34" charset="0"/>
                  <a:cs typeface="Calibri" panose="020F0502020204030204" pitchFamily="34" charset="0"/>
                </a:rPr>
                <a:t>rowth</a:t>
              </a:r>
              <a:r>
                <a:rPr sz="2200" dirty="0">
                  <a:latin typeface="Calibri" panose="020F0502020204030204" pitchFamily="34" charset="0"/>
                  <a:cs typeface="Calibri" panose="020F0502020204030204" pitchFamily="34" charset="0"/>
                </a:rPr>
                <a:t> of </a:t>
              </a:r>
              <a:br>
                <a:rPr lang="en-AU" sz="2200" dirty="0">
                  <a:latin typeface="Calibri" panose="020F0502020204030204" pitchFamily="34" charset="0"/>
                  <a:cs typeface="Calibri" panose="020F0502020204030204" pitchFamily="34" charset="0"/>
                </a:rPr>
              </a:br>
              <a:r>
                <a:rPr sz="2200" dirty="0">
                  <a:latin typeface="Calibri" panose="020F0502020204030204" pitchFamily="34" charset="0"/>
                  <a:cs typeface="Calibri" panose="020F0502020204030204" pitchFamily="34" charset="0"/>
                </a:rPr>
                <a:t>the bulge</a:t>
              </a:r>
            </a:p>
          </p:txBody>
        </p:sp>
        <p:sp>
          <p:nvSpPr>
            <p:cNvPr id="281" name="Double Arrow"/>
            <p:cNvSpPr/>
            <p:nvPr/>
          </p:nvSpPr>
          <p:spPr>
            <a:xfrm rot="5399788">
              <a:off x="9167086" y="2255850"/>
              <a:ext cx="1857141" cy="408302"/>
            </a:xfrm>
            <a:prstGeom prst="leftRightArrow">
              <a:avLst>
                <a:gd name="adj1" fmla="val 32000"/>
                <a:gd name="adj2" fmla="val 68466"/>
              </a:avLst>
            </a:prstGeom>
            <a:solidFill>
              <a:schemeClr val="accent4">
                <a:hueOff val="-1306536"/>
                <a:satOff val="-22407"/>
                <a:lumOff val="-8954"/>
              </a:schemeClr>
            </a:solidFill>
            <a:ln w="12700">
              <a:miter lim="400000"/>
            </a:ln>
          </p:spPr>
          <p:txBody>
            <a:bodyPr lIns="25400" tIns="25400" rIns="25400" bIns="25400" anchor="ctr"/>
            <a:lstStyle/>
            <a:p>
              <a:pPr defTabSz="565150">
                <a:defRPr sz="3200">
                  <a:solidFill>
                    <a:srgbClr val="FFFFFF"/>
                  </a:solidFill>
                  <a:latin typeface="Graphik"/>
                  <a:ea typeface="Graphik"/>
                  <a:cs typeface="Graphik"/>
                  <a:sym typeface="Graphik"/>
                </a:defRPr>
              </a:pPr>
              <a:endParaRPr sz="1600" dirty="0">
                <a:latin typeface="Calibri" panose="020F0502020204030204" pitchFamily="34" charset="0"/>
                <a:cs typeface="Calibri" panose="020F0502020204030204" pitchFamily="34" charset="0"/>
              </a:endParaRPr>
            </a:p>
          </p:txBody>
        </p:sp>
        <p:sp>
          <p:nvSpPr>
            <p:cNvPr id="282" name="Mergers"/>
            <p:cNvSpPr txBox="1"/>
            <p:nvPr/>
          </p:nvSpPr>
          <p:spPr>
            <a:xfrm>
              <a:off x="9236008" y="2281477"/>
              <a:ext cx="1763603" cy="389850"/>
            </a:xfrm>
            <a:prstGeom prst="rect">
              <a:avLst/>
            </a:prstGeom>
            <a:solidFill>
              <a:schemeClr val="tx1">
                <a:lumMod val="25000"/>
                <a:lumOff val="75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defTabSz="825500">
                <a:lnSpc>
                  <a:spcPct val="100000"/>
                </a:lnSpc>
                <a:defRPr sz="4400">
                  <a:latin typeface="Graphik"/>
                  <a:ea typeface="Graphik"/>
                  <a:cs typeface="Graphik"/>
                  <a:sym typeface="Graphik"/>
                </a:defRPr>
              </a:lvl1pPr>
            </a:lstStyle>
            <a:p>
              <a:pPr algn="ctr">
                <a:spcBef>
                  <a:spcPts val="600"/>
                </a:spcBef>
                <a:spcAft>
                  <a:spcPts val="600"/>
                </a:spcAft>
              </a:pPr>
              <a:r>
                <a:rPr lang="en-AU" sz="2200" b="1" dirty="0">
                  <a:latin typeface="Calibri" panose="020F0502020204030204" pitchFamily="34" charset="0"/>
                  <a:cs typeface="Calibri" panose="020F0502020204030204" pitchFamily="34" charset="0"/>
                </a:rPr>
                <a:t>MERGERS?</a:t>
              </a:r>
              <a:endParaRPr sz="2200" b="1" dirty="0">
                <a:latin typeface="Calibri" panose="020F0502020204030204" pitchFamily="34" charset="0"/>
                <a:cs typeface="Calibri" panose="020F0502020204030204" pitchFamily="34" charset="0"/>
              </a:endParaRPr>
            </a:p>
          </p:txBody>
        </p:sp>
      </p:gr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Bulge/disc spin-filament alignments"/>
          <p:cNvSpPr txBox="1">
            <a:spLocks noGrp="1"/>
          </p:cNvSpPr>
          <p:nvPr>
            <p:ph type="title"/>
          </p:nvPr>
        </p:nvSpPr>
        <p:spPr>
          <a:prstGeom prst="rect">
            <a:avLst/>
          </a:prstGeom>
        </p:spPr>
        <p:txBody>
          <a:bodyPr>
            <a:normAutofit fontScale="90000"/>
          </a:bodyPr>
          <a:lstStyle>
            <a:lvl1pPr>
              <a:defRPr>
                <a:latin typeface="Graphik"/>
                <a:ea typeface="Graphik"/>
                <a:cs typeface="Graphik"/>
                <a:sym typeface="Graphik"/>
              </a:defRPr>
            </a:lvl1pPr>
          </a:lstStyle>
          <a:p>
            <a:r>
              <a:rPr dirty="0">
                <a:latin typeface="Calibri" panose="020F0502020204030204" pitchFamily="34" charset="0"/>
                <a:cs typeface="Calibri" panose="020F0502020204030204" pitchFamily="34" charset="0"/>
              </a:rPr>
              <a:t>Bulge</a:t>
            </a:r>
            <a:r>
              <a:rPr lang="en-AU" dirty="0">
                <a:latin typeface="Calibri" panose="020F0502020204030204" pitchFamily="34" charset="0"/>
                <a:cs typeface="Calibri" panose="020F0502020204030204" pitchFamily="34" charset="0"/>
              </a:rPr>
              <a:t> &amp; </a:t>
            </a:r>
            <a:r>
              <a:rPr dirty="0">
                <a:latin typeface="Calibri" panose="020F0502020204030204" pitchFamily="34" charset="0"/>
                <a:cs typeface="Calibri" panose="020F0502020204030204" pitchFamily="34" charset="0"/>
              </a:rPr>
              <a:t>dis</a:t>
            </a:r>
            <a:r>
              <a:rPr lang="en-AU" dirty="0">
                <a:latin typeface="Calibri" panose="020F0502020204030204" pitchFamily="34" charset="0"/>
                <a:cs typeface="Calibri" panose="020F0502020204030204" pitchFamily="34" charset="0"/>
              </a:rPr>
              <a:t>K</a:t>
            </a:r>
            <a:r>
              <a:rPr dirty="0">
                <a:latin typeface="Calibri" panose="020F0502020204030204" pitchFamily="34" charset="0"/>
                <a:cs typeface="Calibri" panose="020F0502020204030204" pitchFamily="34" charset="0"/>
              </a:rPr>
              <a:t> spin-filament alignments</a:t>
            </a:r>
          </a:p>
        </p:txBody>
      </p:sp>
      <p:pic>
        <p:nvPicPr>
          <p:cNvPr id="301" name="PDFplotBD_kin_FoG2c_BulgeMassB2.pdf" descr="PDFplotBD_kin_FoG2c_BulgeMassB2.pdf"/>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812" y="531413"/>
            <a:ext cx="6514380" cy="4342920"/>
          </a:xfrm>
          <a:prstGeom prst="rect">
            <a:avLst/>
          </a:prstGeom>
          <a:ln w="12700">
            <a:miter lim="400000"/>
          </a:ln>
        </p:spPr>
      </p:pic>
      <p:pic>
        <p:nvPicPr>
          <p:cNvPr id="302" name="PDFplotBD_kin_FoG2c_DiscMassB2.pdf" descr="PDFplotBD_kin_FoG2c_DiscMassB2.pd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93861" y="495370"/>
            <a:ext cx="6622509" cy="4415006"/>
          </a:xfrm>
          <a:prstGeom prst="rect">
            <a:avLst/>
          </a:prstGeom>
          <a:ln w="12700">
            <a:miter lim="400000"/>
          </a:ln>
        </p:spPr>
      </p:pic>
      <p:sp>
        <p:nvSpPr>
          <p:cNvPr id="303" name="Bulges"/>
          <p:cNvSpPr txBox="1"/>
          <p:nvPr/>
        </p:nvSpPr>
        <p:spPr>
          <a:xfrm>
            <a:off x="1334565" y="5307735"/>
            <a:ext cx="1069670" cy="3975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lgn="l" defTabSz="825500">
              <a:lnSpc>
                <a:spcPct val="100000"/>
              </a:lnSpc>
              <a:defRPr sz="4500">
                <a:latin typeface="Graphik"/>
                <a:ea typeface="Graphik"/>
                <a:cs typeface="Graphik"/>
                <a:sym typeface="Graphik"/>
              </a:defRPr>
            </a:lvl1pPr>
          </a:lstStyle>
          <a:p>
            <a:pPr algn="r"/>
            <a:r>
              <a:rPr sz="2250" dirty="0">
                <a:latin typeface="Calibri" panose="020F0502020204030204" pitchFamily="34" charset="0"/>
                <a:cs typeface="Calibri" panose="020F0502020204030204" pitchFamily="34" charset="0"/>
              </a:rPr>
              <a:t>Bulges</a:t>
            </a:r>
          </a:p>
        </p:txBody>
      </p:sp>
      <p:sp>
        <p:nvSpPr>
          <p:cNvPr id="304" name="Line"/>
          <p:cNvSpPr/>
          <p:nvPr/>
        </p:nvSpPr>
        <p:spPr>
          <a:xfrm>
            <a:off x="2621137" y="5506507"/>
            <a:ext cx="775098" cy="1"/>
          </a:xfrm>
          <a:prstGeom prst="line">
            <a:avLst/>
          </a:prstGeom>
          <a:ln w="63500">
            <a:solidFill>
              <a:srgbClr val="000000"/>
            </a:solidFill>
            <a:miter lim="400000"/>
            <a:tailEnd type="triangle"/>
          </a:ln>
        </p:spPr>
        <p:txBody>
          <a:bodyPr lIns="25400" tIns="25400" rIns="25400" bIns="25400" anchor="ctr"/>
          <a:lstStyle/>
          <a:p>
            <a:endParaRPr sz="900"/>
          </a:p>
        </p:txBody>
      </p:sp>
      <p:pic>
        <p:nvPicPr>
          <p:cNvPr id="305" name="PDFplotRot_FoG2c_MassBulge.pdf" descr="PDFplotRot_FoG2c_MassBulge.pdf"/>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603322" y="5166148"/>
            <a:ext cx="695309" cy="863689"/>
          </a:xfrm>
          <a:prstGeom prst="rect">
            <a:avLst/>
          </a:prstGeom>
          <a:ln w="12700">
            <a:miter lim="400000"/>
          </a:ln>
        </p:spPr>
      </p:pic>
      <p:sp>
        <p:nvSpPr>
          <p:cNvPr id="306" name="alignement"/>
          <p:cNvSpPr txBox="1"/>
          <p:nvPr/>
        </p:nvSpPr>
        <p:spPr>
          <a:xfrm>
            <a:off x="4096072" y="5326970"/>
            <a:ext cx="1100494"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lnSpc>
                <a:spcPct val="100000"/>
              </a:lnSpc>
              <a:defRPr sz="4800">
                <a:latin typeface="Graphik"/>
                <a:ea typeface="Graphik"/>
                <a:cs typeface="Graphik"/>
                <a:sym typeface="Graphik"/>
              </a:defRPr>
            </a:lvl1pPr>
          </a:lstStyle>
          <a:p>
            <a:r>
              <a:rPr sz="2000" dirty="0">
                <a:latin typeface="Calibri" panose="020F0502020204030204" pitchFamily="34" charset="0"/>
                <a:cs typeface="Calibri" panose="020F0502020204030204" pitchFamily="34" charset="0"/>
              </a:rPr>
              <a:t>alignment</a:t>
            </a:r>
          </a:p>
        </p:txBody>
      </p:sp>
      <p:sp>
        <p:nvSpPr>
          <p:cNvPr id="307" name="Mergers"/>
          <p:cNvSpPr txBox="1"/>
          <p:nvPr/>
        </p:nvSpPr>
        <p:spPr>
          <a:xfrm>
            <a:off x="2507651" y="6098180"/>
            <a:ext cx="1002069" cy="389850"/>
          </a:xfrm>
          <a:prstGeom prst="rect">
            <a:avLst/>
          </a:prstGeom>
          <a:solidFill>
            <a:schemeClr val="tx1">
              <a:lumMod val="10000"/>
              <a:lumOff val="9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825500">
              <a:lnSpc>
                <a:spcPct val="100000"/>
              </a:lnSpc>
              <a:defRPr sz="4400">
                <a:latin typeface="Graphik"/>
                <a:ea typeface="Graphik"/>
                <a:cs typeface="Graphik"/>
                <a:sym typeface="Graphik"/>
              </a:defRPr>
            </a:lvl1pPr>
          </a:lstStyle>
          <a:p>
            <a:r>
              <a:rPr sz="2200" dirty="0">
                <a:latin typeface="Calibri" panose="020F0502020204030204" pitchFamily="34" charset="0"/>
                <a:cs typeface="Calibri" panose="020F0502020204030204" pitchFamily="34" charset="0"/>
              </a:rPr>
              <a:t>Mergers</a:t>
            </a:r>
          </a:p>
        </p:txBody>
      </p:sp>
      <p:sp>
        <p:nvSpPr>
          <p:cNvPr id="308" name="Discs"/>
          <p:cNvSpPr txBox="1"/>
          <p:nvPr/>
        </p:nvSpPr>
        <p:spPr>
          <a:xfrm>
            <a:off x="6793023" y="5307735"/>
            <a:ext cx="7501501" cy="3975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lgn="l" defTabSz="825500">
              <a:lnSpc>
                <a:spcPct val="100000"/>
              </a:lnSpc>
              <a:defRPr sz="4500">
                <a:latin typeface="Graphik"/>
                <a:ea typeface="Graphik"/>
                <a:cs typeface="Graphik"/>
                <a:sym typeface="Graphik"/>
              </a:defRPr>
            </a:lvl1pPr>
          </a:lstStyle>
          <a:p>
            <a:r>
              <a:rPr sz="2250" dirty="0">
                <a:latin typeface="Calibri" panose="020F0502020204030204" pitchFamily="34" charset="0"/>
                <a:cs typeface="Calibri" panose="020F0502020204030204" pitchFamily="34" charset="0"/>
              </a:rPr>
              <a:t>Dis</a:t>
            </a:r>
            <a:r>
              <a:rPr lang="en-AU" sz="2250" dirty="0">
                <a:latin typeface="Calibri" panose="020F0502020204030204" pitchFamily="34" charset="0"/>
                <a:cs typeface="Calibri" panose="020F0502020204030204" pitchFamily="34" charset="0"/>
              </a:rPr>
              <a:t>k</a:t>
            </a:r>
            <a:r>
              <a:rPr sz="2250" dirty="0">
                <a:latin typeface="Calibri" panose="020F0502020204030204" pitchFamily="34" charset="0"/>
                <a:cs typeface="Calibri" panose="020F0502020204030204" pitchFamily="34" charset="0"/>
              </a:rPr>
              <a:t>s </a:t>
            </a:r>
          </a:p>
        </p:txBody>
      </p:sp>
      <p:sp>
        <p:nvSpPr>
          <p:cNvPr id="310" name="Multiple channels of formation"/>
          <p:cNvSpPr txBox="1"/>
          <p:nvPr/>
        </p:nvSpPr>
        <p:spPr>
          <a:xfrm>
            <a:off x="7775152" y="6094366"/>
            <a:ext cx="3595023" cy="389850"/>
          </a:xfrm>
          <a:prstGeom prst="rect">
            <a:avLst/>
          </a:prstGeom>
          <a:solidFill>
            <a:schemeClr val="tx1">
              <a:lumMod val="10000"/>
              <a:lumOff val="9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825500">
              <a:lnSpc>
                <a:spcPct val="100000"/>
              </a:lnSpc>
              <a:defRPr sz="4400">
                <a:latin typeface="Graphik"/>
                <a:ea typeface="Graphik"/>
                <a:cs typeface="Graphik"/>
                <a:sym typeface="Graphik"/>
              </a:defRPr>
            </a:lvl1pPr>
          </a:lstStyle>
          <a:p>
            <a:r>
              <a:rPr sz="2200" dirty="0">
                <a:latin typeface="Calibri" panose="020F0502020204030204" pitchFamily="34" charset="0"/>
                <a:cs typeface="Calibri" panose="020F0502020204030204" pitchFamily="34" charset="0"/>
              </a:rPr>
              <a:t>Multiple channels of formation</a:t>
            </a:r>
          </a:p>
        </p:txBody>
      </p:sp>
      <p:grpSp>
        <p:nvGrpSpPr>
          <p:cNvPr id="16" name="Group 15">
            <a:extLst>
              <a:ext uri="{FF2B5EF4-FFF2-40B4-BE49-F238E27FC236}">
                <a16:creationId xmlns:a16="http://schemas.microsoft.com/office/drawing/2014/main" id="{25545DF4-13E7-B5A3-85DA-D4D72BDE2049}"/>
              </a:ext>
            </a:extLst>
          </p:cNvPr>
          <p:cNvGrpSpPr/>
          <p:nvPr/>
        </p:nvGrpSpPr>
        <p:grpSpPr>
          <a:xfrm>
            <a:off x="7694022" y="4874333"/>
            <a:ext cx="3686380" cy="1205492"/>
            <a:chOff x="467885" y="5148262"/>
            <a:chExt cx="6097100" cy="1644007"/>
          </a:xfrm>
        </p:grpSpPr>
        <p:pic>
          <p:nvPicPr>
            <p:cNvPr id="17" name="PDFplotRot_FoG2c_MassBulge.pdf" descr="PDFplotRot_FoG2c_MassBulge.pdf">
              <a:extLst>
                <a:ext uri="{FF2B5EF4-FFF2-40B4-BE49-F238E27FC236}">
                  <a16:creationId xmlns:a16="http://schemas.microsoft.com/office/drawing/2014/main" id="{E7C362E2-F559-297C-2782-01691C554671}"/>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200923" y="5148262"/>
              <a:ext cx="825342" cy="1025211"/>
            </a:xfrm>
            <a:prstGeom prst="rect">
              <a:avLst/>
            </a:prstGeom>
            <a:ln w="12700">
              <a:miter lim="400000"/>
            </a:ln>
          </p:spPr>
        </p:pic>
        <p:pic>
          <p:nvPicPr>
            <p:cNvPr id="18" name="PDFplotRot_FoG2c_MassBulge.pdf" descr="PDFplotRot_FoG2c_MassBulge.pdf">
              <a:extLst>
                <a:ext uri="{FF2B5EF4-FFF2-40B4-BE49-F238E27FC236}">
                  <a16:creationId xmlns:a16="http://schemas.microsoft.com/office/drawing/2014/main" id="{73301508-4D90-11F3-6A29-5CE062E6ABE1}"/>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035524" y="5854217"/>
              <a:ext cx="775187" cy="938052"/>
            </a:xfrm>
            <a:prstGeom prst="rect">
              <a:avLst/>
            </a:prstGeom>
            <a:ln w="12700">
              <a:miter lim="400000"/>
            </a:ln>
          </p:spPr>
        </p:pic>
        <p:sp>
          <p:nvSpPr>
            <p:cNvPr id="19" name="Galaxies with high bulge mass">
              <a:extLst>
                <a:ext uri="{FF2B5EF4-FFF2-40B4-BE49-F238E27FC236}">
                  <a16:creationId xmlns:a16="http://schemas.microsoft.com/office/drawing/2014/main" id="{8EE39632-1EED-968B-FE9F-A30E101758A9}"/>
                </a:ext>
              </a:extLst>
            </p:cNvPr>
            <p:cNvSpPr txBox="1"/>
            <p:nvPr/>
          </p:nvSpPr>
          <p:spPr>
            <a:xfrm>
              <a:off x="467885" y="5390562"/>
              <a:ext cx="3557093" cy="4896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lgn="l" defTabSz="825500">
                <a:lnSpc>
                  <a:spcPct val="100000"/>
                </a:lnSpc>
                <a:defRPr sz="4500">
                  <a:latin typeface="Graphik"/>
                  <a:ea typeface="Graphik"/>
                  <a:cs typeface="Graphik"/>
                  <a:sym typeface="Graphik"/>
                </a:defRPr>
              </a:lvl1pPr>
            </a:lstStyle>
            <a:p>
              <a:r>
                <a:rPr sz="2000" dirty="0">
                  <a:latin typeface="Calibri" panose="020F0502020204030204" pitchFamily="34" charset="0"/>
                  <a:cs typeface="Calibri" panose="020F0502020204030204" pitchFamily="34" charset="0"/>
                </a:rPr>
                <a:t>high bulge mass</a:t>
              </a:r>
            </a:p>
          </p:txBody>
        </p:sp>
        <p:sp>
          <p:nvSpPr>
            <p:cNvPr id="20" name="Galaxies with low bulge mass">
              <a:extLst>
                <a:ext uri="{FF2B5EF4-FFF2-40B4-BE49-F238E27FC236}">
                  <a16:creationId xmlns:a16="http://schemas.microsoft.com/office/drawing/2014/main" id="{2EACD2E2-1DD3-3B41-66C0-76EE137F4A5D}"/>
                </a:ext>
              </a:extLst>
            </p:cNvPr>
            <p:cNvSpPr txBox="1"/>
            <p:nvPr/>
          </p:nvSpPr>
          <p:spPr>
            <a:xfrm>
              <a:off x="524984" y="6139880"/>
              <a:ext cx="3557094" cy="4896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lgn="l" defTabSz="825500">
                <a:lnSpc>
                  <a:spcPct val="100000"/>
                </a:lnSpc>
                <a:defRPr sz="4500">
                  <a:latin typeface="Graphik"/>
                  <a:ea typeface="Graphik"/>
                  <a:cs typeface="Graphik"/>
                  <a:sym typeface="Graphik"/>
                </a:defRPr>
              </a:lvl1pPr>
            </a:lstStyle>
            <a:p>
              <a:r>
                <a:rPr sz="2000" dirty="0">
                  <a:latin typeface="Calibri" panose="020F0502020204030204" pitchFamily="34" charset="0"/>
                  <a:cs typeface="Calibri" panose="020F0502020204030204" pitchFamily="34" charset="0"/>
                </a:rPr>
                <a:t>low bulge mass</a:t>
              </a:r>
            </a:p>
          </p:txBody>
        </p:sp>
        <p:sp>
          <p:nvSpPr>
            <p:cNvPr id="22" name="alignement">
              <a:extLst>
                <a:ext uri="{FF2B5EF4-FFF2-40B4-BE49-F238E27FC236}">
                  <a16:creationId xmlns:a16="http://schemas.microsoft.com/office/drawing/2014/main" id="{2A7B300C-15E6-251A-1A31-0556109F49BF}"/>
                </a:ext>
              </a:extLst>
            </p:cNvPr>
            <p:cNvSpPr txBox="1"/>
            <p:nvPr/>
          </p:nvSpPr>
          <p:spPr>
            <a:xfrm>
              <a:off x="4738801" y="6078378"/>
              <a:ext cx="1820164" cy="4896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lnSpc>
                  <a:spcPct val="100000"/>
                </a:lnSpc>
                <a:defRPr sz="4800">
                  <a:latin typeface="Graphik"/>
                  <a:ea typeface="Graphik"/>
                  <a:cs typeface="Graphik"/>
                  <a:sym typeface="Graphik"/>
                </a:defRPr>
              </a:lvl1pPr>
            </a:lstStyle>
            <a:p>
              <a:r>
                <a:rPr sz="2000" dirty="0">
                  <a:latin typeface="Calibri" panose="020F0502020204030204" pitchFamily="34" charset="0"/>
                  <a:cs typeface="Calibri" panose="020F0502020204030204" pitchFamily="34" charset="0"/>
                </a:rPr>
                <a:t>alignment</a:t>
              </a:r>
            </a:p>
          </p:txBody>
        </p:sp>
        <p:sp>
          <p:nvSpPr>
            <p:cNvPr id="23" name="alignement">
              <a:extLst>
                <a:ext uri="{FF2B5EF4-FFF2-40B4-BE49-F238E27FC236}">
                  <a16:creationId xmlns:a16="http://schemas.microsoft.com/office/drawing/2014/main" id="{50772C61-CDD4-C964-D28E-DA981E1B9A30}"/>
                </a:ext>
              </a:extLst>
            </p:cNvPr>
            <p:cNvSpPr txBox="1"/>
            <p:nvPr/>
          </p:nvSpPr>
          <p:spPr>
            <a:xfrm>
              <a:off x="4744821" y="5329002"/>
              <a:ext cx="1820164" cy="4896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lnSpc>
                  <a:spcPct val="100000"/>
                </a:lnSpc>
                <a:defRPr sz="4800">
                  <a:latin typeface="Graphik"/>
                  <a:ea typeface="Graphik"/>
                  <a:cs typeface="Graphik"/>
                  <a:sym typeface="Graphik"/>
                </a:defRPr>
              </a:lvl1pPr>
            </a:lstStyle>
            <a:p>
              <a:r>
                <a:rPr sz="2000" dirty="0">
                  <a:latin typeface="Calibri" panose="020F0502020204030204" pitchFamily="34" charset="0"/>
                  <a:cs typeface="Calibri" panose="020F0502020204030204" pitchFamily="34" charset="0"/>
                </a:rPr>
                <a:t>alignment</a:t>
              </a:r>
            </a:p>
          </p:txBody>
        </p:sp>
        <p:sp>
          <p:nvSpPr>
            <p:cNvPr id="24" name="Line">
              <a:extLst>
                <a:ext uri="{FF2B5EF4-FFF2-40B4-BE49-F238E27FC236}">
                  <a16:creationId xmlns:a16="http://schemas.microsoft.com/office/drawing/2014/main" id="{4931F1CD-8741-3776-1CF2-2835CA564B4F}"/>
                </a:ext>
              </a:extLst>
            </p:cNvPr>
            <p:cNvSpPr/>
            <p:nvPr/>
          </p:nvSpPr>
          <p:spPr>
            <a:xfrm>
              <a:off x="3392742" y="5660827"/>
              <a:ext cx="775098" cy="1"/>
            </a:xfrm>
            <a:prstGeom prst="line">
              <a:avLst/>
            </a:prstGeom>
            <a:ln w="63500">
              <a:solidFill>
                <a:srgbClr val="000000"/>
              </a:solidFill>
              <a:miter lim="400000"/>
              <a:tailEnd type="triangle"/>
            </a:ln>
          </p:spPr>
          <p:txBody>
            <a:bodyPr lIns="25400" tIns="25400" rIns="25400" bIns="25400" anchor="ctr"/>
            <a:lstStyle/>
            <a:p>
              <a:endParaRPr sz="900"/>
            </a:p>
          </p:txBody>
        </p:sp>
        <p:sp>
          <p:nvSpPr>
            <p:cNvPr id="25" name="Line">
              <a:extLst>
                <a:ext uri="{FF2B5EF4-FFF2-40B4-BE49-F238E27FC236}">
                  <a16:creationId xmlns:a16="http://schemas.microsoft.com/office/drawing/2014/main" id="{7D4986F2-54FD-A7F0-9902-2EBFBCAFFDA5}"/>
                </a:ext>
              </a:extLst>
            </p:cNvPr>
            <p:cNvSpPr/>
            <p:nvPr/>
          </p:nvSpPr>
          <p:spPr>
            <a:xfrm>
              <a:off x="3380043" y="6384727"/>
              <a:ext cx="775098" cy="1"/>
            </a:xfrm>
            <a:prstGeom prst="line">
              <a:avLst/>
            </a:prstGeom>
            <a:ln w="63500">
              <a:solidFill>
                <a:srgbClr val="000000"/>
              </a:solidFill>
              <a:miter lim="400000"/>
              <a:tailEnd type="triangle"/>
            </a:ln>
          </p:spPr>
          <p:txBody>
            <a:bodyPr lIns="25400" tIns="25400" rIns="25400" bIns="25400" anchor="ctr"/>
            <a:lstStyle/>
            <a:p>
              <a:endParaRPr sz="900"/>
            </a:p>
          </p:txBody>
        </p:sp>
      </p:gr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3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 grpId="0" animBg="1" advAuto="0"/>
      <p:bldP spid="310" grpId="0"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B2D3C-4146-F2A8-D918-A8EB63824E73}"/>
              </a:ext>
            </a:extLst>
          </p:cNvPr>
          <p:cNvSpPr>
            <a:spLocks noGrp="1"/>
          </p:cNvSpPr>
          <p:nvPr>
            <p:ph type="title"/>
          </p:nvPr>
        </p:nvSpPr>
        <p:spPr>
          <a:xfrm>
            <a:off x="0" y="0"/>
            <a:ext cx="12192000" cy="561703"/>
          </a:xfrm>
        </p:spPr>
        <p:txBody>
          <a:bodyPr>
            <a:normAutofit/>
          </a:bodyPr>
          <a:lstStyle/>
          <a:p>
            <a:r>
              <a:rPr lang="en-AU" sz="3200" b="1" dirty="0"/>
              <a:t>Summary: Bulge formation &amp; spin-filament flips</a:t>
            </a:r>
          </a:p>
        </p:txBody>
      </p:sp>
      <p:sp>
        <p:nvSpPr>
          <p:cNvPr id="4" name="Rectangle 3">
            <a:extLst>
              <a:ext uri="{FF2B5EF4-FFF2-40B4-BE49-F238E27FC236}">
                <a16:creationId xmlns:a16="http://schemas.microsoft.com/office/drawing/2014/main" id="{378B3191-B1A9-91F3-F91B-E6EAAF6CF174}"/>
              </a:ext>
            </a:extLst>
          </p:cNvPr>
          <p:cNvSpPr/>
          <p:nvPr/>
        </p:nvSpPr>
        <p:spPr bwMode="auto">
          <a:xfrm>
            <a:off x="1304080" y="972274"/>
            <a:ext cx="9583839" cy="4815068"/>
          </a:xfrm>
          <a:prstGeom prst="rect">
            <a:avLst/>
          </a:prstGeom>
          <a:solidFill>
            <a:schemeClr val="tx1">
              <a:lumMod val="50000"/>
              <a:lumOff val="50000"/>
              <a:alpha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AU" baseline="0" dirty="0"/>
          </a:p>
        </p:txBody>
      </p:sp>
      <p:sp>
        <p:nvSpPr>
          <p:cNvPr id="3" name="Content Placeholder 2">
            <a:extLst>
              <a:ext uri="{FF2B5EF4-FFF2-40B4-BE49-F238E27FC236}">
                <a16:creationId xmlns:a16="http://schemas.microsoft.com/office/drawing/2014/main" id="{E2671E40-2F79-A50C-39FD-CE7BE5E3C6EE}"/>
              </a:ext>
            </a:extLst>
          </p:cNvPr>
          <p:cNvSpPr>
            <a:spLocks noGrp="1"/>
          </p:cNvSpPr>
          <p:nvPr>
            <p:ph idx="1"/>
          </p:nvPr>
        </p:nvSpPr>
        <p:spPr>
          <a:xfrm>
            <a:off x="1442976" y="1238061"/>
            <a:ext cx="9410218" cy="4453360"/>
          </a:xfrm>
        </p:spPr>
        <p:txBody>
          <a:bodyPr>
            <a:noAutofit/>
          </a:bodyPr>
          <a:lstStyle/>
          <a:p>
            <a:r>
              <a:rPr lang="en-AU" sz="2400" dirty="0">
                <a:latin typeface="+mn-lt"/>
              </a:rPr>
              <a:t>Galaxy spin-filament alignments correlate most strongly with bulge mass</a:t>
            </a:r>
          </a:p>
          <a:p>
            <a:r>
              <a:rPr lang="en-AU" sz="2400" dirty="0">
                <a:latin typeface="+mn-lt"/>
              </a:rPr>
              <a:t>Low-bulge-mass galaxies tend to have spins parallel to filaments, while high-bulge-mass galaxies tend to have spins perpendicular to filaments</a:t>
            </a:r>
          </a:p>
          <a:p>
            <a:r>
              <a:rPr lang="en-AU" sz="2400" dirty="0">
                <a:latin typeface="+mn-lt"/>
              </a:rPr>
              <a:t>70% of the variance in alignments is explained by bulge mass; most of the residual variance can be explained by the bulge-to-total ratio</a:t>
            </a:r>
          </a:p>
          <a:p>
            <a:r>
              <a:rPr lang="en-AU" sz="2400" dirty="0">
                <a:latin typeface="+mn-lt"/>
              </a:rPr>
              <a:t>Correlations with other properties (where they exist) are secondary</a:t>
            </a:r>
          </a:p>
          <a:p>
            <a:r>
              <a:rPr lang="en-AU" sz="2400" dirty="0">
                <a:latin typeface="+mn-lt"/>
              </a:rPr>
              <a:t>The observed link between the flipping of the spin-filament alignments and the growth of the bulge could be explained by mergers               </a:t>
            </a:r>
          </a:p>
          <a:p>
            <a:r>
              <a:rPr lang="en-AU" sz="2400" dirty="0">
                <a:latin typeface="+mn-lt"/>
              </a:rPr>
              <a:t>Studying bulge and disk spin-filament alignments separately reveals further clues about the formation pathways of these components</a:t>
            </a:r>
          </a:p>
          <a:p>
            <a:pPr marL="0" indent="0" algn="ctr">
              <a:buNone/>
            </a:pPr>
            <a:r>
              <a:rPr lang="en-AU" sz="2400" b="1" i="1" dirty="0" err="1">
                <a:latin typeface="+mn-lt"/>
              </a:rPr>
              <a:t>Barsanti</a:t>
            </a:r>
            <a:r>
              <a:rPr lang="en-AU" sz="2400" b="1" i="1" dirty="0">
                <a:latin typeface="+mn-lt"/>
              </a:rPr>
              <a:t>, Colless, et al., 2022, MNRAS, 516, 3569 </a:t>
            </a:r>
          </a:p>
        </p:txBody>
      </p:sp>
    </p:spTree>
    <p:extLst>
      <p:ext uri="{BB962C8B-B14F-4D97-AF65-F5344CB8AC3E}">
        <p14:creationId xmlns:p14="http://schemas.microsoft.com/office/powerpoint/2010/main" val="1896735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73D38-5684-14A1-8BDE-7AD868DAA10B}"/>
              </a:ext>
            </a:extLst>
          </p:cNvPr>
          <p:cNvSpPr>
            <a:spLocks noGrp="1"/>
          </p:cNvSpPr>
          <p:nvPr>
            <p:ph type="title"/>
          </p:nvPr>
        </p:nvSpPr>
        <p:spPr>
          <a:xfrm>
            <a:off x="4165158" y="1442295"/>
            <a:ext cx="7315200" cy="747195"/>
          </a:xfrm>
        </p:spPr>
        <p:txBody>
          <a:bodyPr>
            <a:noAutofit/>
          </a:bodyPr>
          <a:lstStyle/>
          <a:p>
            <a:r>
              <a:rPr lang="en-AU" sz="4400" b="1" dirty="0">
                <a:solidFill>
                  <a:schemeClr val="tx1">
                    <a:lumMod val="25000"/>
                    <a:lumOff val="75000"/>
                  </a:schemeClr>
                </a:solidFill>
              </a:rPr>
              <a:t>The Hector Survey</a:t>
            </a:r>
          </a:p>
        </p:txBody>
      </p:sp>
      <p:grpSp>
        <p:nvGrpSpPr>
          <p:cNvPr id="15" name="Group 14">
            <a:extLst>
              <a:ext uri="{FF2B5EF4-FFF2-40B4-BE49-F238E27FC236}">
                <a16:creationId xmlns:a16="http://schemas.microsoft.com/office/drawing/2014/main" id="{AE89DFF5-BD82-9244-F9CD-459A253DD2BD}"/>
              </a:ext>
            </a:extLst>
          </p:cNvPr>
          <p:cNvGrpSpPr/>
          <p:nvPr/>
        </p:nvGrpSpPr>
        <p:grpSpPr>
          <a:xfrm>
            <a:off x="6535937" y="4199979"/>
            <a:ext cx="2512470" cy="1879024"/>
            <a:chOff x="6678591" y="4385174"/>
            <a:chExt cx="2512470" cy="1879024"/>
          </a:xfrm>
        </p:grpSpPr>
        <p:sp>
          <p:nvSpPr>
            <p:cNvPr id="9" name="TextBox 8">
              <a:extLst>
                <a:ext uri="{FF2B5EF4-FFF2-40B4-BE49-F238E27FC236}">
                  <a16:creationId xmlns:a16="http://schemas.microsoft.com/office/drawing/2014/main" id="{EF31D59E-E126-B220-344D-DE7E76CDB429}"/>
                </a:ext>
              </a:extLst>
            </p:cNvPr>
            <p:cNvSpPr txBox="1"/>
            <p:nvPr/>
          </p:nvSpPr>
          <p:spPr>
            <a:xfrm>
              <a:off x="6678591" y="4909188"/>
              <a:ext cx="1028497" cy="830997"/>
            </a:xfrm>
            <a:prstGeom prst="rect">
              <a:avLst/>
            </a:prstGeom>
            <a:noFill/>
          </p:spPr>
          <p:txBody>
            <a:bodyPr wrap="square" rtlCol="0">
              <a:spAutoFit/>
            </a:bodyPr>
            <a:lstStyle/>
            <a:p>
              <a:pPr algn="r"/>
              <a:r>
                <a:rPr lang="en-AU" sz="2400" dirty="0">
                  <a:solidFill>
                    <a:schemeClr val="tx1">
                      <a:lumMod val="25000"/>
                      <a:lumOff val="75000"/>
                    </a:schemeClr>
                  </a:solidFill>
                </a:rPr>
                <a:t>Julia Bryant</a:t>
              </a:r>
            </a:p>
          </p:txBody>
        </p:sp>
        <p:pic>
          <p:nvPicPr>
            <p:cNvPr id="8" name="Picture 2" descr="Associate Professor Julia Bryant">
              <a:extLst>
                <a:ext uri="{FF2B5EF4-FFF2-40B4-BE49-F238E27FC236}">
                  <a16:creationId xmlns:a16="http://schemas.microsoft.com/office/drawing/2014/main" id="{A13CFBBA-15B4-14E0-B2D3-047FBB0BE27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741814" y="4385174"/>
              <a:ext cx="1449247" cy="1879024"/>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Image" descr="Image">
            <a:extLst>
              <a:ext uri="{FF2B5EF4-FFF2-40B4-BE49-F238E27FC236}">
                <a16:creationId xmlns:a16="http://schemas.microsoft.com/office/drawing/2014/main" id="{2B78F9C0-91E0-B2BE-0938-64DFE94134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5983" y="1221127"/>
            <a:ext cx="3580277" cy="4773702"/>
          </a:xfrm>
          <a:prstGeom prst="rect">
            <a:avLst/>
          </a:prstGeom>
          <a:ln w="12700">
            <a:miter lim="400000"/>
          </a:ln>
        </p:spPr>
      </p:pic>
      <p:grpSp>
        <p:nvGrpSpPr>
          <p:cNvPr id="14" name="Group 13">
            <a:extLst>
              <a:ext uri="{FF2B5EF4-FFF2-40B4-BE49-F238E27FC236}">
                <a16:creationId xmlns:a16="http://schemas.microsoft.com/office/drawing/2014/main" id="{E55EF1C4-7AAF-318E-0DFE-31FFB0BDD288}"/>
              </a:ext>
            </a:extLst>
          </p:cNvPr>
          <p:cNvGrpSpPr/>
          <p:nvPr/>
        </p:nvGrpSpPr>
        <p:grpSpPr>
          <a:xfrm>
            <a:off x="5791400" y="2495975"/>
            <a:ext cx="4062715" cy="1261888"/>
            <a:chOff x="5741042" y="2835796"/>
            <a:chExt cx="4062715" cy="1261888"/>
          </a:xfrm>
        </p:grpSpPr>
        <p:sp>
          <p:nvSpPr>
            <p:cNvPr id="7" name="Rectangle 6">
              <a:extLst>
                <a:ext uri="{FF2B5EF4-FFF2-40B4-BE49-F238E27FC236}">
                  <a16:creationId xmlns:a16="http://schemas.microsoft.com/office/drawing/2014/main" id="{79C43311-66BE-7EC2-E500-5C7344B850B3}"/>
                </a:ext>
              </a:extLst>
            </p:cNvPr>
            <p:cNvSpPr/>
            <p:nvPr/>
          </p:nvSpPr>
          <p:spPr bwMode="auto">
            <a:xfrm>
              <a:off x="5741042" y="2835796"/>
              <a:ext cx="4062715" cy="1261888"/>
            </a:xfrm>
            <a:prstGeom prst="rect">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AU" baseline="0" dirty="0"/>
            </a:p>
          </p:txBody>
        </p:sp>
        <p:pic>
          <p:nvPicPr>
            <p:cNvPr id="13" name="Image" descr="Image">
              <a:extLst>
                <a:ext uri="{FF2B5EF4-FFF2-40B4-BE49-F238E27FC236}">
                  <a16:creationId xmlns:a16="http://schemas.microsoft.com/office/drawing/2014/main" id="{3328FA60-6083-7804-9442-77927E22E2F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28832" y="2968889"/>
              <a:ext cx="3825964" cy="986382"/>
            </a:xfrm>
            <a:prstGeom prst="rect">
              <a:avLst/>
            </a:prstGeom>
            <a:solidFill>
              <a:schemeClr val="bg1"/>
            </a:solidFill>
            <a:ln w="12700">
              <a:miter lim="400000"/>
            </a:ln>
          </p:spPr>
        </p:pic>
      </p:grpSp>
    </p:spTree>
    <p:extLst>
      <p:ext uri="{BB962C8B-B14F-4D97-AF65-F5344CB8AC3E}">
        <p14:creationId xmlns:p14="http://schemas.microsoft.com/office/powerpoint/2010/main" val="3217000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C86486-2AFC-FA40-A97C-8F9B8C1275AA}"/>
              </a:ext>
            </a:extLst>
          </p:cNvPr>
          <p:cNvSpPr>
            <a:spLocks noGrp="1"/>
          </p:cNvSpPr>
          <p:nvPr>
            <p:ph idx="1"/>
          </p:nvPr>
        </p:nvSpPr>
        <p:spPr>
          <a:xfrm>
            <a:off x="459127" y="1081681"/>
            <a:ext cx="5791198" cy="5401311"/>
          </a:xfrm>
        </p:spPr>
        <p:txBody>
          <a:bodyPr>
            <a:normAutofit/>
          </a:bodyPr>
          <a:lstStyle/>
          <a:p>
            <a:pPr fontAlgn="base"/>
            <a:r>
              <a:rPr lang="en-US" altLang="en-US" sz="2000" dirty="0">
                <a:solidFill>
                  <a:schemeClr val="tx1"/>
                </a:solidFill>
                <a:ea typeface="ＭＳ Ｐゴシック" panose="020B0600070205080204" pitchFamily="34" charset="-128"/>
                <a:cs typeface="Calibri" panose="020F0502020204030204" pitchFamily="34" charset="0"/>
              </a:rPr>
              <a:t>Hector instrument and survey led by Julia Bryant</a:t>
            </a:r>
          </a:p>
          <a:p>
            <a:pPr fontAlgn="base"/>
            <a:r>
              <a:rPr lang="en-US" altLang="en-US" sz="2000" dirty="0">
                <a:solidFill>
                  <a:schemeClr val="tx1"/>
                </a:solidFill>
                <a:ea typeface="ＭＳ Ｐゴシック" panose="020B0600070205080204" pitchFamily="34" charset="-128"/>
              </a:rPr>
              <a:t>Multi-IFU instrument with </a:t>
            </a:r>
            <a:r>
              <a:rPr lang="en-US" altLang="en-US" sz="2000" dirty="0">
                <a:solidFill>
                  <a:schemeClr val="tx1"/>
                </a:solidFill>
                <a:ea typeface="ＭＳ Ｐゴシック" panose="020B0600070205080204" pitchFamily="34" charset="-128"/>
                <a:cs typeface="Calibri" panose="020F0502020204030204" pitchFamily="34" charset="0"/>
              </a:rPr>
              <a:t>21 IFUs of varying size (37-169 fibres) across a 2-degree diameter </a:t>
            </a:r>
            <a:r>
              <a:rPr lang="en-US" altLang="en-US" sz="2000" dirty="0" err="1">
                <a:solidFill>
                  <a:schemeClr val="tx1"/>
                </a:solidFill>
                <a:ea typeface="ＭＳ Ｐゴシック" panose="020B0600070205080204" pitchFamily="34" charset="-128"/>
                <a:cs typeface="Calibri" panose="020F0502020204030204" pitchFamily="34" charset="0"/>
              </a:rPr>
              <a:t>FoV</a:t>
            </a:r>
            <a:endParaRPr lang="en-US" altLang="en-US" sz="2000" dirty="0">
              <a:solidFill>
                <a:schemeClr val="tx1"/>
              </a:solidFill>
              <a:ea typeface="ＭＳ Ｐゴシック" panose="020B0600070205080204" pitchFamily="34" charset="-128"/>
              <a:cs typeface="Calibri" panose="020F0502020204030204" pitchFamily="34" charset="0"/>
            </a:endParaRPr>
          </a:p>
          <a:p>
            <a:pPr fontAlgn="base"/>
            <a:r>
              <a:rPr lang="en-US" altLang="en-US" sz="2000" dirty="0">
                <a:solidFill>
                  <a:schemeClr val="tx1"/>
                </a:solidFill>
                <a:ea typeface="ＭＳ Ｐゴシック" panose="020B0600070205080204" pitchFamily="34" charset="-128"/>
                <a:cs typeface="Calibri" panose="020F0502020204030204" pitchFamily="34" charset="0"/>
              </a:rPr>
              <a:t>New </a:t>
            </a:r>
            <a:r>
              <a:rPr lang="en-US" altLang="en-US" sz="2000" i="1" dirty="0">
                <a:solidFill>
                  <a:schemeClr val="tx1"/>
                </a:solidFill>
                <a:ea typeface="ＭＳ Ｐゴシック" panose="020B0600070205080204" pitchFamily="34" charset="-128"/>
                <a:cs typeface="Calibri" panose="020F0502020204030204" pitchFamily="34" charset="0"/>
              </a:rPr>
              <a:t>Spector</a:t>
            </a:r>
            <a:r>
              <a:rPr lang="en-US" altLang="en-US" sz="2000" dirty="0">
                <a:solidFill>
                  <a:schemeClr val="tx1"/>
                </a:solidFill>
                <a:ea typeface="ＭＳ Ｐゴシック" panose="020B0600070205080204" pitchFamily="34" charset="-128"/>
                <a:cs typeface="Calibri" panose="020F0502020204030204" pitchFamily="34" charset="0"/>
              </a:rPr>
              <a:t> spectrograph with higher spectral resolution: blue: 𝜎</a:t>
            </a:r>
            <a:r>
              <a:rPr lang="en-US" altLang="en-US" sz="2000" baseline="-25000" dirty="0">
                <a:solidFill>
                  <a:schemeClr val="tx1"/>
                </a:solidFill>
                <a:ea typeface="ＭＳ Ｐゴシック" panose="020B0600070205080204" pitchFamily="34" charset="-128"/>
                <a:cs typeface="Calibri" panose="020F0502020204030204" pitchFamily="34" charset="0"/>
              </a:rPr>
              <a:t>blue</a:t>
            </a:r>
            <a:r>
              <a:rPr lang="en-US" altLang="en-US" sz="2000" dirty="0">
                <a:solidFill>
                  <a:schemeClr val="tx1"/>
                </a:solidFill>
                <a:ea typeface="ＭＳ Ｐゴシック" panose="020B0600070205080204" pitchFamily="34" charset="-128"/>
                <a:cs typeface="Calibri" panose="020F0502020204030204" pitchFamily="34" charset="0"/>
              </a:rPr>
              <a:t> = 30 km/s, 𝜎</a:t>
            </a:r>
            <a:r>
              <a:rPr lang="en-US" altLang="en-US" sz="2000" baseline="-25000" dirty="0">
                <a:solidFill>
                  <a:schemeClr val="tx1"/>
                </a:solidFill>
                <a:ea typeface="ＭＳ Ｐゴシック" panose="020B0600070205080204" pitchFamily="34" charset="-128"/>
                <a:cs typeface="Calibri" panose="020F0502020204030204" pitchFamily="34" charset="0"/>
              </a:rPr>
              <a:t>red</a:t>
            </a:r>
            <a:r>
              <a:rPr lang="en-US" altLang="en-US" sz="2000" dirty="0">
                <a:solidFill>
                  <a:schemeClr val="tx1"/>
                </a:solidFill>
                <a:ea typeface="ＭＳ Ｐゴシック" panose="020B0600070205080204" pitchFamily="34" charset="-128"/>
                <a:cs typeface="Calibri" panose="020F0502020204030204" pitchFamily="34" charset="0"/>
              </a:rPr>
              <a:t> = 27 km/s ;</a:t>
            </a:r>
            <a:br>
              <a:rPr lang="en-US" altLang="en-US" sz="2000" dirty="0">
                <a:solidFill>
                  <a:schemeClr val="tx1"/>
                </a:solidFill>
                <a:ea typeface="ＭＳ Ｐゴシック" panose="020B0600070205080204" pitchFamily="34" charset="-128"/>
                <a:cs typeface="Calibri" panose="020F0502020204030204" pitchFamily="34" charset="0"/>
              </a:rPr>
            </a:br>
            <a:r>
              <a:rPr lang="en-US" altLang="en-US" sz="2000" dirty="0">
                <a:solidFill>
                  <a:schemeClr val="tx1"/>
                </a:solidFill>
                <a:ea typeface="ＭＳ Ｐゴシック" panose="020B0600070205080204" pitchFamily="34" charset="-128"/>
                <a:cs typeface="Calibri" panose="020F0502020204030204" pitchFamily="34" charset="0"/>
              </a:rPr>
              <a:t>also uses </a:t>
            </a:r>
            <a:r>
              <a:rPr lang="en-US" altLang="en-US" sz="2000" dirty="0" err="1">
                <a:solidFill>
                  <a:schemeClr val="tx1"/>
                </a:solidFill>
                <a:ea typeface="ＭＳ Ｐゴシック" panose="020B0600070205080204" pitchFamily="34" charset="-128"/>
                <a:cs typeface="Calibri" panose="020F0502020204030204" pitchFamily="34" charset="0"/>
              </a:rPr>
              <a:t>AAOmega</a:t>
            </a:r>
            <a:r>
              <a:rPr lang="en-US" altLang="en-US" sz="2000" dirty="0">
                <a:solidFill>
                  <a:schemeClr val="tx1"/>
                </a:solidFill>
                <a:ea typeface="ＭＳ Ｐゴシック" panose="020B0600070205080204" pitchFamily="34" charset="-128"/>
                <a:cs typeface="Calibri" panose="020F0502020204030204" pitchFamily="34" charset="0"/>
              </a:rPr>
              <a:t> spectrograph, as for SAMI</a:t>
            </a:r>
          </a:p>
          <a:p>
            <a:pPr fontAlgn="base"/>
            <a:r>
              <a:rPr lang="en-US" altLang="en-US" sz="2000" dirty="0">
                <a:solidFill>
                  <a:schemeClr val="tx1"/>
                </a:solidFill>
                <a:ea typeface="ＭＳ Ｐゴシック" panose="020B0600070205080204" pitchFamily="34" charset="-128"/>
                <a:cs typeface="Calibri" panose="020F0502020204030204" pitchFamily="34" charset="0"/>
              </a:rPr>
              <a:t>New robotic magnetic positioning system</a:t>
            </a:r>
          </a:p>
          <a:p>
            <a:pPr fontAlgn="base"/>
            <a:r>
              <a:rPr lang="en-US" altLang="en-US" sz="2000" dirty="0">
                <a:solidFill>
                  <a:schemeClr val="tx1"/>
                </a:solidFill>
                <a:ea typeface="ＭＳ Ｐゴシック" panose="020B0600070205080204" pitchFamily="34" charset="-128"/>
                <a:cs typeface="Calibri" panose="020F0502020204030204" pitchFamily="34" charset="0"/>
              </a:rPr>
              <a:t>Hector survey will cover regions in the 4MOST WAVES survey regions and in clusters</a:t>
            </a:r>
          </a:p>
          <a:p>
            <a:pPr fontAlgn="base"/>
            <a:r>
              <a:rPr lang="en-US" altLang="en-US" sz="2000" dirty="0">
                <a:solidFill>
                  <a:schemeClr val="tx1"/>
                </a:solidFill>
                <a:ea typeface="ＭＳ Ｐゴシック" panose="020B0600070205080204" pitchFamily="34" charset="-128"/>
              </a:rPr>
              <a:t>Aim: observe 10-15,000 galaxies over a wide range in environment, going to lower masses than SAMI</a:t>
            </a:r>
            <a:endParaRPr lang="en-US" altLang="en-US" sz="2000" dirty="0">
              <a:solidFill>
                <a:schemeClr val="tx1"/>
              </a:solidFill>
              <a:ea typeface="ＭＳ Ｐゴシック" panose="020B0600070205080204" pitchFamily="34" charset="-128"/>
              <a:cs typeface="Calibri" panose="020F0502020204030204" pitchFamily="34" charset="0"/>
            </a:endParaRPr>
          </a:p>
          <a:p>
            <a:pPr fontAlgn="base"/>
            <a:r>
              <a:rPr lang="en-US" altLang="en-US" sz="2000" dirty="0">
                <a:solidFill>
                  <a:schemeClr val="tx1"/>
                </a:solidFill>
                <a:ea typeface="ＭＳ Ｐゴシック" panose="020B0600070205080204" pitchFamily="34" charset="-128"/>
                <a:cs typeface="Calibri" panose="020F0502020204030204" pitchFamily="34" charset="0"/>
              </a:rPr>
              <a:t>First light was achieved December 2021;                     currently completing commissioning and </a:t>
            </a:r>
            <a:br>
              <a:rPr lang="en-US" altLang="en-US" sz="2000" dirty="0">
                <a:solidFill>
                  <a:schemeClr val="tx1"/>
                </a:solidFill>
                <a:ea typeface="ＭＳ Ｐゴシック" panose="020B0600070205080204" pitchFamily="34" charset="-128"/>
                <a:cs typeface="Calibri" panose="020F0502020204030204" pitchFamily="34" charset="0"/>
              </a:rPr>
            </a:br>
            <a:r>
              <a:rPr lang="en-US" altLang="en-US" sz="2000" dirty="0">
                <a:solidFill>
                  <a:schemeClr val="tx1"/>
                </a:solidFill>
                <a:ea typeface="ＭＳ Ｐゴシック" panose="020B0600070205080204" pitchFamily="34" charset="-128"/>
                <a:cs typeface="Calibri" panose="020F0502020204030204" pitchFamily="34" charset="0"/>
              </a:rPr>
              <a:t>beginning science verification</a:t>
            </a:r>
          </a:p>
        </p:txBody>
      </p:sp>
      <p:sp>
        <p:nvSpPr>
          <p:cNvPr id="2" name="Title 1">
            <a:extLst>
              <a:ext uri="{FF2B5EF4-FFF2-40B4-BE49-F238E27FC236}">
                <a16:creationId xmlns:a16="http://schemas.microsoft.com/office/drawing/2014/main" id="{CE9C3AE3-1C8F-AF48-A0D0-5D7939B6C266}"/>
              </a:ext>
            </a:extLst>
          </p:cNvPr>
          <p:cNvSpPr>
            <a:spLocks noGrp="1"/>
          </p:cNvSpPr>
          <p:nvPr>
            <p:ph type="title"/>
          </p:nvPr>
        </p:nvSpPr>
        <p:spPr/>
        <p:txBody>
          <a:bodyPr>
            <a:normAutofit fontScale="90000"/>
          </a:bodyPr>
          <a:lstStyle/>
          <a:p>
            <a:r>
              <a:rPr lang="en-US" dirty="0">
                <a:cs typeface="Calibri" panose="020F0502020204030204" pitchFamily="34" charset="0"/>
              </a:rPr>
              <a:t>Hector in a nutshell</a:t>
            </a:r>
          </a:p>
        </p:txBody>
      </p:sp>
      <p:pic>
        <p:nvPicPr>
          <p:cNvPr id="13" name="Picture 12" descr="Shape&#10;&#10;Description automatically generated with medium confidence">
            <a:extLst>
              <a:ext uri="{FF2B5EF4-FFF2-40B4-BE49-F238E27FC236}">
                <a16:creationId xmlns:a16="http://schemas.microsoft.com/office/drawing/2014/main" id="{110BD1CB-3262-E2C3-7ECC-F43F5A162B6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41307" y="5072651"/>
            <a:ext cx="3321818" cy="858163"/>
          </a:xfrm>
          <a:prstGeom prst="rect">
            <a:avLst/>
          </a:prstGeom>
        </p:spPr>
      </p:pic>
      <p:pic>
        <p:nvPicPr>
          <p:cNvPr id="15" name="Picture 2">
            <a:extLst>
              <a:ext uri="{FF2B5EF4-FFF2-40B4-BE49-F238E27FC236}">
                <a16:creationId xmlns:a16="http://schemas.microsoft.com/office/drawing/2014/main" id="{BD6E93EF-C958-F916-5A99-DC6385400EC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441307" y="762802"/>
            <a:ext cx="5486400" cy="41148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0.1um dry polish dark-1.JPG">
            <a:extLst>
              <a:ext uri="{FF2B5EF4-FFF2-40B4-BE49-F238E27FC236}">
                <a16:creationId xmlns:a16="http://schemas.microsoft.com/office/drawing/2014/main" id="{B3761832-074D-3FBA-4DE4-F640822B6E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10226" y="5065733"/>
            <a:ext cx="1817481" cy="1598354"/>
          </a:xfrm>
          <a:prstGeom prst="rect">
            <a:avLst/>
          </a:prstGeom>
        </p:spPr>
      </p:pic>
      <p:sp>
        <p:nvSpPr>
          <p:cNvPr id="21" name="TextBox 20">
            <a:extLst>
              <a:ext uri="{FF2B5EF4-FFF2-40B4-BE49-F238E27FC236}">
                <a16:creationId xmlns:a16="http://schemas.microsoft.com/office/drawing/2014/main" id="{8B76C8BE-0F3D-FD7C-2A38-DCF96016E534}"/>
              </a:ext>
            </a:extLst>
          </p:cNvPr>
          <p:cNvSpPr txBox="1"/>
          <p:nvPr/>
        </p:nvSpPr>
        <p:spPr>
          <a:xfrm>
            <a:off x="9763125" y="804334"/>
            <a:ext cx="2164582" cy="307777"/>
          </a:xfrm>
          <a:prstGeom prst="rect">
            <a:avLst/>
          </a:prstGeom>
          <a:noFill/>
        </p:spPr>
        <p:txBody>
          <a:bodyPr wrap="square" rtlCol="0">
            <a:spAutoFit/>
          </a:bodyPr>
          <a:lstStyle/>
          <a:p>
            <a:pPr algn="r"/>
            <a:r>
              <a:rPr lang="en-US" sz="1400" dirty="0">
                <a:solidFill>
                  <a:schemeClr val="accent6"/>
                </a:solidFill>
                <a:latin typeface="Calibri" panose="020F0502020204030204" pitchFamily="34" charset="0"/>
                <a:cs typeface="Calibri" panose="020F0502020204030204" pitchFamily="34" charset="0"/>
              </a:rPr>
              <a:t>Credit: Jesse van de Sande</a:t>
            </a:r>
          </a:p>
        </p:txBody>
      </p:sp>
      <p:sp>
        <p:nvSpPr>
          <p:cNvPr id="12" name="Rectangle 5">
            <a:extLst>
              <a:ext uri="{FF2B5EF4-FFF2-40B4-BE49-F238E27FC236}">
                <a16:creationId xmlns:a16="http://schemas.microsoft.com/office/drawing/2014/main" id="{7A95ED18-39DE-1B76-C84D-DA56DBD0D370}"/>
              </a:ext>
            </a:extLst>
          </p:cNvPr>
          <p:cNvSpPr>
            <a:spLocks noChangeArrowheads="1"/>
          </p:cNvSpPr>
          <p:nvPr/>
        </p:nvSpPr>
        <p:spPr bwMode="auto">
          <a:xfrm>
            <a:off x="7520683" y="5989717"/>
            <a:ext cx="2242442"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gn="ctr"/>
            <a:r>
              <a:rPr lang="en-US" altLang="en-US" sz="1800" dirty="0" err="1">
                <a:latin typeface="Calibri" panose="020F0502020204030204" pitchFamily="34" charset="0"/>
                <a:cs typeface="Calibri" panose="020F0502020204030204" pitchFamily="34" charset="0"/>
              </a:rPr>
              <a:t>hector.survey.org.au</a:t>
            </a:r>
            <a:endParaRPr lang="en-US" altLang="en-US" sz="1600" dirty="0">
              <a:latin typeface="Calibri" panose="020F0502020204030204" pitchFamily="34" charset="0"/>
              <a:cs typeface="Calibri" panose="020F0502020204030204" pitchFamily="34" charset="0"/>
            </a:endParaRPr>
          </a:p>
          <a:p>
            <a:pPr algn="r" eaLnBrk="1" hangingPunct="1"/>
            <a:endParaRPr lang="en-US" alt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12971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0A2E1-EFD5-D139-E2F7-8C4B36FF8238}"/>
              </a:ext>
            </a:extLst>
          </p:cNvPr>
          <p:cNvSpPr>
            <a:spLocks noGrp="1"/>
          </p:cNvSpPr>
          <p:nvPr>
            <p:ph type="title"/>
          </p:nvPr>
        </p:nvSpPr>
        <p:spPr/>
        <p:txBody>
          <a:bodyPr>
            <a:normAutofit fontScale="90000"/>
          </a:bodyPr>
          <a:lstStyle/>
          <a:p>
            <a:r>
              <a:rPr lang="en-US" dirty="0">
                <a:cs typeface="Calibri" panose="020F0502020204030204" pitchFamily="34" charset="0"/>
              </a:rPr>
              <a:t>Hector commissioning &amp; key people</a:t>
            </a:r>
          </a:p>
        </p:txBody>
      </p:sp>
      <p:pic>
        <p:nvPicPr>
          <p:cNvPr id="9220" name="Picture 4">
            <a:extLst>
              <a:ext uri="{FF2B5EF4-FFF2-40B4-BE49-F238E27FC236}">
                <a16:creationId xmlns:a16="http://schemas.microsoft.com/office/drawing/2014/main" id="{B51CA10D-D004-573B-F2BE-07626D601C1F}"/>
              </a:ext>
            </a:extLst>
          </p:cNvPr>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a:stretch/>
        </p:blipFill>
        <p:spPr bwMode="auto">
          <a:xfrm>
            <a:off x="4372634" y="609362"/>
            <a:ext cx="7698092" cy="621735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2CB72793-CE3A-0E62-3935-07A85070F952}"/>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47334" y="985234"/>
            <a:ext cx="4291135" cy="283127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DA9C61D2-CC2E-36C3-1B04-DD40AC42A35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47335" y="3906564"/>
            <a:ext cx="4282320" cy="2831275"/>
          </a:xfrm>
          <a:prstGeom prst="rect">
            <a:avLst/>
          </a:prstGeom>
        </p:spPr>
      </p:pic>
      <p:sp>
        <p:nvSpPr>
          <p:cNvPr id="24" name="TextBox 23">
            <a:extLst>
              <a:ext uri="{FF2B5EF4-FFF2-40B4-BE49-F238E27FC236}">
                <a16:creationId xmlns:a16="http://schemas.microsoft.com/office/drawing/2014/main" id="{D84BB4BC-DDC4-6ED2-E169-DB7215171853}"/>
              </a:ext>
            </a:extLst>
          </p:cNvPr>
          <p:cNvSpPr txBox="1"/>
          <p:nvPr/>
        </p:nvSpPr>
        <p:spPr>
          <a:xfrm rot="5400000">
            <a:off x="10791109" y="5473048"/>
            <a:ext cx="2184124" cy="523220"/>
          </a:xfrm>
          <a:prstGeom prst="rect">
            <a:avLst/>
          </a:prstGeom>
          <a:noFill/>
        </p:spPr>
        <p:txBody>
          <a:bodyPr wrap="square" rtlCol="0">
            <a:spAutoFit/>
          </a:bodyPr>
          <a:lstStyle/>
          <a:p>
            <a:pPr algn="r"/>
            <a:r>
              <a:rPr lang="en-US" sz="1400" dirty="0">
                <a:solidFill>
                  <a:schemeClr val="bg1"/>
                </a:solidFill>
                <a:latin typeface="Calibri" panose="020F0502020204030204" pitchFamily="34" charset="0"/>
                <a:cs typeface="Calibri" panose="020F0502020204030204" pitchFamily="34" charset="0"/>
              </a:rPr>
              <a:t>Credits: Jesse van de Sande and Sam Vaughan</a:t>
            </a:r>
          </a:p>
        </p:txBody>
      </p:sp>
      <p:grpSp>
        <p:nvGrpSpPr>
          <p:cNvPr id="6" name="Group 5">
            <a:extLst>
              <a:ext uri="{FF2B5EF4-FFF2-40B4-BE49-F238E27FC236}">
                <a16:creationId xmlns:a16="http://schemas.microsoft.com/office/drawing/2014/main" id="{BCAF1581-9234-C41A-9A59-2EFE98BA1830}"/>
              </a:ext>
            </a:extLst>
          </p:cNvPr>
          <p:cNvGrpSpPr/>
          <p:nvPr/>
        </p:nvGrpSpPr>
        <p:grpSpPr>
          <a:xfrm>
            <a:off x="4720868" y="878117"/>
            <a:ext cx="7331337" cy="5810819"/>
            <a:chOff x="4720868" y="878117"/>
            <a:chExt cx="7331337" cy="5810819"/>
          </a:xfrm>
        </p:grpSpPr>
        <p:grpSp>
          <p:nvGrpSpPr>
            <p:cNvPr id="3" name="Group 2">
              <a:extLst>
                <a:ext uri="{FF2B5EF4-FFF2-40B4-BE49-F238E27FC236}">
                  <a16:creationId xmlns:a16="http://schemas.microsoft.com/office/drawing/2014/main" id="{93BC6A22-4EB4-993E-BB6E-48C18947D873}"/>
                </a:ext>
              </a:extLst>
            </p:cNvPr>
            <p:cNvGrpSpPr/>
            <p:nvPr/>
          </p:nvGrpSpPr>
          <p:grpSpPr>
            <a:xfrm>
              <a:off x="4720868" y="878117"/>
              <a:ext cx="7331337" cy="5810819"/>
              <a:chOff x="4720868" y="878117"/>
              <a:chExt cx="7331337" cy="5810819"/>
            </a:xfrm>
          </p:grpSpPr>
          <p:sp>
            <p:nvSpPr>
              <p:cNvPr id="14" name="TextBox 13">
                <a:extLst>
                  <a:ext uri="{FF2B5EF4-FFF2-40B4-BE49-F238E27FC236}">
                    <a16:creationId xmlns:a16="http://schemas.microsoft.com/office/drawing/2014/main" id="{A28ACD2F-2B5F-77E1-A3A1-345A49C46B26}"/>
                  </a:ext>
                </a:extLst>
              </p:cNvPr>
              <p:cNvSpPr txBox="1"/>
              <p:nvPr/>
            </p:nvSpPr>
            <p:spPr>
              <a:xfrm>
                <a:off x="4720868" y="2594221"/>
                <a:ext cx="1433067" cy="646331"/>
              </a:xfrm>
              <a:prstGeom prst="rect">
                <a:avLst/>
              </a:prstGeom>
              <a:noFill/>
            </p:spPr>
            <p:txBody>
              <a:bodyPr wrap="square" rtlCol="0">
                <a:spAutoFit/>
              </a:bodyPr>
              <a:lstStyle/>
              <a:p>
                <a:pPr algn="ctr"/>
                <a:r>
                  <a:rPr lang="en-US" dirty="0">
                    <a:solidFill>
                      <a:schemeClr val="tx1">
                        <a:lumMod val="10000"/>
                        <a:lumOff val="90000"/>
                      </a:schemeClr>
                    </a:solidFill>
                    <a:latin typeface="Calibri" panose="020F0502020204030204" pitchFamily="34" charset="0"/>
                    <a:cs typeface="Calibri" panose="020F0502020204030204" pitchFamily="34" charset="0"/>
                  </a:rPr>
                  <a:t>Jesse </a:t>
                </a:r>
              </a:p>
              <a:p>
                <a:pPr algn="ctr"/>
                <a:r>
                  <a:rPr lang="en-US" dirty="0">
                    <a:solidFill>
                      <a:schemeClr val="tx1">
                        <a:lumMod val="10000"/>
                        <a:lumOff val="90000"/>
                      </a:schemeClr>
                    </a:solidFill>
                    <a:latin typeface="Calibri" panose="020F0502020204030204" pitchFamily="34" charset="0"/>
                    <a:cs typeface="Calibri" panose="020F0502020204030204" pitchFamily="34" charset="0"/>
                  </a:rPr>
                  <a:t>van de Sande</a:t>
                </a:r>
              </a:p>
            </p:txBody>
          </p:sp>
          <p:pic>
            <p:nvPicPr>
              <p:cNvPr id="15" name="Picture 2" descr="Associate Professor Julia Bryant">
                <a:extLst>
                  <a:ext uri="{FF2B5EF4-FFF2-40B4-BE49-F238E27FC236}">
                    <a16:creationId xmlns:a16="http://schemas.microsoft.com/office/drawing/2014/main" id="{7F83E3AF-3707-8D70-4D91-CE1F63C90DEC}"/>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664649" y="1475198"/>
                <a:ext cx="1433067" cy="1858045"/>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Dr Jesse Van de Sande">
                <a:extLst>
                  <a:ext uri="{FF2B5EF4-FFF2-40B4-BE49-F238E27FC236}">
                    <a16:creationId xmlns:a16="http://schemas.microsoft.com/office/drawing/2014/main" id="{29FE9767-E600-3EF4-729B-D9D852F9BDBF}"/>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720868" y="885348"/>
                <a:ext cx="1433067" cy="1742918"/>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People – Sydney Institute for Astronomy (SIfA)">
                <a:extLst>
                  <a:ext uri="{FF2B5EF4-FFF2-40B4-BE49-F238E27FC236}">
                    <a16:creationId xmlns:a16="http://schemas.microsoft.com/office/drawing/2014/main" id="{BAF670DC-E795-5387-5DDC-E531CE2EA5C8}"/>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0486110" y="878117"/>
                <a:ext cx="1488060" cy="1646979"/>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People – Sydney Institute for Astronomy (SIfA)">
                <a:extLst>
                  <a:ext uri="{FF2B5EF4-FFF2-40B4-BE49-F238E27FC236}">
                    <a16:creationId xmlns:a16="http://schemas.microsoft.com/office/drawing/2014/main" id="{24971CF4-957D-8DC5-7FB2-D19BB80EB9DA}"/>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9721332" y="3253048"/>
                <a:ext cx="1488060" cy="1651669"/>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Dr Stefania Barsanti - Researchers - ANU">
                <a:extLst>
                  <a:ext uri="{FF2B5EF4-FFF2-40B4-BE49-F238E27FC236}">
                    <a16:creationId xmlns:a16="http://schemas.microsoft.com/office/drawing/2014/main" id="{DB04F2CF-7422-4AFF-5B28-67E13DA25AF8}"/>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7483901" y="4894522"/>
                <a:ext cx="1401144" cy="1794414"/>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04BA0378-7B6C-845B-CB3F-6DCE166A78E2}"/>
                  </a:ext>
                </a:extLst>
              </p:cNvPr>
              <p:cNvSpPr txBox="1"/>
              <p:nvPr/>
            </p:nvSpPr>
            <p:spPr>
              <a:xfrm>
                <a:off x="5295602" y="4952870"/>
                <a:ext cx="1644130" cy="369332"/>
              </a:xfrm>
              <a:prstGeom prst="rect">
                <a:avLst/>
              </a:prstGeom>
              <a:noFill/>
            </p:spPr>
            <p:txBody>
              <a:bodyPr wrap="square" rtlCol="0">
                <a:spAutoFit/>
              </a:bodyPr>
              <a:lstStyle/>
              <a:p>
                <a:pPr algn="ctr"/>
                <a:r>
                  <a:rPr lang="en-US" dirty="0" err="1">
                    <a:solidFill>
                      <a:schemeClr val="tx1">
                        <a:lumMod val="10000"/>
                        <a:lumOff val="90000"/>
                      </a:schemeClr>
                    </a:solidFill>
                    <a:latin typeface="Calibri" panose="020F0502020204030204" pitchFamily="34" charset="0"/>
                    <a:cs typeface="Calibri" panose="020F0502020204030204" pitchFamily="34" charset="0"/>
                  </a:rPr>
                  <a:t>Sree</a:t>
                </a:r>
                <a:r>
                  <a:rPr lang="en-US" dirty="0">
                    <a:solidFill>
                      <a:schemeClr val="tx1">
                        <a:lumMod val="10000"/>
                        <a:lumOff val="90000"/>
                      </a:schemeClr>
                    </a:solidFill>
                    <a:latin typeface="Calibri" panose="020F0502020204030204" pitchFamily="34" charset="0"/>
                    <a:cs typeface="Calibri" panose="020F0502020204030204" pitchFamily="34" charset="0"/>
                  </a:rPr>
                  <a:t> Oh</a:t>
                </a:r>
              </a:p>
            </p:txBody>
          </p:sp>
          <p:sp>
            <p:nvSpPr>
              <p:cNvPr id="30" name="TextBox 29">
                <a:extLst>
                  <a:ext uri="{FF2B5EF4-FFF2-40B4-BE49-F238E27FC236}">
                    <a16:creationId xmlns:a16="http://schemas.microsoft.com/office/drawing/2014/main" id="{BF8CF5EF-6BC4-4493-AA99-2C97E2369600}"/>
                  </a:ext>
                </a:extLst>
              </p:cNvPr>
              <p:cNvSpPr txBox="1"/>
              <p:nvPr/>
            </p:nvSpPr>
            <p:spPr>
              <a:xfrm>
                <a:off x="8558531" y="5621202"/>
                <a:ext cx="1644130" cy="646331"/>
              </a:xfrm>
              <a:prstGeom prst="rect">
                <a:avLst/>
              </a:prstGeom>
              <a:noFill/>
            </p:spPr>
            <p:txBody>
              <a:bodyPr wrap="square" rtlCol="0">
                <a:spAutoFit/>
              </a:bodyPr>
              <a:lstStyle/>
              <a:p>
                <a:pPr algn="ctr"/>
                <a:r>
                  <a:rPr lang="en-US" dirty="0">
                    <a:solidFill>
                      <a:schemeClr val="tx1">
                        <a:lumMod val="10000"/>
                        <a:lumOff val="90000"/>
                      </a:schemeClr>
                    </a:solidFill>
                    <a:latin typeface="Calibri" panose="020F0502020204030204" pitchFamily="34" charset="0"/>
                    <a:cs typeface="Calibri" panose="020F0502020204030204" pitchFamily="34" charset="0"/>
                  </a:rPr>
                  <a:t>Stefania </a:t>
                </a:r>
                <a:r>
                  <a:rPr lang="en-US" dirty="0" err="1">
                    <a:solidFill>
                      <a:schemeClr val="tx1">
                        <a:lumMod val="10000"/>
                        <a:lumOff val="90000"/>
                      </a:schemeClr>
                    </a:solidFill>
                    <a:latin typeface="Calibri" panose="020F0502020204030204" pitchFamily="34" charset="0"/>
                    <a:cs typeface="Calibri" panose="020F0502020204030204" pitchFamily="34" charset="0"/>
                  </a:rPr>
                  <a:t>Barsanti</a:t>
                </a:r>
                <a:endParaRPr lang="en-US" dirty="0">
                  <a:solidFill>
                    <a:schemeClr val="tx1">
                      <a:lumMod val="10000"/>
                      <a:lumOff val="90000"/>
                    </a:schemeClr>
                  </a:solidFill>
                  <a:latin typeface="Calibri" panose="020F0502020204030204" pitchFamily="34" charset="0"/>
                  <a:cs typeface="Calibri" panose="020F0502020204030204" pitchFamily="34" charset="0"/>
                </a:endParaRPr>
              </a:p>
            </p:txBody>
          </p:sp>
          <p:sp>
            <p:nvSpPr>
              <p:cNvPr id="31" name="TextBox 30">
                <a:extLst>
                  <a:ext uri="{FF2B5EF4-FFF2-40B4-BE49-F238E27FC236}">
                    <a16:creationId xmlns:a16="http://schemas.microsoft.com/office/drawing/2014/main" id="{AF285310-D9A2-DC88-4FE2-F813815B9D4C}"/>
                  </a:ext>
                </a:extLst>
              </p:cNvPr>
              <p:cNvSpPr txBox="1"/>
              <p:nvPr/>
            </p:nvSpPr>
            <p:spPr>
              <a:xfrm>
                <a:off x="10408075" y="2595033"/>
                <a:ext cx="1644130" cy="369332"/>
              </a:xfrm>
              <a:prstGeom prst="rect">
                <a:avLst/>
              </a:prstGeom>
              <a:noFill/>
            </p:spPr>
            <p:txBody>
              <a:bodyPr wrap="square" rtlCol="0">
                <a:spAutoFit/>
              </a:bodyPr>
              <a:lstStyle/>
              <a:p>
                <a:pPr algn="ctr"/>
                <a:r>
                  <a:rPr lang="en-US" dirty="0">
                    <a:solidFill>
                      <a:schemeClr val="tx1">
                        <a:lumMod val="10000"/>
                        <a:lumOff val="90000"/>
                      </a:schemeClr>
                    </a:solidFill>
                    <a:latin typeface="Calibri" panose="020F0502020204030204" pitchFamily="34" charset="0"/>
                    <a:cs typeface="Calibri" panose="020F0502020204030204" pitchFamily="34" charset="0"/>
                  </a:rPr>
                  <a:t>Sam Vaughan</a:t>
                </a:r>
              </a:p>
            </p:txBody>
          </p:sp>
          <p:sp>
            <p:nvSpPr>
              <p:cNvPr id="32" name="TextBox 31">
                <a:extLst>
                  <a:ext uri="{FF2B5EF4-FFF2-40B4-BE49-F238E27FC236}">
                    <a16:creationId xmlns:a16="http://schemas.microsoft.com/office/drawing/2014/main" id="{01F4B756-6ED5-F5ED-A975-BF4F0F7ED6A9}"/>
                  </a:ext>
                </a:extLst>
              </p:cNvPr>
              <p:cNvSpPr txBox="1"/>
              <p:nvPr/>
            </p:nvSpPr>
            <p:spPr>
              <a:xfrm>
                <a:off x="9531330" y="4875263"/>
                <a:ext cx="1868065" cy="646331"/>
              </a:xfrm>
              <a:prstGeom prst="rect">
                <a:avLst/>
              </a:prstGeom>
              <a:noFill/>
            </p:spPr>
            <p:txBody>
              <a:bodyPr wrap="square" rtlCol="0">
                <a:spAutoFit/>
              </a:bodyPr>
              <a:lstStyle/>
              <a:p>
                <a:pPr algn="ctr"/>
                <a:r>
                  <a:rPr lang="en-US" dirty="0" err="1">
                    <a:solidFill>
                      <a:schemeClr val="tx1">
                        <a:lumMod val="10000"/>
                        <a:lumOff val="90000"/>
                      </a:schemeClr>
                    </a:solidFill>
                    <a:latin typeface="Calibri" panose="020F0502020204030204" pitchFamily="34" charset="0"/>
                    <a:cs typeface="Calibri" panose="020F0502020204030204" pitchFamily="34" charset="0"/>
                  </a:rPr>
                  <a:t>Madusha</a:t>
                </a:r>
                <a:r>
                  <a:rPr lang="en-US" dirty="0">
                    <a:solidFill>
                      <a:schemeClr val="tx1">
                        <a:lumMod val="10000"/>
                        <a:lumOff val="90000"/>
                      </a:schemeClr>
                    </a:solidFill>
                    <a:latin typeface="Calibri" panose="020F0502020204030204" pitchFamily="34" charset="0"/>
                    <a:cs typeface="Calibri" panose="020F0502020204030204" pitchFamily="34" charset="0"/>
                  </a:rPr>
                  <a:t> </a:t>
                </a:r>
                <a:r>
                  <a:rPr lang="en-US" dirty="0" err="1">
                    <a:solidFill>
                      <a:schemeClr val="tx1">
                        <a:lumMod val="10000"/>
                        <a:lumOff val="90000"/>
                      </a:schemeClr>
                    </a:solidFill>
                    <a:latin typeface="Calibri" panose="020F0502020204030204" pitchFamily="34" charset="0"/>
                    <a:cs typeface="Calibri" panose="020F0502020204030204" pitchFamily="34" charset="0"/>
                  </a:rPr>
                  <a:t>Gunawardhana</a:t>
                </a:r>
                <a:endParaRPr lang="en-US" dirty="0">
                  <a:solidFill>
                    <a:schemeClr val="tx1">
                      <a:lumMod val="10000"/>
                      <a:lumOff val="90000"/>
                    </a:schemeClr>
                  </a:solidFill>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5E8FFA73-412C-7A79-A2B6-E1400B2B8E3D}"/>
                  </a:ext>
                </a:extLst>
              </p:cNvPr>
              <p:cNvSpPr txBox="1"/>
              <p:nvPr/>
            </p:nvSpPr>
            <p:spPr>
              <a:xfrm>
                <a:off x="7642313" y="1154914"/>
                <a:ext cx="1433067" cy="369332"/>
              </a:xfrm>
              <a:prstGeom prst="rect">
                <a:avLst/>
              </a:prstGeom>
              <a:noFill/>
            </p:spPr>
            <p:txBody>
              <a:bodyPr wrap="square" rtlCol="0">
                <a:spAutoFit/>
              </a:bodyPr>
              <a:lstStyle/>
              <a:p>
                <a:pPr algn="ctr"/>
                <a:r>
                  <a:rPr lang="en-US" dirty="0">
                    <a:solidFill>
                      <a:schemeClr val="tx1">
                        <a:lumMod val="50000"/>
                        <a:lumOff val="50000"/>
                      </a:schemeClr>
                    </a:solidFill>
                    <a:latin typeface="Calibri" panose="020F0502020204030204" pitchFamily="34" charset="0"/>
                    <a:cs typeface="Calibri" panose="020F0502020204030204" pitchFamily="34" charset="0"/>
                  </a:rPr>
                  <a:t>Julia Bryant</a:t>
                </a:r>
              </a:p>
            </p:txBody>
          </p:sp>
        </p:grpSp>
        <p:pic>
          <p:nvPicPr>
            <p:cNvPr id="5" name="Picture 4">
              <a:extLst>
                <a:ext uri="{FF2B5EF4-FFF2-40B4-BE49-F238E27FC236}">
                  <a16:creationId xmlns:a16="http://schemas.microsoft.com/office/drawing/2014/main" id="{5D993A2B-8ED2-EF04-BBFE-373E691E69A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354960" y="3298314"/>
              <a:ext cx="1483817" cy="1670025"/>
            </a:xfrm>
            <a:prstGeom prst="rect">
              <a:avLst/>
            </a:prstGeom>
          </p:spPr>
        </p:pic>
      </p:grpSp>
    </p:spTree>
    <p:extLst>
      <p:ext uri="{BB962C8B-B14F-4D97-AF65-F5344CB8AC3E}">
        <p14:creationId xmlns:p14="http://schemas.microsoft.com/office/powerpoint/2010/main" val="79158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creenshot of a video game&#10;&#10;Description automatically generated with medium confidence">
            <a:extLst>
              <a:ext uri="{FF2B5EF4-FFF2-40B4-BE49-F238E27FC236}">
                <a16:creationId xmlns:a16="http://schemas.microsoft.com/office/drawing/2014/main" id="{A2D8CAFD-4359-DE5D-6CB6-C92AFCD57E5A}"/>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2588" y="976185"/>
            <a:ext cx="10253098" cy="5767368"/>
          </a:xfrm>
        </p:spPr>
      </p:pic>
      <p:sp>
        <p:nvSpPr>
          <p:cNvPr id="2" name="Title 1">
            <a:extLst>
              <a:ext uri="{FF2B5EF4-FFF2-40B4-BE49-F238E27FC236}">
                <a16:creationId xmlns:a16="http://schemas.microsoft.com/office/drawing/2014/main" id="{3C548A98-CF97-163F-723D-6C68C32DCA74}"/>
              </a:ext>
            </a:extLst>
          </p:cNvPr>
          <p:cNvSpPr>
            <a:spLocks noGrp="1"/>
          </p:cNvSpPr>
          <p:nvPr>
            <p:ph type="title"/>
          </p:nvPr>
        </p:nvSpPr>
        <p:spPr/>
        <p:txBody>
          <a:bodyPr>
            <a:normAutofit fontScale="90000"/>
          </a:bodyPr>
          <a:lstStyle/>
          <a:p>
            <a:r>
              <a:rPr lang="en-US" dirty="0">
                <a:cs typeface="Calibri" panose="020F0502020204030204" pitchFamily="34" charset="0"/>
              </a:rPr>
              <a:t>HECTOR commissioning</a:t>
            </a:r>
          </a:p>
        </p:txBody>
      </p:sp>
      <p:sp>
        <p:nvSpPr>
          <p:cNvPr id="7" name="TextBox 6">
            <a:extLst>
              <a:ext uri="{FF2B5EF4-FFF2-40B4-BE49-F238E27FC236}">
                <a16:creationId xmlns:a16="http://schemas.microsoft.com/office/drawing/2014/main" id="{7DF7E026-AAE4-98EB-32BC-089965195CB7}"/>
              </a:ext>
            </a:extLst>
          </p:cNvPr>
          <p:cNvSpPr txBox="1"/>
          <p:nvPr/>
        </p:nvSpPr>
        <p:spPr>
          <a:xfrm>
            <a:off x="132588" y="6435775"/>
            <a:ext cx="3028950" cy="307777"/>
          </a:xfrm>
          <a:prstGeom prst="rect">
            <a:avLst/>
          </a:prstGeom>
          <a:noFill/>
        </p:spPr>
        <p:txBody>
          <a:bodyPr wrap="square" rtlCol="0">
            <a:spAutoFit/>
          </a:bodyPr>
          <a:lstStyle/>
          <a:p>
            <a:r>
              <a:rPr lang="en-US" sz="1400" dirty="0">
                <a:solidFill>
                  <a:schemeClr val="bg1"/>
                </a:solidFill>
                <a:latin typeface="Calibri" panose="020F0502020204030204" pitchFamily="34" charset="0"/>
                <a:cs typeface="Calibri" panose="020F0502020204030204" pitchFamily="34" charset="0"/>
              </a:rPr>
              <a:t>Credit: </a:t>
            </a:r>
            <a:r>
              <a:rPr lang="en-US" sz="1400" dirty="0" err="1">
                <a:solidFill>
                  <a:schemeClr val="bg1"/>
                </a:solidFill>
                <a:latin typeface="Calibri" panose="020F0502020204030204" pitchFamily="34" charset="0"/>
                <a:cs typeface="Calibri" panose="020F0502020204030204" pitchFamily="34" charset="0"/>
              </a:rPr>
              <a:t>Madusha</a:t>
            </a:r>
            <a:r>
              <a:rPr lang="en-US" sz="1400" dirty="0">
                <a:solidFill>
                  <a:schemeClr val="bg1"/>
                </a:solidFill>
                <a:latin typeface="Calibri" panose="020F0502020204030204" pitchFamily="34" charset="0"/>
                <a:cs typeface="Calibri" panose="020F0502020204030204" pitchFamily="34" charset="0"/>
              </a:rPr>
              <a:t> </a:t>
            </a:r>
            <a:r>
              <a:rPr lang="en-US" sz="1400" dirty="0" err="1">
                <a:solidFill>
                  <a:schemeClr val="bg1"/>
                </a:solidFill>
                <a:latin typeface="Calibri" panose="020F0502020204030204" pitchFamily="34" charset="0"/>
                <a:cs typeface="Calibri" panose="020F0502020204030204" pitchFamily="34" charset="0"/>
              </a:rPr>
              <a:t>Gunawardhana</a:t>
            </a:r>
            <a:r>
              <a:rPr lang="en-US" sz="1400" dirty="0">
                <a:solidFill>
                  <a:schemeClr val="bg1"/>
                </a:solidFill>
                <a:latin typeface="Calibri" panose="020F0502020204030204" pitchFamily="34" charset="0"/>
                <a:cs typeface="Calibri" panose="020F0502020204030204" pitchFamily="34" charset="0"/>
              </a:rPr>
              <a:t> </a:t>
            </a:r>
          </a:p>
        </p:txBody>
      </p:sp>
      <p:grpSp>
        <p:nvGrpSpPr>
          <p:cNvPr id="3" name="Group 2">
            <a:extLst>
              <a:ext uri="{FF2B5EF4-FFF2-40B4-BE49-F238E27FC236}">
                <a16:creationId xmlns:a16="http://schemas.microsoft.com/office/drawing/2014/main" id="{43928C02-8DF2-0C86-CBDC-BFB6B4289126}"/>
              </a:ext>
            </a:extLst>
          </p:cNvPr>
          <p:cNvGrpSpPr/>
          <p:nvPr/>
        </p:nvGrpSpPr>
        <p:grpSpPr>
          <a:xfrm>
            <a:off x="8748584" y="0"/>
            <a:ext cx="3443416" cy="6743552"/>
            <a:chOff x="8748584" y="0"/>
            <a:chExt cx="3443416" cy="6743552"/>
          </a:xfrm>
        </p:grpSpPr>
        <p:pic>
          <p:nvPicPr>
            <p:cNvPr id="10" name="Picture 9">
              <a:extLst>
                <a:ext uri="{FF2B5EF4-FFF2-40B4-BE49-F238E27FC236}">
                  <a16:creationId xmlns:a16="http://schemas.microsoft.com/office/drawing/2014/main" id="{13A05DBF-AC51-08DB-E739-CC8410464C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48584" y="5004773"/>
              <a:ext cx="3443416" cy="1738779"/>
            </a:xfrm>
            <a:prstGeom prst="rect">
              <a:avLst/>
            </a:prstGeom>
          </p:spPr>
        </p:pic>
        <p:pic>
          <p:nvPicPr>
            <p:cNvPr id="12" name="Picture 11">
              <a:extLst>
                <a:ext uri="{FF2B5EF4-FFF2-40B4-BE49-F238E27FC236}">
                  <a16:creationId xmlns:a16="http://schemas.microsoft.com/office/drawing/2014/main" id="{BAB418FD-E102-3C5C-503A-18B5420F17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48584" y="2471156"/>
              <a:ext cx="3443416" cy="2644830"/>
            </a:xfrm>
            <a:prstGeom prst="rect">
              <a:avLst/>
            </a:prstGeom>
          </p:spPr>
        </p:pic>
        <p:pic>
          <p:nvPicPr>
            <p:cNvPr id="11" name="Picture 10">
              <a:extLst>
                <a:ext uri="{FF2B5EF4-FFF2-40B4-BE49-F238E27FC236}">
                  <a16:creationId xmlns:a16="http://schemas.microsoft.com/office/drawing/2014/main" id="{AC80B2C1-6709-B02E-753F-FF8A0277550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48584" y="0"/>
              <a:ext cx="3443416" cy="2596247"/>
            </a:xfrm>
            <a:prstGeom prst="rect">
              <a:avLst/>
            </a:prstGeom>
          </p:spPr>
        </p:pic>
      </p:grpSp>
    </p:spTree>
    <p:extLst>
      <p:ext uri="{BB962C8B-B14F-4D97-AF65-F5344CB8AC3E}">
        <p14:creationId xmlns:p14="http://schemas.microsoft.com/office/powerpoint/2010/main" val="46275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B2D3C-4146-F2A8-D918-A8EB63824E73}"/>
              </a:ext>
            </a:extLst>
          </p:cNvPr>
          <p:cNvSpPr>
            <a:spLocks noGrp="1"/>
          </p:cNvSpPr>
          <p:nvPr>
            <p:ph type="title"/>
          </p:nvPr>
        </p:nvSpPr>
        <p:spPr>
          <a:xfrm>
            <a:off x="0" y="0"/>
            <a:ext cx="12192000" cy="561703"/>
          </a:xfrm>
        </p:spPr>
        <p:txBody>
          <a:bodyPr>
            <a:normAutofit/>
          </a:bodyPr>
          <a:lstStyle/>
          <a:p>
            <a:r>
              <a:rPr lang="en-AU" sz="3200" b="1" dirty="0"/>
              <a:t>Summary: the Hector survey</a:t>
            </a:r>
          </a:p>
        </p:txBody>
      </p:sp>
      <p:sp>
        <p:nvSpPr>
          <p:cNvPr id="4" name="Rectangle 3">
            <a:extLst>
              <a:ext uri="{FF2B5EF4-FFF2-40B4-BE49-F238E27FC236}">
                <a16:creationId xmlns:a16="http://schemas.microsoft.com/office/drawing/2014/main" id="{378B3191-B1A9-91F3-F91B-E6EAAF6CF174}"/>
              </a:ext>
            </a:extLst>
          </p:cNvPr>
          <p:cNvSpPr/>
          <p:nvPr/>
        </p:nvSpPr>
        <p:spPr bwMode="auto">
          <a:xfrm>
            <a:off x="1122744" y="959254"/>
            <a:ext cx="9946512" cy="4815068"/>
          </a:xfrm>
          <a:prstGeom prst="rect">
            <a:avLst/>
          </a:prstGeom>
          <a:solidFill>
            <a:schemeClr val="tx1">
              <a:lumMod val="50000"/>
              <a:lumOff val="50000"/>
              <a:alpha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AU" baseline="0" dirty="0"/>
          </a:p>
        </p:txBody>
      </p:sp>
      <p:sp>
        <p:nvSpPr>
          <p:cNvPr id="3" name="Content Placeholder 2">
            <a:extLst>
              <a:ext uri="{FF2B5EF4-FFF2-40B4-BE49-F238E27FC236}">
                <a16:creationId xmlns:a16="http://schemas.microsoft.com/office/drawing/2014/main" id="{E2671E40-2F79-A50C-39FD-CE7BE5E3C6EE}"/>
              </a:ext>
            </a:extLst>
          </p:cNvPr>
          <p:cNvSpPr>
            <a:spLocks noGrp="1"/>
          </p:cNvSpPr>
          <p:nvPr>
            <p:ph idx="1"/>
          </p:nvPr>
        </p:nvSpPr>
        <p:spPr>
          <a:xfrm>
            <a:off x="1272405" y="1202320"/>
            <a:ext cx="5241903" cy="4453360"/>
          </a:xfrm>
        </p:spPr>
        <p:txBody>
          <a:bodyPr>
            <a:noAutofit/>
          </a:bodyPr>
          <a:lstStyle/>
          <a:p>
            <a:r>
              <a:rPr lang="en-AU" sz="2400" dirty="0"/>
              <a:t>The Hector survey is expected to start observations later this year</a:t>
            </a:r>
          </a:p>
          <a:p>
            <a:pPr>
              <a:spcBef>
                <a:spcPts val="1200"/>
              </a:spcBef>
            </a:pPr>
            <a:r>
              <a:rPr lang="en-AU" sz="2400" dirty="0"/>
              <a:t>Early science studies will focus on…</a:t>
            </a:r>
          </a:p>
          <a:p>
            <a:pPr lvl="1">
              <a:spcBef>
                <a:spcPts val="800"/>
              </a:spcBef>
            </a:pPr>
            <a:r>
              <a:rPr lang="en-AU" sz="2400" dirty="0"/>
              <a:t>exploring the dynamics of </a:t>
            </a:r>
            <a:br>
              <a:rPr lang="en-AU" sz="2400" dirty="0"/>
            </a:br>
            <a:r>
              <a:rPr lang="en-AU" sz="2400" dirty="0"/>
              <a:t>low-mass dwarf galaxies</a:t>
            </a:r>
          </a:p>
          <a:p>
            <a:pPr lvl="1">
              <a:spcBef>
                <a:spcPts val="800"/>
              </a:spcBef>
            </a:pPr>
            <a:r>
              <a:rPr lang="en-AU" sz="2400" dirty="0"/>
              <a:t>determining kinematic properties of Milky Way analogues</a:t>
            </a:r>
          </a:p>
          <a:p>
            <a:pPr lvl="1">
              <a:spcBef>
                <a:spcPts val="800"/>
              </a:spcBef>
            </a:pPr>
            <a:r>
              <a:rPr lang="en-AU" sz="2400" dirty="0"/>
              <a:t>detecting and characterising  inflows and outflows at large radii</a:t>
            </a:r>
          </a:p>
          <a:p>
            <a:pPr lvl="1">
              <a:spcBef>
                <a:spcPts val="800"/>
              </a:spcBef>
            </a:pPr>
            <a:r>
              <a:rPr lang="en-AU" sz="2400" dirty="0"/>
              <a:t>studying physical transformations </a:t>
            </a:r>
            <a:br>
              <a:rPr lang="en-AU" sz="2400" dirty="0"/>
            </a:br>
            <a:r>
              <a:rPr lang="en-AU" sz="2400" dirty="0"/>
              <a:t>in infalling group &amp; cluster galaxies</a:t>
            </a:r>
          </a:p>
        </p:txBody>
      </p:sp>
      <p:grpSp>
        <p:nvGrpSpPr>
          <p:cNvPr id="8" name="Group 7">
            <a:extLst>
              <a:ext uri="{FF2B5EF4-FFF2-40B4-BE49-F238E27FC236}">
                <a16:creationId xmlns:a16="http://schemas.microsoft.com/office/drawing/2014/main" id="{5BD2313C-BF53-2AC8-DE1E-47BEFC7B0C4E}"/>
              </a:ext>
            </a:extLst>
          </p:cNvPr>
          <p:cNvGrpSpPr/>
          <p:nvPr/>
        </p:nvGrpSpPr>
        <p:grpSpPr>
          <a:xfrm>
            <a:off x="6663968" y="1202320"/>
            <a:ext cx="4255627" cy="4453361"/>
            <a:chOff x="6829063" y="1140108"/>
            <a:chExt cx="4255627" cy="4453361"/>
          </a:xfrm>
        </p:grpSpPr>
        <p:pic>
          <p:nvPicPr>
            <p:cNvPr id="5" name="Picture 4">
              <a:extLst>
                <a:ext uri="{FF2B5EF4-FFF2-40B4-BE49-F238E27FC236}">
                  <a16:creationId xmlns:a16="http://schemas.microsoft.com/office/drawing/2014/main" id="{8566FE1F-7D58-650F-0FC1-E37F4EB0D57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829063" y="1140108"/>
              <a:ext cx="4220064" cy="4453361"/>
            </a:xfrm>
            <a:prstGeom prst="rect">
              <a:avLst/>
            </a:prstGeom>
          </p:spPr>
        </p:pic>
        <p:sp>
          <p:nvSpPr>
            <p:cNvPr id="6" name="TextBox 5">
              <a:extLst>
                <a:ext uri="{FF2B5EF4-FFF2-40B4-BE49-F238E27FC236}">
                  <a16:creationId xmlns:a16="http://schemas.microsoft.com/office/drawing/2014/main" id="{32234A30-15D2-D42C-1909-C955B21F65F5}"/>
                </a:ext>
              </a:extLst>
            </p:cNvPr>
            <p:cNvSpPr txBox="1"/>
            <p:nvPr/>
          </p:nvSpPr>
          <p:spPr>
            <a:xfrm>
              <a:off x="9699585" y="5070249"/>
              <a:ext cx="1385105" cy="523220"/>
            </a:xfrm>
            <a:prstGeom prst="rect">
              <a:avLst/>
            </a:prstGeom>
            <a:noFill/>
          </p:spPr>
          <p:txBody>
            <a:bodyPr wrap="square" rtlCol="0">
              <a:spAutoFit/>
            </a:bodyPr>
            <a:lstStyle/>
            <a:p>
              <a:pPr algn="r"/>
              <a:r>
                <a:rPr lang="en-US" sz="1400" dirty="0">
                  <a:latin typeface="Calibri" panose="020F0502020204030204" pitchFamily="34" charset="0"/>
                  <a:cs typeface="Calibri" panose="020F0502020204030204" pitchFamily="34" charset="0"/>
                </a:rPr>
                <a:t>Adapted from Welker+2018</a:t>
              </a:r>
              <a:endParaRPr lang="en-US" sz="1400" baseline="0"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042680222"/>
      </p:ext>
    </p:extLst>
  </p:cSld>
  <p:clrMapOvr>
    <a:masterClrMapping/>
  </p:clrMapOvr>
</p:sld>
</file>

<file path=ppt/theme/theme1.xml><?xml version="1.0" encoding="utf-8"?>
<a:theme xmlns:a="http://schemas.openxmlformats.org/drawingml/2006/main" name="1_Purple">
  <a:themeElements>
    <a:clrScheme name="ASTRO3D">
      <a:dk1>
        <a:srgbClr val="16003F"/>
      </a:dk1>
      <a:lt1>
        <a:sysClr val="window" lastClr="FFFFFF"/>
      </a:lt1>
      <a:dk2>
        <a:srgbClr val="3A225D"/>
      </a:dk2>
      <a:lt2>
        <a:srgbClr val="BCBEC0"/>
      </a:lt2>
      <a:accent1>
        <a:srgbClr val="5E3192"/>
      </a:accent1>
      <a:accent2>
        <a:srgbClr val="4B2B76"/>
      </a:accent2>
      <a:accent3>
        <a:srgbClr val="F3704B"/>
      </a:accent3>
      <a:accent4>
        <a:srgbClr val="F7941E"/>
      </a:accent4>
      <a:accent5>
        <a:srgbClr val="EE3D96"/>
      </a:accent5>
      <a:accent6>
        <a:srgbClr val="3A225D"/>
      </a:accent6>
      <a:hlink>
        <a:srgbClr val="603192"/>
      </a:hlink>
      <a:folHlink>
        <a:srgbClr val="3A225D"/>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rgbClr val="603192"/>
        </a:solidFill>
        <a:ln w="9525">
          <a:solidFill>
            <a:srgbClr val="000000"/>
          </a:solidFill>
          <a:round/>
          <a:headEnd/>
          <a:tailEnd/>
        </a:ln>
      </a:spPr>
      <a:bodyPr vert="horz" wrap="square" lIns="91440" tIns="45720" rIns="91440" bIns="45720" numCol="1" anchor="t" anchorCtr="0" compatLnSpc="1">
        <a:prstTxWarp prst="textNoShape">
          <a:avLst/>
        </a:prstTxWarp>
      </a:bodyPr>
      <a:lstStyle>
        <a:defPPr>
          <a:defRPr baseline="0" dirty="0"/>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70794</TotalTime>
  <Words>1468</Words>
  <Application>Microsoft Macintosh PowerPoint</Application>
  <PresentationFormat>Widescreen</PresentationFormat>
  <Paragraphs>168</Paragraphs>
  <Slides>22</Slides>
  <Notes>4</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Libre Franklin</vt:lpstr>
      <vt:lpstr>Symbol</vt:lpstr>
      <vt:lpstr>1_Purple</vt:lpstr>
      <vt:lpstr>Spin-filament alignment flips are related to bulge assembly  Matthew Colless       KCF@80, Perth, 22 September 2022</vt:lpstr>
      <vt:lpstr>PowerPoint Presentation</vt:lpstr>
      <vt:lpstr>The SAMI Survey in a nutshell</vt:lpstr>
      <vt:lpstr>Recent results from SAMI</vt:lpstr>
      <vt:lpstr>Motivation</vt:lpstr>
      <vt:lpstr>objectives</vt:lpstr>
      <vt:lpstr>Identifying filaments with the GAMA Survey</vt:lpstr>
      <vt:lpstr>Measuring spin with The SAMI survey</vt:lpstr>
      <vt:lpstr>2D bulge/disk decompositions</vt:lpstr>
      <vt:lpstr>Filaments: GAMA &amp; SAMI galaxies</vt:lpstr>
      <vt:lpstr>Galaxy spin-filament angle</vt:lpstr>
      <vt:lpstr>SPIN-Filament angle correlations</vt:lpstr>
      <vt:lpstr>Bulge Mass is the primary correlation </vt:lpstr>
      <vt:lpstr>Bulge Mass is the primary correlation </vt:lpstr>
      <vt:lpstr>ORIGIN of the correlation with bulge mass</vt:lpstr>
      <vt:lpstr>Bulge &amp; disK spin-filament alignments</vt:lpstr>
      <vt:lpstr>Summary: Bulge formation &amp; spin-filament flips</vt:lpstr>
      <vt:lpstr>The Hector Survey</vt:lpstr>
      <vt:lpstr>Hector in a nutshell</vt:lpstr>
      <vt:lpstr>Hector commissioning &amp; key people</vt:lpstr>
      <vt:lpstr>HECTOR commissioning</vt:lpstr>
      <vt:lpstr>Summary: the Hector survey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Tindale</dc:creator>
  <cp:lastModifiedBy>Matthew Colless</cp:lastModifiedBy>
  <cp:revision>295</cp:revision>
  <cp:lastPrinted>2021-07-12T01:36:27Z</cp:lastPrinted>
  <dcterms:created xsi:type="dcterms:W3CDTF">2017-06-27T03:49:29Z</dcterms:created>
  <dcterms:modified xsi:type="dcterms:W3CDTF">2022-09-21T14:10:33Z</dcterms:modified>
</cp:coreProperties>
</file>