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256" r:id="rId2"/>
    <p:sldId id="304" r:id="rId3"/>
    <p:sldId id="287" r:id="rId4"/>
    <p:sldId id="305" r:id="rId5"/>
    <p:sldId id="288" r:id="rId6"/>
    <p:sldId id="292" r:id="rId7"/>
    <p:sldId id="293" r:id="rId8"/>
    <p:sldId id="307" r:id="rId9"/>
    <p:sldId id="295" r:id="rId10"/>
    <p:sldId id="319" r:id="rId11"/>
    <p:sldId id="294" r:id="rId12"/>
    <p:sldId id="296" r:id="rId13"/>
    <p:sldId id="311" r:id="rId14"/>
    <p:sldId id="351" r:id="rId15"/>
    <p:sldId id="312" r:id="rId16"/>
    <p:sldId id="325" r:id="rId17"/>
    <p:sldId id="313" r:id="rId18"/>
    <p:sldId id="297" r:id="rId19"/>
    <p:sldId id="262" r:id="rId20"/>
    <p:sldId id="314" r:id="rId21"/>
    <p:sldId id="341" r:id="rId22"/>
    <p:sldId id="342" r:id="rId23"/>
    <p:sldId id="350" r:id="rId24"/>
    <p:sldId id="352" r:id="rId25"/>
    <p:sldId id="300" r:id="rId26"/>
    <p:sldId id="344" r:id="rId27"/>
    <p:sldId id="357" r:id="rId28"/>
    <p:sldId id="278" r:id="rId29"/>
    <p:sldId id="346" r:id="rId30"/>
    <p:sldId id="355" r:id="rId31"/>
    <p:sldId id="347" r:id="rId32"/>
    <p:sldId id="356" r:id="rId33"/>
    <p:sldId id="349" r:id="rId34"/>
    <p:sldId id="348" r:id="rId35"/>
    <p:sldId id="302" r:id="rId36"/>
    <p:sldId id="265" r:id="rId37"/>
    <p:sldId id="315" r:id="rId38"/>
    <p:sldId id="308" r:id="rId39"/>
    <p:sldId id="317" r:id="rId40"/>
    <p:sldId id="320" r:id="rId41"/>
    <p:sldId id="324" r:id="rId42"/>
    <p:sldId id="273"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478"/>
    <p:restoredTop sz="95495"/>
  </p:normalViewPr>
  <p:slideViewPr>
    <p:cSldViewPr snapToGrid="0" snapToObjects="1">
      <p:cViewPr varScale="1">
        <p:scale>
          <a:sx n="149" d="100"/>
          <a:sy n="149" d="100"/>
        </p:scale>
        <p:origin x="28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AC7FA1-3A56-B347-84B6-F0E5E4B40FF4}" type="datetimeFigureOut">
              <a:rPr lang="en-US" smtClean="0"/>
              <a:t>9/22/22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1F4835-1D06-CD41-A46C-8A1EB73DA64F}" type="slidenum">
              <a:rPr lang="en-US" smtClean="0"/>
              <a:t>‹#›</a:t>
            </a:fld>
            <a:endParaRPr lang="en-US"/>
          </a:p>
        </p:txBody>
      </p:sp>
    </p:spTree>
    <p:extLst>
      <p:ext uri="{BB962C8B-B14F-4D97-AF65-F5344CB8AC3E}">
        <p14:creationId xmlns:p14="http://schemas.microsoft.com/office/powerpoint/2010/main" val="1628366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1F4835-1D06-CD41-A46C-8A1EB73DA64F}" type="slidenum">
              <a:rPr lang="en-US" smtClean="0"/>
              <a:t>23</a:t>
            </a:fld>
            <a:endParaRPr lang="en-US"/>
          </a:p>
        </p:txBody>
      </p:sp>
    </p:spTree>
    <p:extLst>
      <p:ext uri="{BB962C8B-B14F-4D97-AF65-F5344CB8AC3E}">
        <p14:creationId xmlns:p14="http://schemas.microsoft.com/office/powerpoint/2010/main" val="2504176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6EDAB-1735-DF43-9B4A-2EDDC76E4C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F230985-F913-264E-BD28-F40E34ECB2BD}"/>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44051D-9B60-DC45-9BE4-074AB48BEE61}"/>
              </a:ext>
            </a:extLst>
          </p:cNvPr>
          <p:cNvSpPr>
            <a:spLocks noGrp="1"/>
          </p:cNvSpPr>
          <p:nvPr>
            <p:ph type="dt" sz="half" idx="10"/>
          </p:nvPr>
        </p:nvSpPr>
        <p:spPr/>
        <p:txBody>
          <a:bodyPr/>
          <a:lstStyle/>
          <a:p>
            <a:fld id="{484922B1-4CD9-D84B-AFE9-AB123439BD1C}" type="datetime1">
              <a:rPr lang="en-AU" smtClean="0"/>
              <a:t>22/9/2022</a:t>
            </a:fld>
            <a:endParaRPr lang="en-US"/>
          </a:p>
        </p:txBody>
      </p:sp>
      <p:sp>
        <p:nvSpPr>
          <p:cNvPr id="5" name="Footer Placeholder 4">
            <a:extLst>
              <a:ext uri="{FF2B5EF4-FFF2-40B4-BE49-F238E27FC236}">
                <a16:creationId xmlns:a16="http://schemas.microsoft.com/office/drawing/2014/main" id="{C9E1BDF2-65F5-584A-A350-2724515D2121}"/>
              </a:ext>
            </a:extLst>
          </p:cNvPr>
          <p:cNvSpPr>
            <a:spLocks noGrp="1"/>
          </p:cNvSpPr>
          <p:nvPr>
            <p:ph type="ftr" sz="quarter" idx="11"/>
          </p:nvPr>
        </p:nvSpPr>
        <p:spPr/>
        <p:txBody>
          <a:bodyPr/>
          <a:lstStyle/>
          <a:p>
            <a:r>
              <a:rPr lang="en-US"/>
              <a:t>Lilian Garratt-Smithson, Sept 2022</a:t>
            </a:r>
          </a:p>
        </p:txBody>
      </p:sp>
      <p:sp>
        <p:nvSpPr>
          <p:cNvPr id="6" name="Slide Number Placeholder 5">
            <a:extLst>
              <a:ext uri="{FF2B5EF4-FFF2-40B4-BE49-F238E27FC236}">
                <a16:creationId xmlns:a16="http://schemas.microsoft.com/office/drawing/2014/main" id="{2C53193C-4E7F-1B41-BC9D-C0A3E0F4BFCE}"/>
              </a:ext>
            </a:extLst>
          </p:cNvPr>
          <p:cNvSpPr>
            <a:spLocks noGrp="1"/>
          </p:cNvSpPr>
          <p:nvPr>
            <p:ph type="sldNum" sz="quarter" idx="12"/>
          </p:nvPr>
        </p:nvSpPr>
        <p:spPr/>
        <p:txBody>
          <a:bodyPr/>
          <a:lstStyle/>
          <a:p>
            <a:fld id="{B950C2BC-31B9-BB48-A0C5-3AA09B0EE776}" type="slidenum">
              <a:rPr lang="en-US" smtClean="0"/>
              <a:t>‹#›</a:t>
            </a:fld>
            <a:endParaRPr lang="en-US"/>
          </a:p>
        </p:txBody>
      </p:sp>
    </p:spTree>
    <p:extLst>
      <p:ext uri="{BB962C8B-B14F-4D97-AF65-F5344CB8AC3E}">
        <p14:creationId xmlns:p14="http://schemas.microsoft.com/office/powerpoint/2010/main" val="172872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10894-CAFD-E44B-9F8D-562118B6A1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769319-0A1B-474D-A69D-DB6DC7FC652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557C95-F0F2-374C-AF68-2382F490CC05}"/>
              </a:ext>
            </a:extLst>
          </p:cNvPr>
          <p:cNvSpPr>
            <a:spLocks noGrp="1"/>
          </p:cNvSpPr>
          <p:nvPr>
            <p:ph type="dt" sz="half" idx="10"/>
          </p:nvPr>
        </p:nvSpPr>
        <p:spPr/>
        <p:txBody>
          <a:bodyPr/>
          <a:lstStyle/>
          <a:p>
            <a:fld id="{B0ED1A88-B8D5-164E-AD6F-3F48C6389623}" type="datetime1">
              <a:rPr lang="en-AU" smtClean="0"/>
              <a:t>22/9/2022</a:t>
            </a:fld>
            <a:endParaRPr lang="en-US"/>
          </a:p>
        </p:txBody>
      </p:sp>
      <p:sp>
        <p:nvSpPr>
          <p:cNvPr id="5" name="Footer Placeholder 4">
            <a:extLst>
              <a:ext uri="{FF2B5EF4-FFF2-40B4-BE49-F238E27FC236}">
                <a16:creationId xmlns:a16="http://schemas.microsoft.com/office/drawing/2014/main" id="{66B9B9A3-B028-DD4E-9C84-F376612D1C85}"/>
              </a:ext>
            </a:extLst>
          </p:cNvPr>
          <p:cNvSpPr>
            <a:spLocks noGrp="1"/>
          </p:cNvSpPr>
          <p:nvPr>
            <p:ph type="ftr" sz="quarter" idx="11"/>
          </p:nvPr>
        </p:nvSpPr>
        <p:spPr/>
        <p:txBody>
          <a:bodyPr/>
          <a:lstStyle/>
          <a:p>
            <a:r>
              <a:rPr lang="en-US"/>
              <a:t>Lilian Garratt-Smithson, Sept 2022</a:t>
            </a:r>
          </a:p>
        </p:txBody>
      </p:sp>
      <p:sp>
        <p:nvSpPr>
          <p:cNvPr id="6" name="Slide Number Placeholder 5">
            <a:extLst>
              <a:ext uri="{FF2B5EF4-FFF2-40B4-BE49-F238E27FC236}">
                <a16:creationId xmlns:a16="http://schemas.microsoft.com/office/drawing/2014/main" id="{88D7C814-EA10-2C46-9759-532AFE0683F6}"/>
              </a:ext>
            </a:extLst>
          </p:cNvPr>
          <p:cNvSpPr>
            <a:spLocks noGrp="1"/>
          </p:cNvSpPr>
          <p:nvPr>
            <p:ph type="sldNum" sz="quarter" idx="12"/>
          </p:nvPr>
        </p:nvSpPr>
        <p:spPr/>
        <p:txBody>
          <a:bodyPr/>
          <a:lstStyle/>
          <a:p>
            <a:fld id="{B950C2BC-31B9-BB48-A0C5-3AA09B0EE776}" type="slidenum">
              <a:rPr lang="en-US" smtClean="0"/>
              <a:t>‹#›</a:t>
            </a:fld>
            <a:endParaRPr lang="en-US"/>
          </a:p>
        </p:txBody>
      </p:sp>
    </p:spTree>
    <p:extLst>
      <p:ext uri="{BB962C8B-B14F-4D97-AF65-F5344CB8AC3E}">
        <p14:creationId xmlns:p14="http://schemas.microsoft.com/office/powerpoint/2010/main" val="3497622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95158-0A9D-964F-9D94-EC77971E7DD7}"/>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F7BABA7-E2B6-1C4C-96E9-82070F7E15FD}"/>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3CEBF5E-6FF1-4941-8480-E11B26270E8A}"/>
              </a:ext>
            </a:extLst>
          </p:cNvPr>
          <p:cNvSpPr>
            <a:spLocks noGrp="1"/>
          </p:cNvSpPr>
          <p:nvPr>
            <p:ph type="dt" sz="half" idx="10"/>
          </p:nvPr>
        </p:nvSpPr>
        <p:spPr/>
        <p:txBody>
          <a:bodyPr/>
          <a:lstStyle/>
          <a:p>
            <a:fld id="{A4A41D04-860D-A940-B11B-DA566A307B5E}" type="datetime1">
              <a:rPr lang="en-AU" smtClean="0"/>
              <a:t>22/9/2022</a:t>
            </a:fld>
            <a:endParaRPr lang="en-US"/>
          </a:p>
        </p:txBody>
      </p:sp>
      <p:sp>
        <p:nvSpPr>
          <p:cNvPr id="5" name="Footer Placeholder 4">
            <a:extLst>
              <a:ext uri="{FF2B5EF4-FFF2-40B4-BE49-F238E27FC236}">
                <a16:creationId xmlns:a16="http://schemas.microsoft.com/office/drawing/2014/main" id="{233A7C74-8F63-4147-8F84-BBF2D9525066}"/>
              </a:ext>
            </a:extLst>
          </p:cNvPr>
          <p:cNvSpPr>
            <a:spLocks noGrp="1"/>
          </p:cNvSpPr>
          <p:nvPr>
            <p:ph type="ftr" sz="quarter" idx="11"/>
          </p:nvPr>
        </p:nvSpPr>
        <p:spPr/>
        <p:txBody>
          <a:bodyPr/>
          <a:lstStyle/>
          <a:p>
            <a:r>
              <a:rPr lang="en-US"/>
              <a:t>Lilian Garratt-Smithson, Sept 2022</a:t>
            </a:r>
          </a:p>
        </p:txBody>
      </p:sp>
      <p:sp>
        <p:nvSpPr>
          <p:cNvPr id="6" name="Slide Number Placeholder 5">
            <a:extLst>
              <a:ext uri="{FF2B5EF4-FFF2-40B4-BE49-F238E27FC236}">
                <a16:creationId xmlns:a16="http://schemas.microsoft.com/office/drawing/2014/main" id="{F6131BD2-072A-1B4C-8AE7-C84E61B6C249}"/>
              </a:ext>
            </a:extLst>
          </p:cNvPr>
          <p:cNvSpPr>
            <a:spLocks noGrp="1"/>
          </p:cNvSpPr>
          <p:nvPr>
            <p:ph type="sldNum" sz="quarter" idx="12"/>
          </p:nvPr>
        </p:nvSpPr>
        <p:spPr/>
        <p:txBody>
          <a:bodyPr/>
          <a:lstStyle/>
          <a:p>
            <a:fld id="{B950C2BC-31B9-BB48-A0C5-3AA09B0EE776}" type="slidenum">
              <a:rPr lang="en-US" smtClean="0"/>
              <a:t>‹#›</a:t>
            </a:fld>
            <a:endParaRPr lang="en-US"/>
          </a:p>
        </p:txBody>
      </p:sp>
    </p:spTree>
    <p:extLst>
      <p:ext uri="{BB962C8B-B14F-4D97-AF65-F5344CB8AC3E}">
        <p14:creationId xmlns:p14="http://schemas.microsoft.com/office/powerpoint/2010/main" val="2528868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ED6D9-717C-564E-A93D-4D6929F86A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8B2A41-2E1F-4549-BD4F-41A6CAAE669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516246-B8F6-9A47-A6DE-EBEBC6FA3E4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D740C1C-3020-7D40-8697-5442CF5F177C}"/>
              </a:ext>
            </a:extLst>
          </p:cNvPr>
          <p:cNvSpPr>
            <a:spLocks noGrp="1"/>
          </p:cNvSpPr>
          <p:nvPr>
            <p:ph type="dt" sz="half" idx="10"/>
          </p:nvPr>
        </p:nvSpPr>
        <p:spPr/>
        <p:txBody>
          <a:bodyPr/>
          <a:lstStyle/>
          <a:p>
            <a:fld id="{BA05DFED-6DF3-DE41-BECC-B93F3480B5D8}" type="datetime1">
              <a:rPr lang="en-AU" smtClean="0"/>
              <a:t>22/9/2022</a:t>
            </a:fld>
            <a:endParaRPr lang="en-US"/>
          </a:p>
        </p:txBody>
      </p:sp>
      <p:sp>
        <p:nvSpPr>
          <p:cNvPr id="6" name="Footer Placeholder 5">
            <a:extLst>
              <a:ext uri="{FF2B5EF4-FFF2-40B4-BE49-F238E27FC236}">
                <a16:creationId xmlns:a16="http://schemas.microsoft.com/office/drawing/2014/main" id="{8F0C3B27-C199-1E48-935D-80C24DA6B828}"/>
              </a:ext>
            </a:extLst>
          </p:cNvPr>
          <p:cNvSpPr>
            <a:spLocks noGrp="1"/>
          </p:cNvSpPr>
          <p:nvPr>
            <p:ph type="ftr" sz="quarter" idx="11"/>
          </p:nvPr>
        </p:nvSpPr>
        <p:spPr/>
        <p:txBody>
          <a:bodyPr/>
          <a:lstStyle/>
          <a:p>
            <a:r>
              <a:rPr lang="en-US"/>
              <a:t>Lilian Garratt-Smithson, Sept 2022</a:t>
            </a:r>
          </a:p>
        </p:txBody>
      </p:sp>
      <p:sp>
        <p:nvSpPr>
          <p:cNvPr id="7" name="Slide Number Placeholder 6">
            <a:extLst>
              <a:ext uri="{FF2B5EF4-FFF2-40B4-BE49-F238E27FC236}">
                <a16:creationId xmlns:a16="http://schemas.microsoft.com/office/drawing/2014/main" id="{BB8A7CA0-B7FF-C047-A892-F8A78530D49C}"/>
              </a:ext>
            </a:extLst>
          </p:cNvPr>
          <p:cNvSpPr>
            <a:spLocks noGrp="1"/>
          </p:cNvSpPr>
          <p:nvPr>
            <p:ph type="sldNum" sz="quarter" idx="12"/>
          </p:nvPr>
        </p:nvSpPr>
        <p:spPr/>
        <p:txBody>
          <a:bodyPr/>
          <a:lstStyle/>
          <a:p>
            <a:fld id="{B950C2BC-31B9-BB48-A0C5-3AA09B0EE776}" type="slidenum">
              <a:rPr lang="en-US" smtClean="0"/>
              <a:t>‹#›</a:t>
            </a:fld>
            <a:endParaRPr lang="en-US"/>
          </a:p>
        </p:txBody>
      </p:sp>
    </p:spTree>
    <p:extLst>
      <p:ext uri="{BB962C8B-B14F-4D97-AF65-F5344CB8AC3E}">
        <p14:creationId xmlns:p14="http://schemas.microsoft.com/office/powerpoint/2010/main" val="1419090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18A28-3F8C-C049-A5AD-5E176A7FDDFD}"/>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07AC76-7CFC-BC4A-81E2-A73A4511D6B4}"/>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D1B4F34-1A7B-CB45-B3B0-2F532685E2E5}"/>
              </a:ext>
            </a:extLst>
          </p:cNvPr>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37660CE-743C-5A49-80A7-01A0D4BFF08A}"/>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ACD6316-D202-B747-B3CF-61F8B78F0A87}"/>
              </a:ext>
            </a:extLst>
          </p:cNvPr>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3A8AC27-3B28-5940-88EA-93D2AD78DFA5}"/>
              </a:ext>
            </a:extLst>
          </p:cNvPr>
          <p:cNvSpPr>
            <a:spLocks noGrp="1"/>
          </p:cNvSpPr>
          <p:nvPr>
            <p:ph type="dt" sz="half" idx="10"/>
          </p:nvPr>
        </p:nvSpPr>
        <p:spPr/>
        <p:txBody>
          <a:bodyPr/>
          <a:lstStyle/>
          <a:p>
            <a:fld id="{555D84CE-7E90-9944-8D3D-C528B29B229F}" type="datetime1">
              <a:rPr lang="en-AU" smtClean="0"/>
              <a:t>22/9/2022</a:t>
            </a:fld>
            <a:endParaRPr lang="en-US"/>
          </a:p>
        </p:txBody>
      </p:sp>
      <p:sp>
        <p:nvSpPr>
          <p:cNvPr id="8" name="Footer Placeholder 7">
            <a:extLst>
              <a:ext uri="{FF2B5EF4-FFF2-40B4-BE49-F238E27FC236}">
                <a16:creationId xmlns:a16="http://schemas.microsoft.com/office/drawing/2014/main" id="{62DDC2D8-179E-BB44-BFF5-2AC42FF6272F}"/>
              </a:ext>
            </a:extLst>
          </p:cNvPr>
          <p:cNvSpPr>
            <a:spLocks noGrp="1"/>
          </p:cNvSpPr>
          <p:nvPr>
            <p:ph type="ftr" sz="quarter" idx="11"/>
          </p:nvPr>
        </p:nvSpPr>
        <p:spPr/>
        <p:txBody>
          <a:bodyPr/>
          <a:lstStyle/>
          <a:p>
            <a:r>
              <a:rPr lang="en-US"/>
              <a:t>Lilian Garratt-Smithson, Sept 2022</a:t>
            </a:r>
          </a:p>
        </p:txBody>
      </p:sp>
      <p:sp>
        <p:nvSpPr>
          <p:cNvPr id="9" name="Slide Number Placeholder 8">
            <a:extLst>
              <a:ext uri="{FF2B5EF4-FFF2-40B4-BE49-F238E27FC236}">
                <a16:creationId xmlns:a16="http://schemas.microsoft.com/office/drawing/2014/main" id="{663D9E7C-9B43-A441-B215-1F9755F9FBF0}"/>
              </a:ext>
            </a:extLst>
          </p:cNvPr>
          <p:cNvSpPr>
            <a:spLocks noGrp="1"/>
          </p:cNvSpPr>
          <p:nvPr>
            <p:ph type="sldNum" sz="quarter" idx="12"/>
          </p:nvPr>
        </p:nvSpPr>
        <p:spPr/>
        <p:txBody>
          <a:bodyPr/>
          <a:lstStyle/>
          <a:p>
            <a:fld id="{B950C2BC-31B9-BB48-A0C5-3AA09B0EE776}" type="slidenum">
              <a:rPr lang="en-US" smtClean="0"/>
              <a:t>‹#›</a:t>
            </a:fld>
            <a:endParaRPr lang="en-US"/>
          </a:p>
        </p:txBody>
      </p:sp>
    </p:spTree>
    <p:extLst>
      <p:ext uri="{BB962C8B-B14F-4D97-AF65-F5344CB8AC3E}">
        <p14:creationId xmlns:p14="http://schemas.microsoft.com/office/powerpoint/2010/main" val="1257040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C8335-65FF-9247-9D07-D4C4AEFDB8D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93C719A-FF80-0548-8AF1-2CB17B0CFAF8}"/>
              </a:ext>
            </a:extLst>
          </p:cNvPr>
          <p:cNvSpPr>
            <a:spLocks noGrp="1"/>
          </p:cNvSpPr>
          <p:nvPr>
            <p:ph type="dt" sz="half" idx="10"/>
          </p:nvPr>
        </p:nvSpPr>
        <p:spPr/>
        <p:txBody>
          <a:bodyPr/>
          <a:lstStyle/>
          <a:p>
            <a:fld id="{79FB816A-6A80-AD4C-AA6F-3A3314923947}" type="datetime1">
              <a:rPr lang="en-AU" smtClean="0"/>
              <a:t>22/9/2022</a:t>
            </a:fld>
            <a:endParaRPr lang="en-US"/>
          </a:p>
        </p:txBody>
      </p:sp>
      <p:sp>
        <p:nvSpPr>
          <p:cNvPr id="4" name="Footer Placeholder 3">
            <a:extLst>
              <a:ext uri="{FF2B5EF4-FFF2-40B4-BE49-F238E27FC236}">
                <a16:creationId xmlns:a16="http://schemas.microsoft.com/office/drawing/2014/main" id="{046F4239-5206-AB4B-951B-F43AF5EC4163}"/>
              </a:ext>
            </a:extLst>
          </p:cNvPr>
          <p:cNvSpPr>
            <a:spLocks noGrp="1"/>
          </p:cNvSpPr>
          <p:nvPr>
            <p:ph type="ftr" sz="quarter" idx="11"/>
          </p:nvPr>
        </p:nvSpPr>
        <p:spPr/>
        <p:txBody>
          <a:bodyPr/>
          <a:lstStyle/>
          <a:p>
            <a:r>
              <a:rPr lang="en-US"/>
              <a:t>Lilian Garratt-Smithson, Sept 2022</a:t>
            </a:r>
          </a:p>
        </p:txBody>
      </p:sp>
      <p:sp>
        <p:nvSpPr>
          <p:cNvPr id="5" name="Slide Number Placeholder 4">
            <a:extLst>
              <a:ext uri="{FF2B5EF4-FFF2-40B4-BE49-F238E27FC236}">
                <a16:creationId xmlns:a16="http://schemas.microsoft.com/office/drawing/2014/main" id="{EDDE3A22-CFF2-7544-AE4A-20D1C6A26E8B}"/>
              </a:ext>
            </a:extLst>
          </p:cNvPr>
          <p:cNvSpPr>
            <a:spLocks noGrp="1"/>
          </p:cNvSpPr>
          <p:nvPr>
            <p:ph type="sldNum" sz="quarter" idx="12"/>
          </p:nvPr>
        </p:nvSpPr>
        <p:spPr/>
        <p:txBody>
          <a:bodyPr/>
          <a:lstStyle/>
          <a:p>
            <a:fld id="{B950C2BC-31B9-BB48-A0C5-3AA09B0EE776}" type="slidenum">
              <a:rPr lang="en-US" smtClean="0"/>
              <a:t>‹#›</a:t>
            </a:fld>
            <a:endParaRPr lang="en-US"/>
          </a:p>
        </p:txBody>
      </p:sp>
    </p:spTree>
    <p:extLst>
      <p:ext uri="{BB962C8B-B14F-4D97-AF65-F5344CB8AC3E}">
        <p14:creationId xmlns:p14="http://schemas.microsoft.com/office/powerpoint/2010/main" val="78885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91B423-EDC2-D84B-991E-DD7B2BDCDF93}"/>
              </a:ext>
            </a:extLst>
          </p:cNvPr>
          <p:cNvSpPr>
            <a:spLocks noGrp="1"/>
          </p:cNvSpPr>
          <p:nvPr>
            <p:ph type="dt" sz="half" idx="10"/>
          </p:nvPr>
        </p:nvSpPr>
        <p:spPr/>
        <p:txBody>
          <a:bodyPr/>
          <a:lstStyle/>
          <a:p>
            <a:fld id="{643FAEDF-B28C-9040-81A3-7B59389C6B11}" type="datetime1">
              <a:rPr lang="en-AU" smtClean="0"/>
              <a:t>22/9/2022</a:t>
            </a:fld>
            <a:endParaRPr lang="en-US"/>
          </a:p>
        </p:txBody>
      </p:sp>
      <p:sp>
        <p:nvSpPr>
          <p:cNvPr id="3" name="Footer Placeholder 2">
            <a:extLst>
              <a:ext uri="{FF2B5EF4-FFF2-40B4-BE49-F238E27FC236}">
                <a16:creationId xmlns:a16="http://schemas.microsoft.com/office/drawing/2014/main" id="{5D41EFDA-D2F8-274C-8F0E-679DB10174AC}"/>
              </a:ext>
            </a:extLst>
          </p:cNvPr>
          <p:cNvSpPr>
            <a:spLocks noGrp="1"/>
          </p:cNvSpPr>
          <p:nvPr>
            <p:ph type="ftr" sz="quarter" idx="11"/>
          </p:nvPr>
        </p:nvSpPr>
        <p:spPr/>
        <p:txBody>
          <a:bodyPr/>
          <a:lstStyle/>
          <a:p>
            <a:r>
              <a:rPr lang="en-US"/>
              <a:t>Lilian Garratt-Smithson, Sept 2022</a:t>
            </a:r>
          </a:p>
        </p:txBody>
      </p:sp>
      <p:sp>
        <p:nvSpPr>
          <p:cNvPr id="4" name="Slide Number Placeholder 3">
            <a:extLst>
              <a:ext uri="{FF2B5EF4-FFF2-40B4-BE49-F238E27FC236}">
                <a16:creationId xmlns:a16="http://schemas.microsoft.com/office/drawing/2014/main" id="{0E7775CE-4E9A-6947-A0C6-19DF67F46F62}"/>
              </a:ext>
            </a:extLst>
          </p:cNvPr>
          <p:cNvSpPr>
            <a:spLocks noGrp="1"/>
          </p:cNvSpPr>
          <p:nvPr>
            <p:ph type="sldNum" sz="quarter" idx="12"/>
          </p:nvPr>
        </p:nvSpPr>
        <p:spPr/>
        <p:txBody>
          <a:bodyPr/>
          <a:lstStyle/>
          <a:p>
            <a:fld id="{B950C2BC-31B9-BB48-A0C5-3AA09B0EE776}" type="slidenum">
              <a:rPr lang="en-US" smtClean="0"/>
              <a:t>‹#›</a:t>
            </a:fld>
            <a:endParaRPr lang="en-US"/>
          </a:p>
        </p:txBody>
      </p:sp>
    </p:spTree>
    <p:extLst>
      <p:ext uri="{BB962C8B-B14F-4D97-AF65-F5344CB8AC3E}">
        <p14:creationId xmlns:p14="http://schemas.microsoft.com/office/powerpoint/2010/main" val="4023490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40620-4D9D-7741-A21C-D86CDE603B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B64D6A-A078-CA4A-A03B-8634FA8B932D}"/>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FCFED-9FE3-A04D-BA6E-A39BD9C8EF69}"/>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5A03B28-37E7-0A47-80B9-9FBB3F232A4C}"/>
              </a:ext>
            </a:extLst>
          </p:cNvPr>
          <p:cNvSpPr>
            <a:spLocks noGrp="1"/>
          </p:cNvSpPr>
          <p:nvPr>
            <p:ph type="dt" sz="half" idx="10"/>
          </p:nvPr>
        </p:nvSpPr>
        <p:spPr/>
        <p:txBody>
          <a:bodyPr/>
          <a:lstStyle/>
          <a:p>
            <a:fld id="{BDA0AD31-5774-A040-B5E3-86AE6498576F}" type="datetime1">
              <a:rPr lang="en-AU" smtClean="0"/>
              <a:t>22/9/2022</a:t>
            </a:fld>
            <a:endParaRPr lang="en-US"/>
          </a:p>
        </p:txBody>
      </p:sp>
      <p:sp>
        <p:nvSpPr>
          <p:cNvPr id="6" name="Footer Placeholder 5">
            <a:extLst>
              <a:ext uri="{FF2B5EF4-FFF2-40B4-BE49-F238E27FC236}">
                <a16:creationId xmlns:a16="http://schemas.microsoft.com/office/drawing/2014/main" id="{836988B1-DDE8-6340-A054-830F7D5AC7D0}"/>
              </a:ext>
            </a:extLst>
          </p:cNvPr>
          <p:cNvSpPr>
            <a:spLocks noGrp="1"/>
          </p:cNvSpPr>
          <p:nvPr>
            <p:ph type="ftr" sz="quarter" idx="11"/>
          </p:nvPr>
        </p:nvSpPr>
        <p:spPr/>
        <p:txBody>
          <a:bodyPr/>
          <a:lstStyle/>
          <a:p>
            <a:r>
              <a:rPr lang="en-US"/>
              <a:t>Lilian Garratt-Smithson, Sept 2022</a:t>
            </a:r>
          </a:p>
        </p:txBody>
      </p:sp>
      <p:sp>
        <p:nvSpPr>
          <p:cNvPr id="7" name="Slide Number Placeholder 6">
            <a:extLst>
              <a:ext uri="{FF2B5EF4-FFF2-40B4-BE49-F238E27FC236}">
                <a16:creationId xmlns:a16="http://schemas.microsoft.com/office/drawing/2014/main" id="{7D74D9F1-17DD-BF40-9E1B-719962AFC91B}"/>
              </a:ext>
            </a:extLst>
          </p:cNvPr>
          <p:cNvSpPr>
            <a:spLocks noGrp="1"/>
          </p:cNvSpPr>
          <p:nvPr>
            <p:ph type="sldNum" sz="quarter" idx="12"/>
          </p:nvPr>
        </p:nvSpPr>
        <p:spPr/>
        <p:txBody>
          <a:bodyPr/>
          <a:lstStyle/>
          <a:p>
            <a:fld id="{B950C2BC-31B9-BB48-A0C5-3AA09B0EE776}" type="slidenum">
              <a:rPr lang="en-US" smtClean="0"/>
              <a:t>‹#›</a:t>
            </a:fld>
            <a:endParaRPr lang="en-US"/>
          </a:p>
        </p:txBody>
      </p:sp>
    </p:spTree>
    <p:extLst>
      <p:ext uri="{BB962C8B-B14F-4D97-AF65-F5344CB8AC3E}">
        <p14:creationId xmlns:p14="http://schemas.microsoft.com/office/powerpoint/2010/main" val="663544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2E187-9F1D-5845-BBE7-F981478B2E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D82132-9410-624B-91C6-A53E884F87CC}"/>
              </a:ext>
            </a:extLst>
          </p:cNvPr>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7B7598B3-317E-E245-80B1-CF48D5759E49}"/>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E8075FF-0289-DF46-8E9A-8A395505039D}"/>
              </a:ext>
            </a:extLst>
          </p:cNvPr>
          <p:cNvSpPr>
            <a:spLocks noGrp="1"/>
          </p:cNvSpPr>
          <p:nvPr>
            <p:ph type="dt" sz="half" idx="10"/>
          </p:nvPr>
        </p:nvSpPr>
        <p:spPr/>
        <p:txBody>
          <a:bodyPr/>
          <a:lstStyle/>
          <a:p>
            <a:fld id="{BA125A4B-94E1-0C44-98B4-68D6223F6207}" type="datetime1">
              <a:rPr lang="en-AU" smtClean="0"/>
              <a:t>22/9/2022</a:t>
            </a:fld>
            <a:endParaRPr lang="en-US"/>
          </a:p>
        </p:txBody>
      </p:sp>
      <p:sp>
        <p:nvSpPr>
          <p:cNvPr id="6" name="Footer Placeholder 5">
            <a:extLst>
              <a:ext uri="{FF2B5EF4-FFF2-40B4-BE49-F238E27FC236}">
                <a16:creationId xmlns:a16="http://schemas.microsoft.com/office/drawing/2014/main" id="{F98E6934-E6D1-7F46-B619-EA072AD085BE}"/>
              </a:ext>
            </a:extLst>
          </p:cNvPr>
          <p:cNvSpPr>
            <a:spLocks noGrp="1"/>
          </p:cNvSpPr>
          <p:nvPr>
            <p:ph type="ftr" sz="quarter" idx="11"/>
          </p:nvPr>
        </p:nvSpPr>
        <p:spPr/>
        <p:txBody>
          <a:bodyPr/>
          <a:lstStyle/>
          <a:p>
            <a:r>
              <a:rPr lang="en-US"/>
              <a:t>Lilian Garratt-Smithson, Sept 2022</a:t>
            </a:r>
          </a:p>
        </p:txBody>
      </p:sp>
      <p:sp>
        <p:nvSpPr>
          <p:cNvPr id="7" name="Slide Number Placeholder 6">
            <a:extLst>
              <a:ext uri="{FF2B5EF4-FFF2-40B4-BE49-F238E27FC236}">
                <a16:creationId xmlns:a16="http://schemas.microsoft.com/office/drawing/2014/main" id="{C3AC2B04-6F4F-304A-ABCC-5A12DC221251}"/>
              </a:ext>
            </a:extLst>
          </p:cNvPr>
          <p:cNvSpPr>
            <a:spLocks noGrp="1"/>
          </p:cNvSpPr>
          <p:nvPr>
            <p:ph type="sldNum" sz="quarter" idx="12"/>
          </p:nvPr>
        </p:nvSpPr>
        <p:spPr/>
        <p:txBody>
          <a:bodyPr/>
          <a:lstStyle/>
          <a:p>
            <a:fld id="{B950C2BC-31B9-BB48-A0C5-3AA09B0EE776}" type="slidenum">
              <a:rPr lang="en-US" smtClean="0"/>
              <a:t>‹#›</a:t>
            </a:fld>
            <a:endParaRPr lang="en-US"/>
          </a:p>
        </p:txBody>
      </p:sp>
    </p:spTree>
    <p:extLst>
      <p:ext uri="{BB962C8B-B14F-4D97-AF65-F5344CB8AC3E}">
        <p14:creationId xmlns:p14="http://schemas.microsoft.com/office/powerpoint/2010/main" val="1178482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DD81C-92CF-C849-A19C-B6C7560CFC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979967-326A-0848-992C-D3A59549ADD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512969-0EFC-CF49-9A86-245F9EAD43F4}"/>
              </a:ext>
            </a:extLst>
          </p:cNvPr>
          <p:cNvSpPr>
            <a:spLocks noGrp="1"/>
          </p:cNvSpPr>
          <p:nvPr>
            <p:ph type="dt" sz="half" idx="10"/>
          </p:nvPr>
        </p:nvSpPr>
        <p:spPr/>
        <p:txBody>
          <a:bodyPr/>
          <a:lstStyle/>
          <a:p>
            <a:fld id="{2EB8540E-5211-3346-89B9-2F60479C4036}" type="datetime1">
              <a:rPr lang="en-AU" smtClean="0"/>
              <a:t>22/9/2022</a:t>
            </a:fld>
            <a:endParaRPr lang="en-US"/>
          </a:p>
        </p:txBody>
      </p:sp>
      <p:sp>
        <p:nvSpPr>
          <p:cNvPr id="5" name="Footer Placeholder 4">
            <a:extLst>
              <a:ext uri="{FF2B5EF4-FFF2-40B4-BE49-F238E27FC236}">
                <a16:creationId xmlns:a16="http://schemas.microsoft.com/office/drawing/2014/main" id="{F9891192-8E89-1748-99D2-A99E8E674AEE}"/>
              </a:ext>
            </a:extLst>
          </p:cNvPr>
          <p:cNvSpPr>
            <a:spLocks noGrp="1"/>
          </p:cNvSpPr>
          <p:nvPr>
            <p:ph type="ftr" sz="quarter" idx="11"/>
          </p:nvPr>
        </p:nvSpPr>
        <p:spPr/>
        <p:txBody>
          <a:bodyPr/>
          <a:lstStyle/>
          <a:p>
            <a:r>
              <a:rPr lang="en-US"/>
              <a:t>Lilian Garratt-Smithson, Sept 2022</a:t>
            </a:r>
          </a:p>
        </p:txBody>
      </p:sp>
      <p:sp>
        <p:nvSpPr>
          <p:cNvPr id="6" name="Slide Number Placeholder 5">
            <a:extLst>
              <a:ext uri="{FF2B5EF4-FFF2-40B4-BE49-F238E27FC236}">
                <a16:creationId xmlns:a16="http://schemas.microsoft.com/office/drawing/2014/main" id="{227669F3-36CB-CC4E-9074-C684B6CE2F63}"/>
              </a:ext>
            </a:extLst>
          </p:cNvPr>
          <p:cNvSpPr>
            <a:spLocks noGrp="1"/>
          </p:cNvSpPr>
          <p:nvPr>
            <p:ph type="sldNum" sz="quarter" idx="12"/>
          </p:nvPr>
        </p:nvSpPr>
        <p:spPr/>
        <p:txBody>
          <a:bodyPr/>
          <a:lstStyle/>
          <a:p>
            <a:fld id="{B950C2BC-31B9-BB48-A0C5-3AA09B0EE776}" type="slidenum">
              <a:rPr lang="en-US" smtClean="0"/>
              <a:t>‹#›</a:t>
            </a:fld>
            <a:endParaRPr lang="en-US"/>
          </a:p>
        </p:txBody>
      </p:sp>
    </p:spTree>
    <p:extLst>
      <p:ext uri="{BB962C8B-B14F-4D97-AF65-F5344CB8AC3E}">
        <p14:creationId xmlns:p14="http://schemas.microsoft.com/office/powerpoint/2010/main" val="3937476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1589B8-5D2E-744B-897D-55994EDCB4ED}"/>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B51F369-09BC-564F-8C12-F069FA49E640}"/>
              </a:ext>
            </a:extLst>
          </p:cNvPr>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87435F-3B3E-BB40-B281-A56168F7AEB5}"/>
              </a:ext>
            </a:extLst>
          </p:cNvPr>
          <p:cNvSpPr>
            <a:spLocks noGrp="1"/>
          </p:cNvSpPr>
          <p:nvPr>
            <p:ph type="dt" sz="half" idx="10"/>
          </p:nvPr>
        </p:nvSpPr>
        <p:spPr/>
        <p:txBody>
          <a:bodyPr/>
          <a:lstStyle/>
          <a:p>
            <a:fld id="{A9EF9816-32D6-0142-82B2-C742F6FA1D10}" type="datetime1">
              <a:rPr lang="en-AU" smtClean="0"/>
              <a:t>22/9/2022</a:t>
            </a:fld>
            <a:endParaRPr lang="en-US"/>
          </a:p>
        </p:txBody>
      </p:sp>
      <p:sp>
        <p:nvSpPr>
          <p:cNvPr id="5" name="Footer Placeholder 4">
            <a:extLst>
              <a:ext uri="{FF2B5EF4-FFF2-40B4-BE49-F238E27FC236}">
                <a16:creationId xmlns:a16="http://schemas.microsoft.com/office/drawing/2014/main" id="{67425612-B1AA-5347-90FC-59773017D84C}"/>
              </a:ext>
            </a:extLst>
          </p:cNvPr>
          <p:cNvSpPr>
            <a:spLocks noGrp="1"/>
          </p:cNvSpPr>
          <p:nvPr>
            <p:ph type="ftr" sz="quarter" idx="11"/>
          </p:nvPr>
        </p:nvSpPr>
        <p:spPr/>
        <p:txBody>
          <a:bodyPr/>
          <a:lstStyle/>
          <a:p>
            <a:r>
              <a:rPr lang="en-US"/>
              <a:t>Lilian Garratt-Smithson, Sept 2022</a:t>
            </a:r>
          </a:p>
        </p:txBody>
      </p:sp>
      <p:sp>
        <p:nvSpPr>
          <p:cNvPr id="6" name="Slide Number Placeholder 5">
            <a:extLst>
              <a:ext uri="{FF2B5EF4-FFF2-40B4-BE49-F238E27FC236}">
                <a16:creationId xmlns:a16="http://schemas.microsoft.com/office/drawing/2014/main" id="{0A65D8E4-B0FA-6848-BD30-A9DF8910B21A}"/>
              </a:ext>
            </a:extLst>
          </p:cNvPr>
          <p:cNvSpPr>
            <a:spLocks noGrp="1"/>
          </p:cNvSpPr>
          <p:nvPr>
            <p:ph type="sldNum" sz="quarter" idx="12"/>
          </p:nvPr>
        </p:nvSpPr>
        <p:spPr/>
        <p:txBody>
          <a:bodyPr/>
          <a:lstStyle/>
          <a:p>
            <a:fld id="{B950C2BC-31B9-BB48-A0C5-3AA09B0EE776}" type="slidenum">
              <a:rPr lang="en-US" smtClean="0"/>
              <a:t>‹#›</a:t>
            </a:fld>
            <a:endParaRPr lang="en-US"/>
          </a:p>
        </p:txBody>
      </p:sp>
    </p:spTree>
    <p:extLst>
      <p:ext uri="{BB962C8B-B14F-4D97-AF65-F5344CB8AC3E}">
        <p14:creationId xmlns:p14="http://schemas.microsoft.com/office/powerpoint/2010/main" val="1256616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9000"/>
            <a:lum/>
          </a:blip>
          <a:srcRect/>
          <a:stretch>
            <a:fillRect t="-3000" r="-1000" b="-87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45AAB1-78D1-0D44-8A49-AA08F75C4043}"/>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A4E53E7-21A0-6542-8A9F-719955F393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6E6BF5-353E-BC47-BBF1-12946A0A83DF}"/>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2C6277-13D1-B448-953D-453F14CE4864}" type="datetime1">
              <a:rPr lang="en-AU" smtClean="0"/>
              <a:t>22/9/2022</a:t>
            </a:fld>
            <a:endParaRPr lang="en-US"/>
          </a:p>
        </p:txBody>
      </p:sp>
      <p:sp>
        <p:nvSpPr>
          <p:cNvPr id="5" name="Footer Placeholder 4">
            <a:extLst>
              <a:ext uri="{FF2B5EF4-FFF2-40B4-BE49-F238E27FC236}">
                <a16:creationId xmlns:a16="http://schemas.microsoft.com/office/drawing/2014/main" id="{8869CB25-277B-624E-9D0E-49103823A93D}"/>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Lilian Garratt-Smithson, Sept 2022</a:t>
            </a:r>
          </a:p>
        </p:txBody>
      </p:sp>
      <p:sp>
        <p:nvSpPr>
          <p:cNvPr id="6" name="Slide Number Placeholder 5">
            <a:extLst>
              <a:ext uri="{FF2B5EF4-FFF2-40B4-BE49-F238E27FC236}">
                <a16:creationId xmlns:a16="http://schemas.microsoft.com/office/drawing/2014/main" id="{2246FDC1-7C62-3248-8B6C-82501D7B46BD}"/>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50C2BC-31B9-BB48-A0C5-3AA09B0EE776}" type="slidenum">
              <a:rPr lang="en-US" smtClean="0"/>
              <a:t>‹#›</a:t>
            </a:fld>
            <a:endParaRPr lang="en-US"/>
          </a:p>
        </p:txBody>
      </p:sp>
    </p:spTree>
    <p:extLst>
      <p:ext uri="{BB962C8B-B14F-4D97-AF65-F5344CB8AC3E}">
        <p14:creationId xmlns:p14="http://schemas.microsoft.com/office/powerpoint/2010/main" val="13179071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tiff"/><Relationship Id="rId4" Type="http://schemas.openxmlformats.org/officeDocument/2006/relationships/image" Target="../media/image4.tiff"/></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tiff"/><Relationship Id="rId5" Type="http://schemas.openxmlformats.org/officeDocument/2006/relationships/image" Target="../media/image31.png"/><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3" Type="http://schemas.microsoft.com/office/2007/relationships/media" Target="../media/media2.mp4"/><Relationship Id="rId7" Type="http://schemas.openxmlformats.org/officeDocument/2006/relationships/image" Target="../media/image3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1.png"/><Relationship Id="rId5" Type="http://schemas.openxmlformats.org/officeDocument/2006/relationships/slideLayout" Target="../slideLayouts/slideLayout2.xml"/><Relationship Id="rId4" Type="http://schemas.openxmlformats.org/officeDocument/2006/relationships/video" Target="../media/media2.mp4"/></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33.png"/><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34.png"/><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tiff"/><Relationship Id="rId4" Type="http://schemas.openxmlformats.org/officeDocument/2006/relationships/image" Target="../media/image37.png"/><Relationship Id="rId9" Type="http://schemas.openxmlformats.org/officeDocument/2006/relationships/image" Target="../media/image42.png"/></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0F213FB4-1BE7-404D-A6CC-C0117BFEF91A}"/>
              </a:ext>
            </a:extLst>
          </p:cNvPr>
          <p:cNvSpPr txBox="1">
            <a:spLocks/>
          </p:cNvSpPr>
          <p:nvPr/>
        </p:nvSpPr>
        <p:spPr>
          <a:xfrm>
            <a:off x="1532157" y="3417171"/>
            <a:ext cx="9412509" cy="1666474"/>
          </a:xfrm>
          <a:prstGeom prst="rect">
            <a:avLst/>
          </a:prstGeom>
        </p:spPr>
        <p:txBody>
          <a:bodyPr vert="horz" lIns="91440" tIns="45720" rIns="91440" bIns="45720" rtlCol="0">
            <a:normAutofit/>
          </a:bodyPr>
          <a:lstStyle>
            <a:lvl1pPr marL="0" indent="0" algn="ctr" defTabSz="914377"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89" indent="0" algn="ctr" defTabSz="914377"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77" indent="0" algn="ctr" defTabSz="914377"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66"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54"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943"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131"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320"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509"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600" dirty="0">
                <a:solidFill>
                  <a:schemeClr val="bg1"/>
                </a:solidFill>
                <a:latin typeface="HGSSoeiKakugothicUB" panose="020B0900000000000000" pitchFamily="34" charset="-128"/>
                <a:ea typeface="HGSSoeiKakugothicUB" panose="020B0900000000000000" pitchFamily="34" charset="-128"/>
              </a:rPr>
              <a:t>By Lilian Garratt-Smithson (Research Fellow based at UWA)</a:t>
            </a:r>
            <a:endParaRPr lang="en-US" dirty="0">
              <a:solidFill>
                <a:schemeClr val="bg1"/>
              </a:solidFill>
              <a:latin typeface="HGSSoeiKakugothicUB" panose="020B0900000000000000" pitchFamily="34" charset="-128"/>
              <a:ea typeface="HGSSoeiKakugothicUB" panose="020B0900000000000000" pitchFamily="34" charset="-128"/>
            </a:endParaRPr>
          </a:p>
          <a:p>
            <a:r>
              <a:rPr lang="en-US" dirty="0">
                <a:solidFill>
                  <a:schemeClr val="bg1"/>
                </a:solidFill>
                <a:latin typeface="HGSSoeiKakugothicUB" panose="020B0900000000000000" pitchFamily="34" charset="-128"/>
                <a:ea typeface="HGSSoeiKakugothicUB" panose="020B0900000000000000" pitchFamily="34" charset="-128"/>
              </a:rPr>
              <a:t>Working with </a:t>
            </a:r>
            <a:r>
              <a:rPr lang="en-US" dirty="0" err="1">
                <a:solidFill>
                  <a:schemeClr val="bg1"/>
                </a:solidFill>
                <a:latin typeface="HGSSoeiKakugothicUB" panose="020B0900000000000000" pitchFamily="34" charset="-128"/>
                <a:ea typeface="HGSSoeiKakugothicUB" panose="020B0900000000000000" pitchFamily="34" charset="-128"/>
              </a:rPr>
              <a:t>Danail</a:t>
            </a:r>
            <a:r>
              <a:rPr lang="en-US" dirty="0">
                <a:solidFill>
                  <a:schemeClr val="bg1"/>
                </a:solidFill>
                <a:latin typeface="HGSSoeiKakugothicUB" panose="020B0900000000000000" pitchFamily="34" charset="-128"/>
                <a:ea typeface="HGSSoeiKakugothicUB" panose="020B0900000000000000" pitchFamily="34" charset="-128"/>
              </a:rPr>
              <a:t> </a:t>
            </a:r>
            <a:r>
              <a:rPr lang="en-US" dirty="0" err="1">
                <a:solidFill>
                  <a:schemeClr val="bg1"/>
                </a:solidFill>
                <a:latin typeface="HGSSoeiKakugothicUB" panose="020B0900000000000000" pitchFamily="34" charset="-128"/>
                <a:ea typeface="HGSSoeiKakugothicUB" panose="020B0900000000000000" pitchFamily="34" charset="-128"/>
              </a:rPr>
              <a:t>Obreschkow</a:t>
            </a:r>
            <a:r>
              <a:rPr lang="en-US" dirty="0">
                <a:solidFill>
                  <a:schemeClr val="bg1"/>
                </a:solidFill>
                <a:latin typeface="HGSSoeiKakugothicUB" panose="020B0900000000000000" pitchFamily="34" charset="-128"/>
                <a:ea typeface="HGSSoeiKakugothicUB" panose="020B0900000000000000" pitchFamily="34" charset="-128"/>
              </a:rPr>
              <a:t> (UWA)</a:t>
            </a:r>
          </a:p>
        </p:txBody>
      </p:sp>
      <p:pic>
        <p:nvPicPr>
          <p:cNvPr id="6" name="Picture 5">
            <a:extLst>
              <a:ext uri="{FF2B5EF4-FFF2-40B4-BE49-F238E27FC236}">
                <a16:creationId xmlns:a16="http://schemas.microsoft.com/office/drawing/2014/main" id="{53269B42-3560-2442-9F3C-CEE7B2AF0758}"/>
              </a:ext>
            </a:extLst>
          </p:cNvPr>
          <p:cNvPicPr>
            <a:picLocks noChangeAspect="1"/>
          </p:cNvPicPr>
          <p:nvPr/>
        </p:nvPicPr>
        <p:blipFill>
          <a:blip r:embed="rId3"/>
          <a:stretch>
            <a:fillRect/>
          </a:stretch>
        </p:blipFill>
        <p:spPr>
          <a:xfrm>
            <a:off x="8100774" y="5083645"/>
            <a:ext cx="3734783" cy="1369420"/>
          </a:xfrm>
          <a:prstGeom prst="rect">
            <a:avLst/>
          </a:prstGeom>
          <a:solidFill>
            <a:schemeClr val="tx1"/>
          </a:solidFill>
        </p:spPr>
      </p:pic>
      <p:pic>
        <p:nvPicPr>
          <p:cNvPr id="7" name="Picture 6">
            <a:extLst>
              <a:ext uri="{FF2B5EF4-FFF2-40B4-BE49-F238E27FC236}">
                <a16:creationId xmlns:a16="http://schemas.microsoft.com/office/drawing/2014/main" id="{5C99CA69-D8DB-2149-810B-451A119C1027}"/>
              </a:ext>
            </a:extLst>
          </p:cNvPr>
          <p:cNvPicPr>
            <a:picLocks noChangeAspect="1"/>
          </p:cNvPicPr>
          <p:nvPr/>
        </p:nvPicPr>
        <p:blipFill>
          <a:blip r:embed="rId4"/>
          <a:stretch>
            <a:fillRect/>
          </a:stretch>
        </p:blipFill>
        <p:spPr>
          <a:xfrm>
            <a:off x="3590153" y="5243081"/>
            <a:ext cx="4121144" cy="1044023"/>
          </a:xfrm>
          <a:prstGeom prst="rect">
            <a:avLst/>
          </a:prstGeom>
        </p:spPr>
      </p:pic>
      <p:sp>
        <p:nvSpPr>
          <p:cNvPr id="8" name="Rectangle 7">
            <a:extLst>
              <a:ext uri="{FF2B5EF4-FFF2-40B4-BE49-F238E27FC236}">
                <a16:creationId xmlns:a16="http://schemas.microsoft.com/office/drawing/2014/main" id="{A11D0FF7-4C1C-834F-AC4A-559248E38922}"/>
              </a:ext>
            </a:extLst>
          </p:cNvPr>
          <p:cNvSpPr/>
          <p:nvPr/>
        </p:nvSpPr>
        <p:spPr>
          <a:xfrm>
            <a:off x="1080654" y="1166063"/>
            <a:ext cx="10315516" cy="2308324"/>
          </a:xfrm>
          <a:prstGeom prst="rect">
            <a:avLst/>
          </a:prstGeom>
        </p:spPr>
        <p:txBody>
          <a:bodyPr wrap="square">
            <a:spAutoFit/>
          </a:bodyPr>
          <a:lstStyle/>
          <a:p>
            <a:pPr algn="ctr"/>
            <a:r>
              <a:rPr lang="en-AU" sz="4800" b="0" i="0" dirty="0">
                <a:solidFill>
                  <a:schemeClr val="bg1"/>
                </a:solidFill>
                <a:effectLst/>
                <a:latin typeface="HGSSoeiKakugothicUB" panose="020B0900000000000000" pitchFamily="34" charset="-128"/>
                <a:ea typeface="HGSSoeiKakugothicUB" panose="020B0900000000000000" pitchFamily="34" charset="-128"/>
              </a:rPr>
              <a:t>An investigation into the dark matter - galaxy angular momentum correlation</a:t>
            </a:r>
            <a:endParaRPr lang="en-US" sz="4800" dirty="0">
              <a:solidFill>
                <a:schemeClr val="bg1"/>
              </a:solidFill>
              <a:latin typeface="HGSSoeiKakugothicUB" panose="020B0900000000000000" pitchFamily="34" charset="-128"/>
              <a:ea typeface="HGSSoeiKakugothicUB" panose="020B0900000000000000" pitchFamily="34" charset="-128"/>
            </a:endParaRPr>
          </a:p>
        </p:txBody>
      </p:sp>
      <p:pic>
        <p:nvPicPr>
          <p:cNvPr id="11" name="Picture 10">
            <a:extLst>
              <a:ext uri="{FF2B5EF4-FFF2-40B4-BE49-F238E27FC236}">
                <a16:creationId xmlns:a16="http://schemas.microsoft.com/office/drawing/2014/main" id="{BC3EC0BE-093D-6C44-8568-CC5CAADCBCE6}"/>
              </a:ext>
            </a:extLst>
          </p:cNvPr>
          <p:cNvPicPr>
            <a:picLocks noChangeAspect="1"/>
          </p:cNvPicPr>
          <p:nvPr/>
        </p:nvPicPr>
        <p:blipFill>
          <a:blip r:embed="rId5"/>
          <a:stretch>
            <a:fillRect/>
          </a:stretch>
        </p:blipFill>
        <p:spPr>
          <a:xfrm>
            <a:off x="757107" y="4455056"/>
            <a:ext cx="2176013" cy="2176013"/>
          </a:xfrm>
          <a:prstGeom prst="rect">
            <a:avLst/>
          </a:prstGeom>
        </p:spPr>
      </p:pic>
      <p:sp>
        <p:nvSpPr>
          <p:cNvPr id="12" name="Footer Placeholder 11">
            <a:extLst>
              <a:ext uri="{FF2B5EF4-FFF2-40B4-BE49-F238E27FC236}">
                <a16:creationId xmlns:a16="http://schemas.microsoft.com/office/drawing/2014/main" id="{015C4D13-DE17-7A4C-971D-6A067594203F}"/>
              </a:ext>
            </a:extLst>
          </p:cNvPr>
          <p:cNvSpPr>
            <a:spLocks noGrp="1"/>
          </p:cNvSpPr>
          <p:nvPr>
            <p:ph type="ftr" sz="quarter" idx="11"/>
          </p:nvPr>
        </p:nvSpPr>
        <p:spPr/>
        <p:txBody>
          <a:bodyPr/>
          <a:lstStyle/>
          <a:p>
            <a:r>
              <a:rPr lang="en-US" dirty="0"/>
              <a:t>Lilian Garratt-Smithson, Sept 2022</a:t>
            </a:r>
          </a:p>
        </p:txBody>
      </p:sp>
    </p:spTree>
    <p:extLst>
      <p:ext uri="{BB962C8B-B14F-4D97-AF65-F5344CB8AC3E}">
        <p14:creationId xmlns:p14="http://schemas.microsoft.com/office/powerpoint/2010/main" val="2374025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C770-897F-C341-98E3-5DD913096389}"/>
              </a:ext>
            </a:extLst>
          </p:cNvPr>
          <p:cNvSpPr>
            <a:spLocks noGrp="1"/>
          </p:cNvSpPr>
          <p:nvPr>
            <p:ph type="title"/>
          </p:nvPr>
        </p:nvSpPr>
        <p:spPr>
          <a:xfrm>
            <a:off x="865900" y="1655303"/>
            <a:ext cx="10460200" cy="3010663"/>
          </a:xfrm>
        </p:spPr>
        <p:txBody>
          <a:bodyPr>
            <a:normAutofit/>
          </a:bodyPr>
          <a:lstStyle/>
          <a:p>
            <a:pPr algn="ctr"/>
            <a:r>
              <a:rPr lang="en-US" sz="5400" baseline="-25000" dirty="0">
                <a:solidFill>
                  <a:schemeClr val="bg1"/>
                </a:solidFill>
                <a:latin typeface="HGSSoeiKakugothicUB" panose="020B0900000000000000" pitchFamily="34" charset="-128"/>
                <a:ea typeface="HGSSoeiKakugothicUB" panose="020B0900000000000000" pitchFamily="34" charset="-128"/>
              </a:rPr>
              <a:t>Angular momentum is a </a:t>
            </a:r>
            <a:r>
              <a:rPr lang="en-US" sz="5400" baseline="-25000" dirty="0">
                <a:solidFill>
                  <a:srgbClr val="FFC000"/>
                </a:solidFill>
                <a:latin typeface="HGSSoeiKakugothicUB" panose="020B0900000000000000" pitchFamily="34" charset="-128"/>
                <a:ea typeface="HGSSoeiKakugothicUB" panose="020B0900000000000000" pitchFamily="34" charset="-128"/>
              </a:rPr>
              <a:t>conserved quantity </a:t>
            </a:r>
            <a:r>
              <a:rPr lang="en-US" sz="5400" baseline="-25000" dirty="0">
                <a:solidFill>
                  <a:schemeClr val="bg1"/>
                </a:solidFill>
                <a:latin typeface="HGSSoeiKakugothicUB" panose="020B0900000000000000" pitchFamily="34" charset="-128"/>
                <a:ea typeface="HGSSoeiKakugothicUB" panose="020B0900000000000000" pitchFamily="34" charset="-128"/>
              </a:rPr>
              <a:t>in a closed system. Therefore, the angular momentum of a galaxy has to come from </a:t>
            </a:r>
            <a:r>
              <a:rPr lang="en-US" sz="5400" baseline="-25000" dirty="0">
                <a:solidFill>
                  <a:srgbClr val="FFC000"/>
                </a:solidFill>
                <a:latin typeface="HGSSoeiKakugothicUB" panose="020B0900000000000000" pitchFamily="34" charset="-128"/>
                <a:ea typeface="HGSSoeiKakugothicUB" panose="020B0900000000000000" pitchFamily="34" charset="-128"/>
              </a:rPr>
              <a:t>what was there initially</a:t>
            </a:r>
            <a:r>
              <a:rPr lang="en-US" sz="5400" baseline="-25000" dirty="0">
                <a:solidFill>
                  <a:schemeClr val="bg1"/>
                </a:solidFill>
                <a:latin typeface="HGSSoeiKakugothicUB" panose="020B0900000000000000" pitchFamily="34" charset="-128"/>
                <a:ea typeface="HGSSoeiKakugothicUB" panose="020B0900000000000000" pitchFamily="34" charset="-128"/>
              </a:rPr>
              <a:t>, or from extreme tidal torques.</a:t>
            </a:r>
          </a:p>
        </p:txBody>
      </p:sp>
      <p:sp>
        <p:nvSpPr>
          <p:cNvPr id="3" name="Title 1">
            <a:extLst>
              <a:ext uri="{FF2B5EF4-FFF2-40B4-BE49-F238E27FC236}">
                <a16:creationId xmlns:a16="http://schemas.microsoft.com/office/drawing/2014/main" id="{08E7F805-4965-2E48-8528-CE0EEC3E7030}"/>
              </a:ext>
            </a:extLst>
          </p:cNvPr>
          <p:cNvSpPr txBox="1">
            <a:spLocks/>
          </p:cNvSpPr>
          <p:nvPr/>
        </p:nvSpPr>
        <p:spPr>
          <a:xfrm>
            <a:off x="248947" y="329740"/>
            <a:ext cx="11709401" cy="132556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AU" dirty="0">
                <a:solidFill>
                  <a:schemeClr val="bg1"/>
                </a:solidFill>
                <a:latin typeface="HGSSoeiKakugothicUB" panose="020B0900000000000000" pitchFamily="34" charset="-128"/>
                <a:ea typeface="HGSSoeiKakugothicUB" panose="020B0900000000000000" pitchFamily="34" charset="-128"/>
              </a:rPr>
              <a:t>Why study the evolution of angular momentum?</a:t>
            </a:r>
            <a:endParaRPr lang="en-US" baseline="-25000" dirty="0">
              <a:solidFill>
                <a:schemeClr val="bg1"/>
              </a:solidFill>
              <a:latin typeface="HGSSoeiKakugothicUB" panose="020B0900000000000000" pitchFamily="34" charset="-128"/>
              <a:ea typeface="HGSSoeiKakugothicUB" panose="020B0900000000000000" pitchFamily="34" charset="-128"/>
            </a:endParaRPr>
          </a:p>
        </p:txBody>
      </p:sp>
      <p:sp>
        <p:nvSpPr>
          <p:cNvPr id="4" name="Footer Placeholder 3">
            <a:extLst>
              <a:ext uri="{FF2B5EF4-FFF2-40B4-BE49-F238E27FC236}">
                <a16:creationId xmlns:a16="http://schemas.microsoft.com/office/drawing/2014/main" id="{11A3EAF7-E5A9-E842-A1BF-B47894B20292}"/>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1070951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28DAE-C579-7A45-A609-9375683450DC}"/>
              </a:ext>
            </a:extLst>
          </p:cNvPr>
          <p:cNvSpPr>
            <a:spLocks noGrp="1"/>
          </p:cNvSpPr>
          <p:nvPr>
            <p:ph type="title"/>
          </p:nvPr>
        </p:nvSpPr>
        <p:spPr>
          <a:xfrm>
            <a:off x="212737" y="-176640"/>
            <a:ext cx="11909097" cy="1325563"/>
          </a:xfrm>
        </p:spPr>
        <p:txBody>
          <a:bodyPr/>
          <a:lstStyle/>
          <a:p>
            <a:r>
              <a:rPr lang="en-US" dirty="0">
                <a:solidFill>
                  <a:srgbClr val="FF9300"/>
                </a:solidFill>
                <a:latin typeface="HGSSoeiKakugothicUB" panose="020B0900000000000000" pitchFamily="34" charset="-128"/>
                <a:ea typeface="HGSSoeiKakugothicUB" panose="020B0900000000000000" pitchFamily="34" charset="-128"/>
                <a:cs typeface="Ayuthaya" pitchFamily="2" charset="-34"/>
              </a:rPr>
              <a:t>Spin parameter </a:t>
            </a:r>
            <a:r>
              <a:rPr lang="en-US" dirty="0">
                <a:solidFill>
                  <a:schemeClr val="bg1"/>
                </a:solidFill>
                <a:latin typeface="HGSSoeiKakugothicUB" panose="020B0900000000000000" pitchFamily="34" charset="-128"/>
                <a:ea typeface="HGSSoeiKakugothicUB" panose="020B0900000000000000" pitchFamily="34" charset="-128"/>
                <a:cs typeface="Ayuthaya" pitchFamily="2" charset="-34"/>
              </a:rPr>
              <a:t>in the context of the j-M plane</a:t>
            </a:r>
          </a:p>
        </p:txBody>
      </p:sp>
      <p:cxnSp>
        <p:nvCxnSpPr>
          <p:cNvPr id="8" name="Straight Connector 7">
            <a:extLst>
              <a:ext uri="{FF2B5EF4-FFF2-40B4-BE49-F238E27FC236}">
                <a16:creationId xmlns:a16="http://schemas.microsoft.com/office/drawing/2014/main" id="{FB908D53-F5A2-4B49-955F-42F66CA00EA0}"/>
              </a:ext>
            </a:extLst>
          </p:cNvPr>
          <p:cNvCxnSpPr>
            <a:cxnSpLocks/>
          </p:cNvCxnSpPr>
          <p:nvPr/>
        </p:nvCxnSpPr>
        <p:spPr>
          <a:xfrm>
            <a:off x="8819573" y="5993833"/>
            <a:ext cx="0" cy="217787"/>
          </a:xfrm>
          <a:prstGeom prst="line">
            <a:avLst/>
          </a:prstGeom>
          <a:ln>
            <a:solidFill>
              <a:schemeClr val="bg1"/>
            </a:solidFill>
          </a:ln>
        </p:spPr>
        <p:style>
          <a:lnRef idx="1">
            <a:schemeClr val="accent6"/>
          </a:lnRef>
          <a:fillRef idx="0">
            <a:schemeClr val="accent6"/>
          </a:fillRef>
          <a:effectRef idx="0">
            <a:schemeClr val="accent6"/>
          </a:effectRef>
          <a:fontRef idx="minor">
            <a:schemeClr val="tx1"/>
          </a:fontRef>
        </p:style>
      </p:cxnSp>
      <p:cxnSp>
        <p:nvCxnSpPr>
          <p:cNvPr id="9" name="Straight Connector 8">
            <a:extLst>
              <a:ext uri="{FF2B5EF4-FFF2-40B4-BE49-F238E27FC236}">
                <a16:creationId xmlns:a16="http://schemas.microsoft.com/office/drawing/2014/main" id="{50A7C83D-5AFD-A645-BE29-88E697DF7782}"/>
              </a:ext>
            </a:extLst>
          </p:cNvPr>
          <p:cNvCxnSpPr>
            <a:cxnSpLocks/>
          </p:cNvCxnSpPr>
          <p:nvPr/>
        </p:nvCxnSpPr>
        <p:spPr>
          <a:xfrm>
            <a:off x="6118332" y="6011961"/>
            <a:ext cx="0" cy="199663"/>
          </a:xfrm>
          <a:prstGeom prst="line">
            <a:avLst/>
          </a:prstGeom>
          <a:ln>
            <a:solidFill>
              <a:schemeClr val="bg1"/>
            </a:solidFill>
          </a:ln>
        </p:spPr>
        <p:style>
          <a:lnRef idx="1">
            <a:schemeClr val="accent6"/>
          </a:lnRef>
          <a:fillRef idx="0">
            <a:schemeClr val="accent6"/>
          </a:fillRef>
          <a:effectRef idx="0">
            <a:schemeClr val="accent6"/>
          </a:effectRef>
          <a:fontRef idx="minor">
            <a:schemeClr val="tx1"/>
          </a:fontRef>
        </p:style>
      </p:cxnSp>
      <p:cxnSp>
        <p:nvCxnSpPr>
          <p:cNvPr id="10" name="Straight Connector 9">
            <a:extLst>
              <a:ext uri="{FF2B5EF4-FFF2-40B4-BE49-F238E27FC236}">
                <a16:creationId xmlns:a16="http://schemas.microsoft.com/office/drawing/2014/main" id="{CB78624E-D256-0645-B90F-024A261D5FF9}"/>
              </a:ext>
            </a:extLst>
          </p:cNvPr>
          <p:cNvCxnSpPr>
            <a:cxnSpLocks/>
          </p:cNvCxnSpPr>
          <p:nvPr/>
        </p:nvCxnSpPr>
        <p:spPr>
          <a:xfrm>
            <a:off x="3554847" y="6011961"/>
            <a:ext cx="0" cy="166015"/>
          </a:xfrm>
          <a:prstGeom prst="line">
            <a:avLst/>
          </a:prstGeom>
          <a:ln>
            <a:solidFill>
              <a:schemeClr val="bg1"/>
            </a:solidFill>
          </a:ln>
        </p:spPr>
        <p:style>
          <a:lnRef idx="1">
            <a:schemeClr val="accent6"/>
          </a:lnRef>
          <a:fillRef idx="0">
            <a:schemeClr val="accent6"/>
          </a:fillRef>
          <a:effectRef idx="0">
            <a:schemeClr val="accent6"/>
          </a:effectRef>
          <a:fontRef idx="minor">
            <a:schemeClr val="tx1"/>
          </a:fontRef>
        </p:style>
      </p:cxnSp>
      <p:sp>
        <p:nvSpPr>
          <p:cNvPr id="14" name="TextBox 13">
            <a:extLst>
              <a:ext uri="{FF2B5EF4-FFF2-40B4-BE49-F238E27FC236}">
                <a16:creationId xmlns:a16="http://schemas.microsoft.com/office/drawing/2014/main" id="{7993CB25-DB42-F34C-9374-7E4A2701CB5D}"/>
              </a:ext>
            </a:extLst>
          </p:cNvPr>
          <p:cNvSpPr txBox="1"/>
          <p:nvPr/>
        </p:nvSpPr>
        <p:spPr>
          <a:xfrm>
            <a:off x="3233371" y="6105929"/>
            <a:ext cx="1246427" cy="523220"/>
          </a:xfrm>
          <a:prstGeom prst="rect">
            <a:avLst/>
          </a:prstGeom>
          <a:noFill/>
        </p:spPr>
        <p:txBody>
          <a:bodyPr wrap="square" rtlCol="0">
            <a:spAutoFit/>
          </a:bodyPr>
          <a:lstStyle/>
          <a:p>
            <a:r>
              <a:rPr lang="en-US" sz="2800" dirty="0">
                <a:solidFill>
                  <a:schemeClr val="bg1"/>
                </a:solidFill>
                <a:latin typeface="Chalkduster" panose="03050602040202020205" pitchFamily="66" charset="77"/>
              </a:rPr>
              <a:t>10</a:t>
            </a:r>
            <a:r>
              <a:rPr lang="en-US" sz="2800" baseline="30000" dirty="0">
                <a:solidFill>
                  <a:schemeClr val="bg1"/>
                </a:solidFill>
                <a:latin typeface="Chalkduster" panose="03050602040202020205" pitchFamily="66" charset="77"/>
              </a:rPr>
              <a:t>9</a:t>
            </a:r>
            <a:endParaRPr lang="en-US" sz="2800" dirty="0">
              <a:solidFill>
                <a:schemeClr val="bg1"/>
              </a:solidFill>
              <a:latin typeface="Chalkduster" panose="03050602040202020205" pitchFamily="66" charset="77"/>
            </a:endParaRPr>
          </a:p>
        </p:txBody>
      </p:sp>
      <p:sp>
        <p:nvSpPr>
          <p:cNvPr id="15" name="TextBox 14">
            <a:extLst>
              <a:ext uri="{FF2B5EF4-FFF2-40B4-BE49-F238E27FC236}">
                <a16:creationId xmlns:a16="http://schemas.microsoft.com/office/drawing/2014/main" id="{D40B2EEB-2106-BD4E-82D1-465FD8B4549F}"/>
              </a:ext>
            </a:extLst>
          </p:cNvPr>
          <p:cNvSpPr txBox="1"/>
          <p:nvPr/>
        </p:nvSpPr>
        <p:spPr>
          <a:xfrm>
            <a:off x="5607069" y="6211619"/>
            <a:ext cx="1506201" cy="523220"/>
          </a:xfrm>
          <a:prstGeom prst="rect">
            <a:avLst/>
          </a:prstGeom>
          <a:noFill/>
        </p:spPr>
        <p:txBody>
          <a:bodyPr wrap="square" rtlCol="0">
            <a:spAutoFit/>
          </a:bodyPr>
          <a:lstStyle/>
          <a:p>
            <a:r>
              <a:rPr lang="en-US" sz="2800" dirty="0">
                <a:solidFill>
                  <a:schemeClr val="bg1"/>
                </a:solidFill>
                <a:latin typeface="Chalkduster" panose="03050602040202020205" pitchFamily="66" charset="77"/>
              </a:rPr>
              <a:t>10</a:t>
            </a:r>
            <a:r>
              <a:rPr lang="en-US" sz="2800" baseline="30000" dirty="0">
                <a:solidFill>
                  <a:schemeClr val="bg1"/>
                </a:solidFill>
                <a:latin typeface="Chalkduster" panose="03050602040202020205" pitchFamily="66" charset="77"/>
              </a:rPr>
              <a:t>10</a:t>
            </a:r>
            <a:endParaRPr lang="en-US" sz="2800" dirty="0">
              <a:solidFill>
                <a:schemeClr val="bg1"/>
              </a:solidFill>
              <a:latin typeface="Chalkduster" panose="03050602040202020205" pitchFamily="66" charset="77"/>
            </a:endParaRPr>
          </a:p>
        </p:txBody>
      </p:sp>
      <p:sp>
        <p:nvSpPr>
          <p:cNvPr id="16" name="TextBox 15">
            <a:extLst>
              <a:ext uri="{FF2B5EF4-FFF2-40B4-BE49-F238E27FC236}">
                <a16:creationId xmlns:a16="http://schemas.microsoft.com/office/drawing/2014/main" id="{3C937109-9E28-4A42-9D70-769313E1F705}"/>
              </a:ext>
            </a:extLst>
          </p:cNvPr>
          <p:cNvSpPr txBox="1"/>
          <p:nvPr/>
        </p:nvSpPr>
        <p:spPr>
          <a:xfrm>
            <a:off x="8536537" y="6089645"/>
            <a:ext cx="1473415" cy="523220"/>
          </a:xfrm>
          <a:prstGeom prst="rect">
            <a:avLst/>
          </a:prstGeom>
          <a:noFill/>
        </p:spPr>
        <p:txBody>
          <a:bodyPr wrap="square" rtlCol="0">
            <a:spAutoFit/>
          </a:bodyPr>
          <a:lstStyle/>
          <a:p>
            <a:r>
              <a:rPr lang="en-US" sz="2800" dirty="0">
                <a:solidFill>
                  <a:schemeClr val="bg1"/>
                </a:solidFill>
                <a:latin typeface="Chalkduster" panose="03050602040202020205" pitchFamily="66" charset="77"/>
              </a:rPr>
              <a:t>10</a:t>
            </a:r>
            <a:r>
              <a:rPr lang="en-US" sz="2800" baseline="30000" dirty="0">
                <a:solidFill>
                  <a:schemeClr val="bg1"/>
                </a:solidFill>
                <a:latin typeface="Chalkduster" panose="03050602040202020205" pitchFamily="66" charset="77"/>
              </a:rPr>
              <a:t>11</a:t>
            </a:r>
            <a:endParaRPr lang="en-US" sz="2800" dirty="0">
              <a:solidFill>
                <a:schemeClr val="bg1"/>
              </a:solidFill>
              <a:latin typeface="Chalkduster" panose="03050602040202020205" pitchFamily="66" charset="77"/>
            </a:endParaRPr>
          </a:p>
        </p:txBody>
      </p:sp>
      <p:sp>
        <p:nvSpPr>
          <p:cNvPr id="17" name="TextBox 16">
            <a:extLst>
              <a:ext uri="{FF2B5EF4-FFF2-40B4-BE49-F238E27FC236}">
                <a16:creationId xmlns:a16="http://schemas.microsoft.com/office/drawing/2014/main" id="{D5A64DB4-2BA0-DD4B-B16F-122A917BE7DA}"/>
              </a:ext>
            </a:extLst>
          </p:cNvPr>
          <p:cNvSpPr txBox="1"/>
          <p:nvPr/>
        </p:nvSpPr>
        <p:spPr>
          <a:xfrm>
            <a:off x="1889467" y="5037416"/>
            <a:ext cx="1019435" cy="523220"/>
          </a:xfrm>
          <a:prstGeom prst="rect">
            <a:avLst/>
          </a:prstGeom>
          <a:noFill/>
        </p:spPr>
        <p:txBody>
          <a:bodyPr wrap="square" rtlCol="0">
            <a:spAutoFit/>
          </a:bodyPr>
          <a:lstStyle/>
          <a:p>
            <a:r>
              <a:rPr lang="en-US" sz="2800" dirty="0">
                <a:solidFill>
                  <a:schemeClr val="bg1"/>
                </a:solidFill>
                <a:latin typeface="Chalkduster" panose="03050602040202020205" pitchFamily="66" charset="77"/>
              </a:rPr>
              <a:t>10</a:t>
            </a:r>
          </a:p>
        </p:txBody>
      </p:sp>
      <p:sp>
        <p:nvSpPr>
          <p:cNvPr id="18" name="TextBox 17">
            <a:extLst>
              <a:ext uri="{FF2B5EF4-FFF2-40B4-BE49-F238E27FC236}">
                <a16:creationId xmlns:a16="http://schemas.microsoft.com/office/drawing/2014/main" id="{E664DD0E-98DD-AF45-B591-598D8A56C673}"/>
              </a:ext>
            </a:extLst>
          </p:cNvPr>
          <p:cNvSpPr txBox="1"/>
          <p:nvPr/>
        </p:nvSpPr>
        <p:spPr>
          <a:xfrm>
            <a:off x="1818537" y="3521591"/>
            <a:ext cx="1231295" cy="523220"/>
          </a:xfrm>
          <a:prstGeom prst="rect">
            <a:avLst/>
          </a:prstGeom>
          <a:noFill/>
        </p:spPr>
        <p:txBody>
          <a:bodyPr wrap="square" rtlCol="0">
            <a:spAutoFit/>
          </a:bodyPr>
          <a:lstStyle/>
          <a:p>
            <a:r>
              <a:rPr lang="en-US" sz="2800" dirty="0">
                <a:solidFill>
                  <a:schemeClr val="bg1"/>
                </a:solidFill>
                <a:latin typeface="Chalkduster" panose="03050602040202020205" pitchFamily="66" charset="77"/>
              </a:rPr>
              <a:t>10</a:t>
            </a:r>
            <a:r>
              <a:rPr lang="en-US" sz="2800" baseline="30000" dirty="0">
                <a:solidFill>
                  <a:schemeClr val="bg1"/>
                </a:solidFill>
                <a:latin typeface="Chalkduster" panose="03050602040202020205" pitchFamily="66" charset="77"/>
              </a:rPr>
              <a:t>2</a:t>
            </a:r>
            <a:endParaRPr lang="en-US" sz="2800" dirty="0">
              <a:solidFill>
                <a:schemeClr val="bg1"/>
              </a:solidFill>
              <a:latin typeface="Chalkduster" panose="03050602040202020205" pitchFamily="66" charset="77"/>
            </a:endParaRPr>
          </a:p>
        </p:txBody>
      </p:sp>
      <p:sp>
        <p:nvSpPr>
          <p:cNvPr id="19" name="TextBox 18">
            <a:extLst>
              <a:ext uri="{FF2B5EF4-FFF2-40B4-BE49-F238E27FC236}">
                <a16:creationId xmlns:a16="http://schemas.microsoft.com/office/drawing/2014/main" id="{40A83B01-26BF-5341-A9E3-14AE4AFB1411}"/>
              </a:ext>
            </a:extLst>
          </p:cNvPr>
          <p:cNvSpPr txBox="1"/>
          <p:nvPr/>
        </p:nvSpPr>
        <p:spPr>
          <a:xfrm>
            <a:off x="1818533" y="1908786"/>
            <a:ext cx="1057267" cy="523220"/>
          </a:xfrm>
          <a:prstGeom prst="rect">
            <a:avLst/>
          </a:prstGeom>
          <a:noFill/>
        </p:spPr>
        <p:txBody>
          <a:bodyPr wrap="square" rtlCol="0">
            <a:spAutoFit/>
          </a:bodyPr>
          <a:lstStyle/>
          <a:p>
            <a:r>
              <a:rPr lang="en-US" sz="2800" dirty="0">
                <a:solidFill>
                  <a:schemeClr val="bg1"/>
                </a:solidFill>
                <a:latin typeface="Chalkduster" panose="03050602040202020205" pitchFamily="66" charset="77"/>
              </a:rPr>
              <a:t>10</a:t>
            </a:r>
            <a:r>
              <a:rPr lang="en-US" sz="2800" baseline="30000" dirty="0">
                <a:solidFill>
                  <a:schemeClr val="bg1"/>
                </a:solidFill>
                <a:latin typeface="Chalkduster" panose="03050602040202020205" pitchFamily="66" charset="77"/>
              </a:rPr>
              <a:t>3</a:t>
            </a:r>
            <a:endParaRPr lang="en-US" sz="2800" dirty="0">
              <a:solidFill>
                <a:schemeClr val="bg1"/>
              </a:solidFill>
              <a:latin typeface="Chalkduster" panose="03050602040202020205" pitchFamily="66" charset="77"/>
            </a:endParaRPr>
          </a:p>
        </p:txBody>
      </p:sp>
      <p:cxnSp>
        <p:nvCxnSpPr>
          <p:cNvPr id="22" name="Straight Connector 21">
            <a:extLst>
              <a:ext uri="{FF2B5EF4-FFF2-40B4-BE49-F238E27FC236}">
                <a16:creationId xmlns:a16="http://schemas.microsoft.com/office/drawing/2014/main" id="{6C1463BE-932F-374A-966C-D76B3FBE95A9}"/>
              </a:ext>
            </a:extLst>
          </p:cNvPr>
          <p:cNvCxnSpPr>
            <a:cxnSpLocks/>
          </p:cNvCxnSpPr>
          <p:nvPr/>
        </p:nvCxnSpPr>
        <p:spPr>
          <a:xfrm flipV="1">
            <a:off x="2706552" y="1566266"/>
            <a:ext cx="0" cy="4450324"/>
          </a:xfrm>
          <a:prstGeom prst="line">
            <a:avLst/>
          </a:prstGeom>
          <a:ln>
            <a:solidFill>
              <a:schemeClr val="bg1"/>
            </a:solidFill>
          </a:ln>
        </p:spPr>
        <p:style>
          <a:lnRef idx="3">
            <a:schemeClr val="accent2"/>
          </a:lnRef>
          <a:fillRef idx="0">
            <a:schemeClr val="accent2"/>
          </a:fillRef>
          <a:effectRef idx="2">
            <a:schemeClr val="accent2"/>
          </a:effectRef>
          <a:fontRef idx="minor">
            <a:schemeClr val="tx1"/>
          </a:fontRef>
        </p:style>
      </p:cxnSp>
      <p:sp>
        <p:nvSpPr>
          <p:cNvPr id="24" name="TextBox 23">
            <a:extLst>
              <a:ext uri="{FF2B5EF4-FFF2-40B4-BE49-F238E27FC236}">
                <a16:creationId xmlns:a16="http://schemas.microsoft.com/office/drawing/2014/main" id="{32E27852-8C82-FB4D-A7F6-DACC84F04112}"/>
              </a:ext>
            </a:extLst>
          </p:cNvPr>
          <p:cNvSpPr txBox="1"/>
          <p:nvPr/>
        </p:nvSpPr>
        <p:spPr>
          <a:xfrm>
            <a:off x="6118332" y="1841785"/>
            <a:ext cx="2888115" cy="523220"/>
          </a:xfrm>
          <a:prstGeom prst="rect">
            <a:avLst/>
          </a:prstGeom>
          <a:noFill/>
        </p:spPr>
        <p:txBody>
          <a:bodyPr wrap="square" rtlCol="0">
            <a:spAutoFit/>
          </a:bodyPr>
          <a:lstStyle/>
          <a:p>
            <a:r>
              <a:rPr lang="en-US" sz="2800" dirty="0" err="1">
                <a:solidFill>
                  <a:schemeClr val="bg1"/>
                </a:solidFill>
                <a:latin typeface="Chalkduster" panose="03050602040202020205" pitchFamily="66" charset="77"/>
              </a:rPr>
              <a:t>j</a:t>
            </a:r>
            <a:r>
              <a:rPr lang="en-US" sz="2800" baseline="-25000" dirty="0" err="1">
                <a:solidFill>
                  <a:schemeClr val="bg1"/>
                </a:solidFill>
                <a:latin typeface="Chalkduster" panose="03050602040202020205" pitchFamily="66" charset="77"/>
              </a:rPr>
              <a:t>h</a:t>
            </a:r>
            <a:r>
              <a:rPr lang="en-US" sz="2800" dirty="0">
                <a:solidFill>
                  <a:schemeClr val="bg1"/>
                </a:solidFill>
                <a:latin typeface="Chalkduster" panose="03050602040202020205" pitchFamily="66" charset="77"/>
              </a:rPr>
              <a:t>∝ M</a:t>
            </a:r>
            <a:r>
              <a:rPr lang="en-US" sz="2800" baseline="-25000" dirty="0">
                <a:solidFill>
                  <a:schemeClr val="bg1"/>
                </a:solidFill>
                <a:latin typeface="Chalkduster" panose="03050602040202020205" pitchFamily="66" charset="77"/>
              </a:rPr>
              <a:t>h</a:t>
            </a:r>
            <a:r>
              <a:rPr lang="en-US" sz="2800" baseline="30000" dirty="0">
                <a:solidFill>
                  <a:schemeClr val="bg1"/>
                </a:solidFill>
                <a:latin typeface="Chalkduster" panose="03050602040202020205" pitchFamily="66" charset="77"/>
              </a:rPr>
              <a:t>2/3</a:t>
            </a:r>
            <a:endParaRPr lang="en-US" sz="2800" dirty="0">
              <a:solidFill>
                <a:schemeClr val="bg1"/>
              </a:solidFill>
              <a:latin typeface="Chalkduster" panose="03050602040202020205" pitchFamily="66" charset="77"/>
            </a:endParaRPr>
          </a:p>
        </p:txBody>
      </p:sp>
      <p:cxnSp>
        <p:nvCxnSpPr>
          <p:cNvPr id="37" name="Straight Connector 36">
            <a:extLst>
              <a:ext uri="{FF2B5EF4-FFF2-40B4-BE49-F238E27FC236}">
                <a16:creationId xmlns:a16="http://schemas.microsoft.com/office/drawing/2014/main" id="{337B1048-9008-9845-AFB3-37FCBBFDE75B}"/>
              </a:ext>
            </a:extLst>
          </p:cNvPr>
          <p:cNvCxnSpPr>
            <a:cxnSpLocks/>
          </p:cNvCxnSpPr>
          <p:nvPr/>
        </p:nvCxnSpPr>
        <p:spPr>
          <a:xfrm flipV="1">
            <a:off x="2706552" y="5993837"/>
            <a:ext cx="7716688" cy="36249"/>
          </a:xfrm>
          <a:prstGeom prst="line">
            <a:avLst/>
          </a:prstGeom>
          <a:ln>
            <a:solidFill>
              <a:schemeClr val="bg1"/>
            </a:solidFill>
          </a:ln>
        </p:spPr>
        <p:style>
          <a:lnRef idx="3">
            <a:schemeClr val="accent2"/>
          </a:lnRef>
          <a:fillRef idx="0">
            <a:schemeClr val="accent2"/>
          </a:fillRef>
          <a:effectRef idx="2">
            <a:schemeClr val="accent2"/>
          </a:effectRef>
          <a:fontRef idx="minor">
            <a:schemeClr val="tx1"/>
          </a:fontRef>
        </p:style>
      </p:cxnSp>
      <p:cxnSp>
        <p:nvCxnSpPr>
          <p:cNvPr id="42" name="Straight Connector 41">
            <a:extLst>
              <a:ext uri="{FF2B5EF4-FFF2-40B4-BE49-F238E27FC236}">
                <a16:creationId xmlns:a16="http://schemas.microsoft.com/office/drawing/2014/main" id="{26000032-50C1-094F-A78A-E5B1F3D02752}"/>
              </a:ext>
            </a:extLst>
          </p:cNvPr>
          <p:cNvCxnSpPr>
            <a:cxnSpLocks/>
          </p:cNvCxnSpPr>
          <p:nvPr/>
        </p:nvCxnSpPr>
        <p:spPr>
          <a:xfrm>
            <a:off x="2584603" y="2170395"/>
            <a:ext cx="118884" cy="0"/>
          </a:xfrm>
          <a:prstGeom prst="line">
            <a:avLst/>
          </a:prstGeom>
          <a:ln>
            <a:solidFill>
              <a:schemeClr val="bg1"/>
            </a:solidFill>
          </a:ln>
        </p:spPr>
        <p:style>
          <a:lnRef idx="1">
            <a:schemeClr val="accent6"/>
          </a:lnRef>
          <a:fillRef idx="0">
            <a:schemeClr val="accent6"/>
          </a:fillRef>
          <a:effectRef idx="0">
            <a:schemeClr val="accent6"/>
          </a:effectRef>
          <a:fontRef idx="minor">
            <a:schemeClr val="tx1"/>
          </a:fontRef>
        </p:style>
      </p:cxnSp>
      <p:cxnSp>
        <p:nvCxnSpPr>
          <p:cNvPr id="43" name="Straight Connector 42">
            <a:extLst>
              <a:ext uri="{FF2B5EF4-FFF2-40B4-BE49-F238E27FC236}">
                <a16:creationId xmlns:a16="http://schemas.microsoft.com/office/drawing/2014/main" id="{8A00C422-6A1C-624D-B758-3D5DBBC49D0E}"/>
              </a:ext>
            </a:extLst>
          </p:cNvPr>
          <p:cNvCxnSpPr>
            <a:cxnSpLocks/>
          </p:cNvCxnSpPr>
          <p:nvPr/>
        </p:nvCxnSpPr>
        <p:spPr>
          <a:xfrm>
            <a:off x="2584603" y="3791425"/>
            <a:ext cx="118884" cy="0"/>
          </a:xfrm>
          <a:prstGeom prst="line">
            <a:avLst/>
          </a:prstGeom>
          <a:ln>
            <a:solidFill>
              <a:schemeClr val="bg1"/>
            </a:solidFill>
          </a:ln>
        </p:spPr>
        <p:style>
          <a:lnRef idx="1">
            <a:schemeClr val="accent6"/>
          </a:lnRef>
          <a:fillRef idx="0">
            <a:schemeClr val="accent6"/>
          </a:fillRef>
          <a:effectRef idx="0">
            <a:schemeClr val="accent6"/>
          </a:effectRef>
          <a:fontRef idx="minor">
            <a:schemeClr val="tx1"/>
          </a:fontRef>
        </p:style>
      </p:cxnSp>
      <p:cxnSp>
        <p:nvCxnSpPr>
          <p:cNvPr id="44" name="Straight Connector 43">
            <a:extLst>
              <a:ext uri="{FF2B5EF4-FFF2-40B4-BE49-F238E27FC236}">
                <a16:creationId xmlns:a16="http://schemas.microsoft.com/office/drawing/2014/main" id="{DA1BCAC4-9086-2B4D-856A-9869ED3F107E}"/>
              </a:ext>
            </a:extLst>
          </p:cNvPr>
          <p:cNvCxnSpPr>
            <a:cxnSpLocks/>
          </p:cNvCxnSpPr>
          <p:nvPr/>
        </p:nvCxnSpPr>
        <p:spPr>
          <a:xfrm>
            <a:off x="2462648" y="5307251"/>
            <a:ext cx="243904" cy="0"/>
          </a:xfrm>
          <a:prstGeom prst="line">
            <a:avLst/>
          </a:prstGeom>
          <a:ln>
            <a:solidFill>
              <a:schemeClr val="bg1"/>
            </a:solidFill>
          </a:ln>
        </p:spPr>
        <p:style>
          <a:lnRef idx="1">
            <a:schemeClr val="accent6"/>
          </a:lnRef>
          <a:fillRef idx="0">
            <a:schemeClr val="accent6"/>
          </a:fillRef>
          <a:effectRef idx="0">
            <a:schemeClr val="accent6"/>
          </a:effectRef>
          <a:fontRef idx="minor">
            <a:schemeClr val="tx1"/>
          </a:fontRef>
        </p:style>
      </p:cxnSp>
      <p:cxnSp>
        <p:nvCxnSpPr>
          <p:cNvPr id="50" name="Straight Arrow Connector 49">
            <a:extLst>
              <a:ext uri="{FF2B5EF4-FFF2-40B4-BE49-F238E27FC236}">
                <a16:creationId xmlns:a16="http://schemas.microsoft.com/office/drawing/2014/main" id="{262AEA70-6FFD-DC46-A371-32750BDE5127}"/>
              </a:ext>
            </a:extLst>
          </p:cNvPr>
          <p:cNvCxnSpPr/>
          <p:nvPr/>
        </p:nvCxnSpPr>
        <p:spPr>
          <a:xfrm flipV="1">
            <a:off x="3554849" y="2111623"/>
            <a:ext cx="4981687" cy="3195631"/>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EA47DBF4-AD9E-0D47-8702-F9E9310A2AC0}"/>
              </a:ext>
            </a:extLst>
          </p:cNvPr>
          <p:cNvSpPr/>
          <p:nvPr/>
        </p:nvSpPr>
        <p:spPr>
          <a:xfrm rot="19641358">
            <a:off x="3105476" y="3396259"/>
            <a:ext cx="5707553" cy="722680"/>
          </a:xfrm>
          <a:prstGeom prst="rect">
            <a:avLst/>
          </a:prstGeom>
          <a:solidFill>
            <a:srgbClr val="00B0F0">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55" name="Straight Arrow Connector 54">
            <a:extLst>
              <a:ext uri="{FF2B5EF4-FFF2-40B4-BE49-F238E27FC236}">
                <a16:creationId xmlns:a16="http://schemas.microsoft.com/office/drawing/2014/main" id="{064DEAFF-D3C2-4149-B44A-09EA0EC766EA}"/>
              </a:ext>
            </a:extLst>
          </p:cNvPr>
          <p:cNvCxnSpPr/>
          <p:nvPr/>
        </p:nvCxnSpPr>
        <p:spPr>
          <a:xfrm>
            <a:off x="3771496" y="4630589"/>
            <a:ext cx="449296" cy="666955"/>
          </a:xfrm>
          <a:prstGeom prst="straightConnector1">
            <a:avLst/>
          </a:prstGeom>
          <a:ln w="57150">
            <a:solidFill>
              <a:schemeClr val="accent5">
                <a:lumMod val="40000"/>
                <a:lumOff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303937B-87F1-BC4A-989E-C1FE78CA1833}"/>
              </a:ext>
            </a:extLst>
          </p:cNvPr>
          <p:cNvCxnSpPr/>
          <p:nvPr/>
        </p:nvCxnSpPr>
        <p:spPr>
          <a:xfrm>
            <a:off x="4374259" y="4292808"/>
            <a:ext cx="449296" cy="666955"/>
          </a:xfrm>
          <a:prstGeom prst="straightConnector1">
            <a:avLst/>
          </a:prstGeom>
          <a:ln w="57150">
            <a:solidFill>
              <a:schemeClr val="accent5">
                <a:lumMod val="40000"/>
                <a:lumOff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C3A022D2-587E-AA48-AF17-D276B7F1A3A7}"/>
              </a:ext>
            </a:extLst>
          </p:cNvPr>
          <p:cNvCxnSpPr/>
          <p:nvPr/>
        </p:nvCxnSpPr>
        <p:spPr>
          <a:xfrm>
            <a:off x="4910425" y="3916069"/>
            <a:ext cx="449296" cy="666955"/>
          </a:xfrm>
          <a:prstGeom prst="straightConnector1">
            <a:avLst/>
          </a:prstGeom>
          <a:ln w="57150">
            <a:solidFill>
              <a:schemeClr val="accent5">
                <a:lumMod val="40000"/>
                <a:lumOff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0546739D-3434-1642-9E35-2FE9E4485CF0}"/>
              </a:ext>
            </a:extLst>
          </p:cNvPr>
          <p:cNvCxnSpPr/>
          <p:nvPr/>
        </p:nvCxnSpPr>
        <p:spPr>
          <a:xfrm>
            <a:off x="5458497" y="3571212"/>
            <a:ext cx="449296" cy="666955"/>
          </a:xfrm>
          <a:prstGeom prst="straightConnector1">
            <a:avLst/>
          </a:prstGeom>
          <a:ln w="57150">
            <a:solidFill>
              <a:schemeClr val="accent5">
                <a:lumMod val="40000"/>
                <a:lumOff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F1225D26-15E0-624D-AA91-50E8D57960AA}"/>
              </a:ext>
            </a:extLst>
          </p:cNvPr>
          <p:cNvCxnSpPr/>
          <p:nvPr/>
        </p:nvCxnSpPr>
        <p:spPr>
          <a:xfrm>
            <a:off x="5959247" y="3249115"/>
            <a:ext cx="449296" cy="666955"/>
          </a:xfrm>
          <a:prstGeom prst="straightConnector1">
            <a:avLst/>
          </a:prstGeom>
          <a:ln w="57150">
            <a:solidFill>
              <a:schemeClr val="accent5">
                <a:lumMod val="40000"/>
                <a:lumOff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94A45380-47EC-9B4D-9693-7C47F603B345}"/>
              </a:ext>
            </a:extLst>
          </p:cNvPr>
          <p:cNvCxnSpPr/>
          <p:nvPr/>
        </p:nvCxnSpPr>
        <p:spPr>
          <a:xfrm>
            <a:off x="6502100" y="2927017"/>
            <a:ext cx="449296" cy="666955"/>
          </a:xfrm>
          <a:prstGeom prst="straightConnector1">
            <a:avLst/>
          </a:prstGeom>
          <a:ln w="57150">
            <a:solidFill>
              <a:schemeClr val="accent5">
                <a:lumMod val="40000"/>
                <a:lumOff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37A439ED-A784-A34E-B790-E484F3D996A0}"/>
              </a:ext>
            </a:extLst>
          </p:cNvPr>
          <p:cNvCxnSpPr/>
          <p:nvPr/>
        </p:nvCxnSpPr>
        <p:spPr>
          <a:xfrm>
            <a:off x="7070020" y="2560077"/>
            <a:ext cx="449296" cy="666955"/>
          </a:xfrm>
          <a:prstGeom prst="straightConnector1">
            <a:avLst/>
          </a:prstGeom>
          <a:ln w="57150">
            <a:solidFill>
              <a:schemeClr val="accent5">
                <a:lumMod val="40000"/>
                <a:lumOff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3BAD6DDA-DE67-7948-9860-9164AF7A6FE1}"/>
              </a:ext>
            </a:extLst>
          </p:cNvPr>
          <p:cNvCxnSpPr/>
          <p:nvPr/>
        </p:nvCxnSpPr>
        <p:spPr>
          <a:xfrm>
            <a:off x="7640951" y="2194188"/>
            <a:ext cx="449296" cy="666955"/>
          </a:xfrm>
          <a:prstGeom prst="straightConnector1">
            <a:avLst/>
          </a:prstGeom>
          <a:ln w="57150">
            <a:solidFill>
              <a:schemeClr val="accent5">
                <a:lumMod val="40000"/>
                <a:lumOff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4181B918-935A-B349-A4E8-B44450573D93}"/>
                  </a:ext>
                </a:extLst>
              </p:cNvPr>
              <p:cNvSpPr txBox="1"/>
              <p:nvPr/>
            </p:nvSpPr>
            <p:spPr>
              <a:xfrm>
                <a:off x="7010536" y="3496706"/>
                <a:ext cx="3251064" cy="1322478"/>
              </a:xfrm>
              <a:prstGeom prst="rect">
                <a:avLst/>
              </a:prstGeom>
              <a:noFill/>
              <a:ln w="3810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dirty="0">
                    <a:solidFill>
                      <a:schemeClr val="bg1"/>
                    </a:solidFill>
                    <a:latin typeface="Chalkduster" panose="03050602040202020205" pitchFamily="66" charset="77"/>
                  </a:rPr>
                  <a:t>Scatter set by spin; </a:t>
                </a:r>
                <a14:m>
                  <m:oMath xmlns:m="http://schemas.openxmlformats.org/officeDocument/2006/math">
                    <m:r>
                      <a:rPr lang="en-US" sz="3600" b="1" i="1">
                        <a:solidFill>
                          <a:srgbClr val="FFC000"/>
                        </a:solidFill>
                        <a:latin typeface="Cambria Math" panose="02040503050406030204" pitchFamily="18" charset="0"/>
                        <a:ea typeface="Cambria Math" panose="02040503050406030204" pitchFamily="18" charset="0"/>
                      </a:rPr>
                      <m:t>𝝀</m:t>
                    </m:r>
                    <m:r>
                      <a:rPr lang="en-US" sz="3600" b="1" i="1">
                        <a:solidFill>
                          <a:srgbClr val="FFC000"/>
                        </a:solidFill>
                        <a:latin typeface="Cambria Math" panose="02040503050406030204" pitchFamily="18" charset="0"/>
                        <a:ea typeface="Cambria Math" panose="02040503050406030204" pitchFamily="18" charset="0"/>
                      </a:rPr>
                      <m:t>∝</m:t>
                    </m:r>
                    <m:f>
                      <m:fPr>
                        <m:ctrlPr>
                          <a:rPr lang="en-AU" sz="3600" b="1" i="1">
                            <a:solidFill>
                              <a:srgbClr val="FFC000"/>
                            </a:solidFill>
                            <a:latin typeface="Cambria Math" panose="02040503050406030204" pitchFamily="18" charset="0"/>
                            <a:ea typeface="Cambria Math" panose="02040503050406030204" pitchFamily="18" charset="0"/>
                          </a:rPr>
                        </m:ctrlPr>
                      </m:fPr>
                      <m:num>
                        <m:r>
                          <a:rPr lang="en-AU" sz="3600" b="1" i="1">
                            <a:solidFill>
                              <a:srgbClr val="FFC000"/>
                            </a:solidFill>
                            <a:latin typeface="Cambria Math" panose="02040503050406030204" pitchFamily="18" charset="0"/>
                            <a:ea typeface="Cambria Math" panose="02040503050406030204" pitchFamily="18" charset="0"/>
                          </a:rPr>
                          <m:t>𝒋</m:t>
                        </m:r>
                      </m:num>
                      <m:den>
                        <m:sSup>
                          <m:sSupPr>
                            <m:ctrlPr>
                              <a:rPr lang="en-AU" sz="3600" b="1" i="1">
                                <a:solidFill>
                                  <a:srgbClr val="FFC000"/>
                                </a:solidFill>
                                <a:latin typeface="Cambria Math" panose="02040503050406030204" pitchFamily="18" charset="0"/>
                                <a:ea typeface="Cambria Math" panose="02040503050406030204" pitchFamily="18" charset="0"/>
                              </a:rPr>
                            </m:ctrlPr>
                          </m:sSupPr>
                          <m:e>
                            <m:r>
                              <a:rPr lang="en-AU" sz="3600" b="1" i="1">
                                <a:solidFill>
                                  <a:srgbClr val="FFC000"/>
                                </a:solidFill>
                                <a:latin typeface="Cambria Math" panose="02040503050406030204" pitchFamily="18" charset="0"/>
                                <a:ea typeface="Cambria Math" panose="02040503050406030204" pitchFamily="18" charset="0"/>
                              </a:rPr>
                              <m:t>𝑴</m:t>
                            </m:r>
                          </m:e>
                          <m:sup>
                            <m:r>
                              <a:rPr lang="en-AU" sz="3600" b="1" i="1">
                                <a:solidFill>
                                  <a:srgbClr val="FFC000"/>
                                </a:solidFill>
                                <a:latin typeface="Cambria Math" panose="02040503050406030204" pitchFamily="18" charset="0"/>
                                <a:ea typeface="Cambria Math" panose="02040503050406030204" pitchFamily="18" charset="0"/>
                              </a:rPr>
                              <m:t>𝟐</m:t>
                            </m:r>
                            <m:r>
                              <a:rPr lang="en-AU" sz="3600" b="1" i="1">
                                <a:solidFill>
                                  <a:srgbClr val="FFC000"/>
                                </a:solidFill>
                                <a:latin typeface="Cambria Math" panose="02040503050406030204" pitchFamily="18" charset="0"/>
                                <a:ea typeface="Cambria Math" panose="02040503050406030204" pitchFamily="18" charset="0"/>
                              </a:rPr>
                              <m:t>/</m:t>
                            </m:r>
                            <m:r>
                              <a:rPr lang="en-AU" sz="3600" b="1" i="1">
                                <a:solidFill>
                                  <a:srgbClr val="FFC000"/>
                                </a:solidFill>
                                <a:latin typeface="Cambria Math" panose="02040503050406030204" pitchFamily="18" charset="0"/>
                                <a:ea typeface="Cambria Math" panose="02040503050406030204" pitchFamily="18" charset="0"/>
                              </a:rPr>
                              <m:t>𝟑</m:t>
                            </m:r>
                          </m:sup>
                        </m:sSup>
                      </m:den>
                    </m:f>
                    <m:r>
                      <a:rPr lang="en-AU" sz="3600" b="1" i="1">
                        <a:solidFill>
                          <a:srgbClr val="FFC000"/>
                        </a:solidFill>
                        <a:latin typeface="Cambria Math" panose="02040503050406030204" pitchFamily="18" charset="0"/>
                        <a:ea typeface="Cambria Math" panose="02040503050406030204" pitchFamily="18" charset="0"/>
                      </a:rPr>
                      <m:t> </m:t>
                    </m:r>
                  </m:oMath>
                </a14:m>
                <a:endParaRPr lang="en-US" sz="3600" b="1" dirty="0">
                  <a:solidFill>
                    <a:schemeClr val="bg1"/>
                  </a:solidFill>
                  <a:latin typeface="Chalkduster" panose="03050602040202020205" pitchFamily="66" charset="77"/>
                </a:endParaRPr>
              </a:p>
            </p:txBody>
          </p:sp>
        </mc:Choice>
        <mc:Fallback xmlns="">
          <p:sp>
            <p:nvSpPr>
              <p:cNvPr id="63" name="TextBox 62">
                <a:extLst>
                  <a:ext uri="{FF2B5EF4-FFF2-40B4-BE49-F238E27FC236}">
                    <a16:creationId xmlns:a16="http://schemas.microsoft.com/office/drawing/2014/main" id="{4181B918-935A-B349-A4E8-B44450573D93}"/>
                  </a:ext>
                </a:extLst>
              </p:cNvPr>
              <p:cNvSpPr txBox="1">
                <a:spLocks noRot="1" noChangeAspect="1" noMove="1" noResize="1" noEditPoints="1" noAdjustHandles="1" noChangeArrowheads="1" noChangeShapeType="1" noTextEdit="1"/>
              </p:cNvSpPr>
              <p:nvPr/>
            </p:nvSpPr>
            <p:spPr>
              <a:xfrm>
                <a:off x="7010536" y="3496706"/>
                <a:ext cx="3251064" cy="1322478"/>
              </a:xfrm>
              <a:prstGeom prst="rect">
                <a:avLst/>
              </a:prstGeom>
              <a:blipFill>
                <a:blip r:embed="rId3"/>
                <a:stretch>
                  <a:fillRect l="-3462" t="-2778" b="-2778"/>
                </a:stretch>
              </a:blipFill>
              <a:ln w="38100"/>
            </p:spPr>
            <p:txBody>
              <a:bodyPr/>
              <a:lstStyle/>
              <a:p>
                <a:r>
                  <a:rPr lang="en-US">
                    <a:noFill/>
                  </a:rPr>
                  <a:t> </a:t>
                </a:r>
              </a:p>
            </p:txBody>
          </p:sp>
        </mc:Fallback>
      </mc:AlternateContent>
      <p:sp>
        <p:nvSpPr>
          <p:cNvPr id="32" name="TextBox 31">
            <a:extLst>
              <a:ext uri="{FF2B5EF4-FFF2-40B4-BE49-F238E27FC236}">
                <a16:creationId xmlns:a16="http://schemas.microsoft.com/office/drawing/2014/main" id="{C3DA28CF-2F3F-F446-A07A-AFC4F85FF4DC}"/>
              </a:ext>
            </a:extLst>
          </p:cNvPr>
          <p:cNvSpPr txBox="1"/>
          <p:nvPr/>
        </p:nvSpPr>
        <p:spPr>
          <a:xfrm>
            <a:off x="373897" y="1024187"/>
            <a:ext cx="5003806" cy="523220"/>
          </a:xfrm>
          <a:prstGeom prst="rect">
            <a:avLst/>
          </a:prstGeom>
          <a:noFill/>
        </p:spPr>
        <p:txBody>
          <a:bodyPr wrap="none" rtlCol="0">
            <a:spAutoFit/>
          </a:bodyPr>
          <a:lstStyle/>
          <a:p>
            <a:r>
              <a:rPr lang="en-US" sz="2800" dirty="0" err="1">
                <a:solidFill>
                  <a:srgbClr val="FFC000"/>
                </a:solidFill>
                <a:latin typeface="Chalkduster" panose="03050602040202020205" pitchFamily="66" charset="77"/>
              </a:rPr>
              <a:t>j</a:t>
            </a:r>
            <a:r>
              <a:rPr lang="en-US" sz="2800" baseline="-25000" dirty="0" err="1">
                <a:solidFill>
                  <a:srgbClr val="FFC000"/>
                </a:solidFill>
                <a:latin typeface="Chalkduster" panose="03050602040202020205" pitchFamily="66" charset="77"/>
              </a:rPr>
              <a:t>h</a:t>
            </a:r>
            <a:r>
              <a:rPr lang="en-US" sz="2800" dirty="0">
                <a:solidFill>
                  <a:srgbClr val="FFC000"/>
                </a:solidFill>
                <a:latin typeface="Chalkduster" panose="03050602040202020205" pitchFamily="66" charset="77"/>
              </a:rPr>
              <a:t> = J/M (in kpc km/s) </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B1CB42AE-744B-3C42-A39C-C088D47364CB}"/>
                  </a:ext>
                </a:extLst>
              </p:cNvPr>
              <p:cNvSpPr txBox="1"/>
              <p:nvPr/>
            </p:nvSpPr>
            <p:spPr>
              <a:xfrm>
                <a:off x="9723134" y="6138226"/>
                <a:ext cx="2300630" cy="523220"/>
              </a:xfrm>
              <a:prstGeom prst="rect">
                <a:avLst/>
              </a:prstGeom>
              <a:noFill/>
            </p:spPr>
            <p:txBody>
              <a:bodyPr wrap="none" rtlCol="0">
                <a:spAutoFit/>
              </a:bodyPr>
              <a:lstStyle/>
              <a:p>
                <a:r>
                  <a:rPr lang="en-US" sz="2800" dirty="0" err="1">
                    <a:solidFill>
                      <a:srgbClr val="FFC000"/>
                    </a:solidFill>
                    <a:latin typeface="Chalkduster" panose="03050602040202020205" pitchFamily="66" charset="77"/>
                  </a:rPr>
                  <a:t>M</a:t>
                </a:r>
                <a:r>
                  <a:rPr lang="en-US" sz="2800" baseline="-25000" dirty="0" err="1">
                    <a:solidFill>
                      <a:srgbClr val="FFC000"/>
                    </a:solidFill>
                    <a:latin typeface="Chalkduster" panose="03050602040202020205" pitchFamily="66" charset="77"/>
                  </a:rPr>
                  <a:t>h</a:t>
                </a:r>
                <a:r>
                  <a:rPr lang="en-US" sz="2800" dirty="0">
                    <a:solidFill>
                      <a:srgbClr val="FFC000"/>
                    </a:solidFill>
                    <a:latin typeface="Chalkduster" panose="03050602040202020205" pitchFamily="66" charset="77"/>
                  </a:rPr>
                  <a:t> (in M</a:t>
                </a:r>
                <a14:m>
                  <m:oMath xmlns:m="http://schemas.openxmlformats.org/officeDocument/2006/math">
                    <m:r>
                      <a:rPr lang="en-US" sz="1400" i="1">
                        <a:solidFill>
                          <a:srgbClr val="FFC000"/>
                        </a:solidFill>
                        <a:latin typeface="Cambria Math" panose="02040503050406030204" pitchFamily="18" charset="0"/>
                        <a:ea typeface="Cambria Math" panose="02040503050406030204" pitchFamily="18" charset="0"/>
                      </a:rPr>
                      <m:t>⊙</m:t>
                    </m:r>
                  </m:oMath>
                </a14:m>
                <a:r>
                  <a:rPr lang="en-US" sz="1400" dirty="0">
                    <a:solidFill>
                      <a:srgbClr val="FFC000"/>
                    </a:solidFill>
                    <a:latin typeface="Chalkduster" panose="03050602040202020205" pitchFamily="66" charset="77"/>
                  </a:rPr>
                  <a:t> </a:t>
                </a:r>
                <a:r>
                  <a:rPr lang="en-US" sz="2800" dirty="0">
                    <a:solidFill>
                      <a:srgbClr val="FFC000"/>
                    </a:solidFill>
                    <a:latin typeface="Chalkduster" panose="03050602040202020205" pitchFamily="66" charset="77"/>
                  </a:rPr>
                  <a:t>)</a:t>
                </a:r>
              </a:p>
            </p:txBody>
          </p:sp>
        </mc:Choice>
        <mc:Fallback xmlns="">
          <p:sp>
            <p:nvSpPr>
              <p:cNvPr id="34" name="TextBox 33">
                <a:extLst>
                  <a:ext uri="{FF2B5EF4-FFF2-40B4-BE49-F238E27FC236}">
                    <a16:creationId xmlns:a16="http://schemas.microsoft.com/office/drawing/2014/main" id="{B1CB42AE-744B-3C42-A39C-C088D47364CB}"/>
                  </a:ext>
                </a:extLst>
              </p:cNvPr>
              <p:cNvSpPr txBox="1">
                <a:spLocks noRot="1" noChangeAspect="1" noMove="1" noResize="1" noEditPoints="1" noAdjustHandles="1" noChangeArrowheads="1" noChangeShapeType="1" noTextEdit="1"/>
              </p:cNvSpPr>
              <p:nvPr/>
            </p:nvSpPr>
            <p:spPr>
              <a:xfrm>
                <a:off x="9723134" y="6138226"/>
                <a:ext cx="2300630" cy="523220"/>
              </a:xfrm>
              <a:prstGeom prst="rect">
                <a:avLst/>
              </a:prstGeom>
              <a:blipFill>
                <a:blip r:embed="rId4"/>
                <a:stretch>
                  <a:fillRect l="-5495" t="-9302" r="-4396" b="-30233"/>
                </a:stretch>
              </a:blipFill>
            </p:spPr>
            <p:txBody>
              <a:bodyPr/>
              <a:lstStyle/>
              <a:p>
                <a:r>
                  <a:rPr lang="en-US">
                    <a:noFill/>
                  </a:rPr>
                  <a:t> </a:t>
                </a:r>
              </a:p>
            </p:txBody>
          </p:sp>
        </mc:Fallback>
      </mc:AlternateContent>
      <p:sp>
        <p:nvSpPr>
          <p:cNvPr id="3" name="Footer Placeholder 2">
            <a:extLst>
              <a:ext uri="{FF2B5EF4-FFF2-40B4-BE49-F238E27FC236}">
                <a16:creationId xmlns:a16="http://schemas.microsoft.com/office/drawing/2014/main" id="{CA03F6D8-2834-6C46-A550-60F69A24E8E5}"/>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1162242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C770-897F-C341-98E3-5DD913096389}"/>
              </a:ext>
            </a:extLst>
          </p:cNvPr>
          <p:cNvSpPr>
            <a:spLocks noGrp="1"/>
          </p:cNvSpPr>
          <p:nvPr>
            <p:ph type="title"/>
          </p:nvPr>
        </p:nvSpPr>
        <p:spPr>
          <a:xfrm>
            <a:off x="849483" y="1513210"/>
            <a:ext cx="10652705" cy="3323485"/>
          </a:xfrm>
        </p:spPr>
        <p:txBody>
          <a:bodyPr>
            <a:noAutofit/>
          </a:bodyPr>
          <a:lstStyle/>
          <a:p>
            <a:pPr algn="ctr"/>
            <a:r>
              <a:rPr lang="en-AU" sz="6000" baseline="-25000" dirty="0">
                <a:solidFill>
                  <a:schemeClr val="bg1"/>
                </a:solidFill>
                <a:latin typeface="HGSSoeiKakugothicUB" panose="020B0900000000000000" pitchFamily="34" charset="-128"/>
                <a:ea typeface="HGSSoeiKakugothicUB" panose="020B0900000000000000" pitchFamily="34" charset="-128"/>
              </a:rPr>
              <a:t>A useful relationship to use in order to study the journey of angular momentum from a dark matter halo to the galaxy is therefore that between the </a:t>
            </a:r>
            <a:r>
              <a:rPr lang="en-AU" sz="6000" baseline="-25000" dirty="0">
                <a:solidFill>
                  <a:srgbClr val="FFC000"/>
                </a:solidFill>
                <a:latin typeface="HGSSoeiKakugothicUB" panose="020B0900000000000000" pitchFamily="34" charset="-128"/>
                <a:ea typeface="HGSSoeiKakugothicUB" panose="020B0900000000000000" pitchFamily="34" charset="-128"/>
              </a:rPr>
              <a:t>spin of the galaxy </a:t>
            </a:r>
            <a:r>
              <a:rPr lang="en-AU" sz="6000" baseline="-25000" dirty="0">
                <a:solidFill>
                  <a:schemeClr val="bg1"/>
                </a:solidFill>
                <a:latin typeface="HGSSoeiKakugothicUB" panose="020B0900000000000000" pitchFamily="34" charset="-128"/>
                <a:ea typeface="HGSSoeiKakugothicUB" panose="020B0900000000000000" pitchFamily="34" charset="-128"/>
              </a:rPr>
              <a:t>and the </a:t>
            </a:r>
            <a:r>
              <a:rPr lang="en-AU" sz="6000" baseline="-25000" dirty="0">
                <a:solidFill>
                  <a:srgbClr val="FFC000"/>
                </a:solidFill>
                <a:latin typeface="HGSSoeiKakugothicUB" panose="020B0900000000000000" pitchFamily="34" charset="-128"/>
                <a:ea typeface="HGSSoeiKakugothicUB" panose="020B0900000000000000" pitchFamily="34" charset="-128"/>
              </a:rPr>
              <a:t>spin of the dark matter halo</a:t>
            </a:r>
            <a:r>
              <a:rPr lang="en-AU" sz="6000" baseline="-25000" dirty="0">
                <a:solidFill>
                  <a:schemeClr val="bg1"/>
                </a:solidFill>
                <a:latin typeface="HGSSoeiKakugothicUB" panose="020B0900000000000000" pitchFamily="34" charset="-128"/>
                <a:ea typeface="HGSSoeiKakugothicUB" panose="020B0900000000000000" pitchFamily="34" charset="-128"/>
              </a:rPr>
              <a:t>.</a:t>
            </a:r>
            <a:endParaRPr lang="en-US" sz="6000" baseline="-25000" dirty="0">
              <a:solidFill>
                <a:schemeClr val="bg1"/>
              </a:solidFill>
              <a:latin typeface="HGSSoeiKakugothicUB" panose="020B0900000000000000" pitchFamily="34" charset="-128"/>
              <a:ea typeface="HGSSoeiKakugothicUB" panose="020B0900000000000000" pitchFamily="34" charset="-128"/>
            </a:endParaRPr>
          </a:p>
        </p:txBody>
      </p:sp>
      <p:sp>
        <p:nvSpPr>
          <p:cNvPr id="5" name="Footer Placeholder 4">
            <a:extLst>
              <a:ext uri="{FF2B5EF4-FFF2-40B4-BE49-F238E27FC236}">
                <a16:creationId xmlns:a16="http://schemas.microsoft.com/office/drawing/2014/main" id="{571F46C0-B80A-DC4B-BB14-D2E3A22DC12A}"/>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1027012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3000"/>
            <a:lum/>
          </a:blip>
          <a:srcRect/>
          <a:stretch>
            <a:fillRect t="-3000" r="-1000" b="-8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28DAE-C579-7A45-A609-9375683450DC}"/>
              </a:ext>
            </a:extLst>
          </p:cNvPr>
          <p:cNvSpPr>
            <a:spLocks noGrp="1"/>
          </p:cNvSpPr>
          <p:nvPr>
            <p:ph type="title"/>
          </p:nvPr>
        </p:nvSpPr>
        <p:spPr>
          <a:xfrm>
            <a:off x="1812597" y="246117"/>
            <a:ext cx="10515600" cy="1325563"/>
          </a:xfrm>
        </p:spPr>
        <p:txBody>
          <a:bodyPr/>
          <a:lstStyle/>
          <a:p>
            <a:r>
              <a:rPr lang="en-US" dirty="0">
                <a:latin typeface="HGSSoeiKakugothicUB" panose="020B0900000000000000" pitchFamily="34" charset="-128"/>
                <a:ea typeface="HGSSoeiKakugothicUB" panose="020B0900000000000000" pitchFamily="34" charset="-128"/>
                <a:cs typeface="Ayuthaya" pitchFamily="2" charset="-34"/>
              </a:rPr>
              <a:t>Importance of angular momentum and its </a:t>
            </a:r>
            <a:r>
              <a:rPr lang="en-US" dirty="0">
                <a:solidFill>
                  <a:srgbClr val="7030A0"/>
                </a:solidFill>
                <a:latin typeface="HGSSoeiKakugothicUB" panose="020B0900000000000000" pitchFamily="34" charset="-128"/>
                <a:ea typeface="HGSSoeiKakugothicUB" panose="020B0900000000000000" pitchFamily="34" charset="-128"/>
                <a:cs typeface="Ayuthaya" pitchFamily="2" charset="-34"/>
              </a:rPr>
              <a:t>journey to the galaxy</a:t>
            </a:r>
          </a:p>
        </p:txBody>
      </p:sp>
      <p:cxnSp>
        <p:nvCxnSpPr>
          <p:cNvPr id="6" name="Straight Arrow Connector 5">
            <a:extLst>
              <a:ext uri="{FF2B5EF4-FFF2-40B4-BE49-F238E27FC236}">
                <a16:creationId xmlns:a16="http://schemas.microsoft.com/office/drawing/2014/main" id="{75C7CC27-E1EC-2B47-BE9E-5F47DB7D554C}"/>
              </a:ext>
            </a:extLst>
          </p:cNvPr>
          <p:cNvCxnSpPr/>
          <p:nvPr/>
        </p:nvCxnSpPr>
        <p:spPr>
          <a:xfrm flipV="1">
            <a:off x="6553226" y="2588928"/>
            <a:ext cx="0" cy="2451100"/>
          </a:xfrm>
          <a:prstGeom prst="straightConnector1">
            <a:avLst/>
          </a:prstGeom>
          <a:ln>
            <a:solidFill>
              <a:schemeClr val="bg1"/>
            </a:solidFill>
            <a:tailEnd type="triangle"/>
          </a:ln>
        </p:spPr>
        <p:style>
          <a:lnRef idx="2">
            <a:schemeClr val="accent6"/>
          </a:lnRef>
          <a:fillRef idx="0">
            <a:schemeClr val="accent6"/>
          </a:fillRef>
          <a:effectRef idx="1">
            <a:schemeClr val="accent6"/>
          </a:effectRef>
          <a:fontRef idx="minor">
            <a:schemeClr val="tx1"/>
          </a:fontRef>
        </p:style>
      </p:cxnSp>
      <p:cxnSp>
        <p:nvCxnSpPr>
          <p:cNvPr id="7" name="Straight Arrow Connector 6">
            <a:extLst>
              <a:ext uri="{FF2B5EF4-FFF2-40B4-BE49-F238E27FC236}">
                <a16:creationId xmlns:a16="http://schemas.microsoft.com/office/drawing/2014/main" id="{02FC7E1D-FBFC-1648-BDBB-7B53FC67775E}"/>
              </a:ext>
            </a:extLst>
          </p:cNvPr>
          <p:cNvCxnSpPr>
            <a:cxnSpLocks/>
          </p:cNvCxnSpPr>
          <p:nvPr/>
        </p:nvCxnSpPr>
        <p:spPr>
          <a:xfrm>
            <a:off x="6553226" y="5040028"/>
            <a:ext cx="4292600" cy="0"/>
          </a:xfrm>
          <a:prstGeom prst="straightConnector1">
            <a:avLst/>
          </a:prstGeom>
          <a:ln>
            <a:solidFill>
              <a:schemeClr val="bg1"/>
            </a:solidFill>
            <a:tailEnd type="triangle"/>
          </a:ln>
        </p:spPr>
        <p:style>
          <a:lnRef idx="2">
            <a:schemeClr val="accent6"/>
          </a:lnRef>
          <a:fillRef idx="0">
            <a:schemeClr val="accent6"/>
          </a:fillRef>
          <a:effectRef idx="1">
            <a:schemeClr val="accent6"/>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BE75289-4025-F148-8877-851196B6A639}"/>
                  </a:ext>
                </a:extLst>
              </p:cNvPr>
              <p:cNvSpPr txBox="1"/>
              <p:nvPr/>
            </p:nvSpPr>
            <p:spPr>
              <a:xfrm>
                <a:off x="5490584" y="2588928"/>
                <a:ext cx="894770"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sz="3200" i="1" smtClean="0">
                          <a:solidFill>
                            <a:schemeClr val="bg1"/>
                          </a:solidFill>
                          <a:latin typeface="Cambria Math" panose="02040503050406030204" pitchFamily="18" charset="0"/>
                          <a:ea typeface="Cambria Math" panose="02040503050406030204" pitchFamily="18" charset="0"/>
                        </a:rPr>
                        <m:t>Φ</m:t>
                      </m:r>
                      <m:r>
                        <a:rPr lang="en-AU" sz="3200" b="0" i="1" smtClean="0">
                          <a:solidFill>
                            <a:schemeClr val="bg1"/>
                          </a:solidFill>
                          <a:latin typeface="Cambria Math" panose="02040503050406030204" pitchFamily="18" charset="0"/>
                          <a:ea typeface="Cambria Math" panose="02040503050406030204" pitchFamily="18" charset="0"/>
                        </a:rPr>
                        <m:t>(</m:t>
                      </m:r>
                      <m:r>
                        <a:rPr lang="en-AU" sz="3200" b="0" i="1" smtClean="0">
                          <a:solidFill>
                            <a:schemeClr val="bg1"/>
                          </a:solidFill>
                          <a:latin typeface="Cambria Math" panose="02040503050406030204" pitchFamily="18" charset="0"/>
                          <a:ea typeface="Cambria Math" panose="02040503050406030204" pitchFamily="18" charset="0"/>
                        </a:rPr>
                        <m:t>𝜆</m:t>
                      </m:r>
                      <m:r>
                        <a:rPr lang="en-AU" sz="3200" b="0" i="1" smtClean="0">
                          <a:solidFill>
                            <a:schemeClr val="bg1"/>
                          </a:solidFill>
                          <a:latin typeface="Cambria Math" panose="02040503050406030204" pitchFamily="18" charset="0"/>
                          <a:ea typeface="Cambria Math" panose="02040503050406030204" pitchFamily="18" charset="0"/>
                        </a:rPr>
                        <m:t>)</m:t>
                      </m:r>
                    </m:oMath>
                  </m:oMathPara>
                </a14:m>
                <a:endParaRPr lang="en-US" sz="3200" dirty="0">
                  <a:solidFill>
                    <a:schemeClr val="bg1"/>
                  </a:solidFill>
                </a:endParaRPr>
              </a:p>
            </p:txBody>
          </p:sp>
        </mc:Choice>
        <mc:Fallback xmlns="">
          <p:sp>
            <p:nvSpPr>
              <p:cNvPr id="8" name="TextBox 7">
                <a:extLst>
                  <a:ext uri="{FF2B5EF4-FFF2-40B4-BE49-F238E27FC236}">
                    <a16:creationId xmlns:a16="http://schemas.microsoft.com/office/drawing/2014/main" id="{4BE75289-4025-F148-8877-851196B6A639}"/>
                  </a:ext>
                </a:extLst>
              </p:cNvPr>
              <p:cNvSpPr txBox="1">
                <a:spLocks noRot="1" noChangeAspect="1" noMove="1" noResize="1" noEditPoints="1" noAdjustHandles="1" noChangeArrowheads="1" noChangeShapeType="1" noTextEdit="1"/>
              </p:cNvSpPr>
              <p:nvPr/>
            </p:nvSpPr>
            <p:spPr>
              <a:xfrm>
                <a:off x="5490584" y="2588928"/>
                <a:ext cx="894770" cy="492443"/>
              </a:xfrm>
              <a:prstGeom prst="rect">
                <a:avLst/>
              </a:prstGeom>
              <a:blipFill>
                <a:blip r:embed="rId3"/>
                <a:stretch>
                  <a:fillRect l="-14085" t="-2564" r="-18310" b="-3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C93B6555-AD33-594E-B2BB-997589AE4456}"/>
                  </a:ext>
                </a:extLst>
              </p:cNvPr>
              <p:cNvSpPr/>
              <p:nvPr/>
            </p:nvSpPr>
            <p:spPr>
              <a:xfrm>
                <a:off x="10906150" y="4834308"/>
                <a:ext cx="458523"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AU" sz="2800" i="1">
                          <a:solidFill>
                            <a:schemeClr val="bg1"/>
                          </a:solidFill>
                          <a:latin typeface="Cambria Math" panose="02040503050406030204" pitchFamily="18" charset="0"/>
                          <a:ea typeface="Cambria Math" panose="02040503050406030204" pitchFamily="18" charset="0"/>
                        </a:rPr>
                        <m:t>𝜆</m:t>
                      </m:r>
                    </m:oMath>
                  </m:oMathPara>
                </a14:m>
                <a:endParaRPr lang="en-US" sz="2800" dirty="0">
                  <a:solidFill>
                    <a:schemeClr val="bg1"/>
                  </a:solidFill>
                </a:endParaRPr>
              </a:p>
            </p:txBody>
          </p:sp>
        </mc:Choice>
        <mc:Fallback xmlns="">
          <p:sp>
            <p:nvSpPr>
              <p:cNvPr id="9" name="Rectangle 8">
                <a:extLst>
                  <a:ext uri="{FF2B5EF4-FFF2-40B4-BE49-F238E27FC236}">
                    <a16:creationId xmlns:a16="http://schemas.microsoft.com/office/drawing/2014/main" id="{C93B6555-AD33-594E-B2BB-997589AE4456}"/>
                  </a:ext>
                </a:extLst>
              </p:cNvPr>
              <p:cNvSpPr>
                <a:spLocks noRot="1" noChangeAspect="1" noMove="1" noResize="1" noEditPoints="1" noAdjustHandles="1" noChangeArrowheads="1" noChangeShapeType="1" noTextEdit="1"/>
              </p:cNvSpPr>
              <p:nvPr/>
            </p:nvSpPr>
            <p:spPr>
              <a:xfrm>
                <a:off x="10906150" y="4834308"/>
                <a:ext cx="458523" cy="523220"/>
              </a:xfrm>
              <a:prstGeom prst="rect">
                <a:avLst/>
              </a:prstGeom>
              <a:blipFill>
                <a:blip r:embed="rId4"/>
                <a:stretch>
                  <a:fillRect/>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771E49FF-FBCB-F747-84C4-6BC074ACF2C5}"/>
              </a:ext>
            </a:extLst>
          </p:cNvPr>
          <p:cNvPicPr>
            <a:picLocks noChangeAspect="1"/>
          </p:cNvPicPr>
          <p:nvPr/>
        </p:nvPicPr>
        <p:blipFill rotWithShape="1">
          <a:blip r:embed="rId5">
            <a:extLst>
              <a:ext uri="{BEBA8EAE-BF5A-486C-A8C5-ECC9F3942E4B}">
                <a14:imgProps xmlns:a14="http://schemas.microsoft.com/office/drawing/2010/main">
                  <a14:imgLayer>
                    <a14:imgEffect>
                      <a14:backgroundRemoval t="6780" b="100000" l="0" r="88934"/>
                    </a14:imgEffect>
                  </a14:imgLayer>
                </a14:imgProps>
              </a:ext>
            </a:extLst>
          </a:blip>
          <a:srcRect t="6307" r="8769"/>
          <a:stretch/>
        </p:blipFill>
        <p:spPr>
          <a:xfrm>
            <a:off x="6603760" y="2598651"/>
            <a:ext cx="3647736" cy="2385618"/>
          </a:xfrm>
          <a:prstGeom prst="rect">
            <a:avLst/>
          </a:prstGeom>
        </p:spPr>
      </p:pic>
      <p:pic>
        <p:nvPicPr>
          <p:cNvPr id="14" name="Picture 13">
            <a:extLst>
              <a:ext uri="{FF2B5EF4-FFF2-40B4-BE49-F238E27FC236}">
                <a16:creationId xmlns:a16="http://schemas.microsoft.com/office/drawing/2014/main" id="{4D61B5F2-42DB-F24E-A3D9-D48E4D0F4713}"/>
              </a:ext>
            </a:extLst>
          </p:cNvPr>
          <p:cNvPicPr>
            <a:picLocks noChangeAspect="1"/>
          </p:cNvPicPr>
          <p:nvPr/>
        </p:nvPicPr>
        <p:blipFill>
          <a:blip r:embed="rId6"/>
          <a:stretch>
            <a:fillRect/>
          </a:stretch>
        </p:blipFill>
        <p:spPr>
          <a:xfrm>
            <a:off x="1812597" y="1571672"/>
            <a:ext cx="9285134" cy="4663019"/>
          </a:xfrm>
          <a:prstGeom prst="rect">
            <a:avLst/>
          </a:prstGeom>
        </p:spPr>
      </p:pic>
      <p:sp>
        <p:nvSpPr>
          <p:cNvPr id="15" name="TextBox 14">
            <a:extLst>
              <a:ext uri="{FF2B5EF4-FFF2-40B4-BE49-F238E27FC236}">
                <a16:creationId xmlns:a16="http://schemas.microsoft.com/office/drawing/2014/main" id="{C2520454-6010-BC4E-B3FC-72ED4FB8F37F}"/>
              </a:ext>
            </a:extLst>
          </p:cNvPr>
          <p:cNvSpPr txBox="1"/>
          <p:nvPr/>
        </p:nvSpPr>
        <p:spPr>
          <a:xfrm>
            <a:off x="9836087" y="1387014"/>
            <a:ext cx="1951175" cy="369332"/>
          </a:xfrm>
          <a:prstGeom prst="rect">
            <a:avLst/>
          </a:prstGeom>
          <a:noFill/>
        </p:spPr>
        <p:txBody>
          <a:bodyPr wrap="none" rtlCol="0">
            <a:spAutoFit/>
          </a:bodyPr>
          <a:lstStyle/>
          <a:p>
            <a:r>
              <a:rPr lang="en-US" dirty="0">
                <a:latin typeface="HGSSoeiKakugothicUB" panose="020B0900000000000000" pitchFamily="34" charset="-128"/>
                <a:ea typeface="HGSSoeiKakugothicUB" panose="020B0900000000000000" pitchFamily="34" charset="-128"/>
              </a:rPr>
              <a:t>Jiang et al. 2019</a:t>
            </a:r>
          </a:p>
        </p:txBody>
      </p:sp>
      <p:pic>
        <p:nvPicPr>
          <p:cNvPr id="17" name="Picture 16">
            <a:extLst>
              <a:ext uri="{FF2B5EF4-FFF2-40B4-BE49-F238E27FC236}">
                <a16:creationId xmlns:a16="http://schemas.microsoft.com/office/drawing/2014/main" id="{ACBD4126-4D38-B44F-B68B-1F4092B613FD}"/>
              </a:ext>
            </a:extLst>
          </p:cNvPr>
          <p:cNvPicPr>
            <a:picLocks noChangeAspect="1"/>
          </p:cNvPicPr>
          <p:nvPr/>
        </p:nvPicPr>
        <p:blipFill rotWithShape="1">
          <a:blip r:embed="rId7"/>
          <a:srcRect t="14221"/>
          <a:stretch/>
        </p:blipFill>
        <p:spPr>
          <a:xfrm>
            <a:off x="3488301" y="6234683"/>
            <a:ext cx="7062874" cy="520864"/>
          </a:xfrm>
          <a:prstGeom prst="rect">
            <a:avLst/>
          </a:prstGeom>
        </p:spPr>
      </p:pic>
      <p:sp>
        <p:nvSpPr>
          <p:cNvPr id="18" name="TextBox 17">
            <a:extLst>
              <a:ext uri="{FF2B5EF4-FFF2-40B4-BE49-F238E27FC236}">
                <a16:creationId xmlns:a16="http://schemas.microsoft.com/office/drawing/2014/main" id="{1A95B79A-6B8A-6248-900F-C45A772EEC79}"/>
              </a:ext>
            </a:extLst>
          </p:cNvPr>
          <p:cNvSpPr txBox="1"/>
          <p:nvPr/>
        </p:nvSpPr>
        <p:spPr>
          <a:xfrm>
            <a:off x="176542" y="1920858"/>
            <a:ext cx="2738226" cy="1384995"/>
          </a:xfrm>
          <a:prstGeom prst="rect">
            <a:avLst/>
          </a:prstGeom>
          <a:noFill/>
        </p:spPr>
        <p:txBody>
          <a:bodyPr wrap="square" rtlCol="0">
            <a:spAutoFit/>
          </a:bodyPr>
          <a:lstStyle/>
          <a:p>
            <a:r>
              <a:rPr lang="en-US" sz="2800" dirty="0">
                <a:latin typeface="HGSSoeiKakugothicUB" panose="020B0900000000000000" pitchFamily="34" charset="-128"/>
                <a:ea typeface="HGSSoeiKakugothicUB" panose="020B0900000000000000" pitchFamily="34" charset="-128"/>
              </a:rPr>
              <a:t>Cosmological zoom simulations</a:t>
            </a:r>
          </a:p>
        </p:txBody>
      </p:sp>
      <p:sp>
        <p:nvSpPr>
          <p:cNvPr id="3" name="Footer Placeholder 2">
            <a:extLst>
              <a:ext uri="{FF2B5EF4-FFF2-40B4-BE49-F238E27FC236}">
                <a16:creationId xmlns:a16="http://schemas.microsoft.com/office/drawing/2014/main" id="{06159402-9EE9-4442-A0F4-F1C373750DF1}"/>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425205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3000"/>
            <a:lum/>
          </a:blip>
          <a:srcRect/>
          <a:stretch>
            <a:fillRect t="-3000" r="-1000" b="-8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28DAE-C579-7A45-A609-9375683450DC}"/>
              </a:ext>
            </a:extLst>
          </p:cNvPr>
          <p:cNvSpPr>
            <a:spLocks noGrp="1"/>
          </p:cNvSpPr>
          <p:nvPr>
            <p:ph type="title"/>
          </p:nvPr>
        </p:nvSpPr>
        <p:spPr>
          <a:xfrm>
            <a:off x="1812597" y="246117"/>
            <a:ext cx="10515600" cy="1325563"/>
          </a:xfrm>
        </p:spPr>
        <p:txBody>
          <a:bodyPr/>
          <a:lstStyle/>
          <a:p>
            <a:r>
              <a:rPr lang="en-US" dirty="0">
                <a:latin typeface="HGSSoeiKakugothicUB" panose="020B0900000000000000" pitchFamily="34" charset="-128"/>
                <a:ea typeface="HGSSoeiKakugothicUB" panose="020B0900000000000000" pitchFamily="34" charset="-128"/>
                <a:cs typeface="Ayuthaya" pitchFamily="2" charset="-34"/>
              </a:rPr>
              <a:t>Importance of angular momentum and its </a:t>
            </a:r>
            <a:r>
              <a:rPr lang="en-US" dirty="0">
                <a:solidFill>
                  <a:srgbClr val="7030A0"/>
                </a:solidFill>
                <a:latin typeface="HGSSoeiKakugothicUB" panose="020B0900000000000000" pitchFamily="34" charset="-128"/>
                <a:ea typeface="HGSSoeiKakugothicUB" panose="020B0900000000000000" pitchFamily="34" charset="-128"/>
                <a:cs typeface="Ayuthaya" pitchFamily="2" charset="-34"/>
              </a:rPr>
              <a:t>journey to the galaxy</a:t>
            </a:r>
          </a:p>
        </p:txBody>
      </p:sp>
      <p:cxnSp>
        <p:nvCxnSpPr>
          <p:cNvPr id="6" name="Straight Arrow Connector 5">
            <a:extLst>
              <a:ext uri="{FF2B5EF4-FFF2-40B4-BE49-F238E27FC236}">
                <a16:creationId xmlns:a16="http://schemas.microsoft.com/office/drawing/2014/main" id="{75C7CC27-E1EC-2B47-BE9E-5F47DB7D554C}"/>
              </a:ext>
            </a:extLst>
          </p:cNvPr>
          <p:cNvCxnSpPr/>
          <p:nvPr/>
        </p:nvCxnSpPr>
        <p:spPr>
          <a:xfrm flipV="1">
            <a:off x="6553226" y="2588928"/>
            <a:ext cx="0" cy="2451100"/>
          </a:xfrm>
          <a:prstGeom prst="straightConnector1">
            <a:avLst/>
          </a:prstGeom>
          <a:ln>
            <a:solidFill>
              <a:schemeClr val="bg1"/>
            </a:solidFill>
            <a:tailEnd type="triangle"/>
          </a:ln>
        </p:spPr>
        <p:style>
          <a:lnRef idx="2">
            <a:schemeClr val="accent6"/>
          </a:lnRef>
          <a:fillRef idx="0">
            <a:schemeClr val="accent6"/>
          </a:fillRef>
          <a:effectRef idx="1">
            <a:schemeClr val="accent6"/>
          </a:effectRef>
          <a:fontRef idx="minor">
            <a:schemeClr val="tx1"/>
          </a:fontRef>
        </p:style>
      </p:cxnSp>
      <p:cxnSp>
        <p:nvCxnSpPr>
          <p:cNvPr id="7" name="Straight Arrow Connector 6">
            <a:extLst>
              <a:ext uri="{FF2B5EF4-FFF2-40B4-BE49-F238E27FC236}">
                <a16:creationId xmlns:a16="http://schemas.microsoft.com/office/drawing/2014/main" id="{02FC7E1D-FBFC-1648-BDBB-7B53FC67775E}"/>
              </a:ext>
            </a:extLst>
          </p:cNvPr>
          <p:cNvCxnSpPr>
            <a:cxnSpLocks/>
          </p:cNvCxnSpPr>
          <p:nvPr/>
        </p:nvCxnSpPr>
        <p:spPr>
          <a:xfrm>
            <a:off x="6553226" y="5040028"/>
            <a:ext cx="4292600" cy="0"/>
          </a:xfrm>
          <a:prstGeom prst="straightConnector1">
            <a:avLst/>
          </a:prstGeom>
          <a:ln>
            <a:solidFill>
              <a:schemeClr val="bg1"/>
            </a:solidFill>
            <a:tailEnd type="triangle"/>
          </a:ln>
        </p:spPr>
        <p:style>
          <a:lnRef idx="2">
            <a:schemeClr val="accent6"/>
          </a:lnRef>
          <a:fillRef idx="0">
            <a:schemeClr val="accent6"/>
          </a:fillRef>
          <a:effectRef idx="1">
            <a:schemeClr val="accent6"/>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BE75289-4025-F148-8877-851196B6A639}"/>
                  </a:ext>
                </a:extLst>
              </p:cNvPr>
              <p:cNvSpPr txBox="1"/>
              <p:nvPr/>
            </p:nvSpPr>
            <p:spPr>
              <a:xfrm>
                <a:off x="5490584" y="2588928"/>
                <a:ext cx="894770"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sz="3200" i="1" smtClean="0">
                          <a:solidFill>
                            <a:schemeClr val="bg1"/>
                          </a:solidFill>
                          <a:latin typeface="Cambria Math" panose="02040503050406030204" pitchFamily="18" charset="0"/>
                          <a:ea typeface="Cambria Math" panose="02040503050406030204" pitchFamily="18" charset="0"/>
                        </a:rPr>
                        <m:t>Φ</m:t>
                      </m:r>
                      <m:r>
                        <a:rPr lang="en-AU" sz="3200" b="0" i="1" smtClean="0">
                          <a:solidFill>
                            <a:schemeClr val="bg1"/>
                          </a:solidFill>
                          <a:latin typeface="Cambria Math" panose="02040503050406030204" pitchFamily="18" charset="0"/>
                          <a:ea typeface="Cambria Math" panose="02040503050406030204" pitchFamily="18" charset="0"/>
                        </a:rPr>
                        <m:t>(</m:t>
                      </m:r>
                      <m:r>
                        <a:rPr lang="en-AU" sz="3200" b="0" i="1" smtClean="0">
                          <a:solidFill>
                            <a:schemeClr val="bg1"/>
                          </a:solidFill>
                          <a:latin typeface="Cambria Math" panose="02040503050406030204" pitchFamily="18" charset="0"/>
                          <a:ea typeface="Cambria Math" panose="02040503050406030204" pitchFamily="18" charset="0"/>
                        </a:rPr>
                        <m:t>𝜆</m:t>
                      </m:r>
                      <m:r>
                        <a:rPr lang="en-AU" sz="3200" b="0" i="1" smtClean="0">
                          <a:solidFill>
                            <a:schemeClr val="bg1"/>
                          </a:solidFill>
                          <a:latin typeface="Cambria Math" panose="02040503050406030204" pitchFamily="18" charset="0"/>
                          <a:ea typeface="Cambria Math" panose="02040503050406030204" pitchFamily="18" charset="0"/>
                        </a:rPr>
                        <m:t>)</m:t>
                      </m:r>
                    </m:oMath>
                  </m:oMathPara>
                </a14:m>
                <a:endParaRPr lang="en-US" sz="3200" dirty="0">
                  <a:solidFill>
                    <a:schemeClr val="bg1"/>
                  </a:solidFill>
                </a:endParaRPr>
              </a:p>
            </p:txBody>
          </p:sp>
        </mc:Choice>
        <mc:Fallback xmlns="">
          <p:sp>
            <p:nvSpPr>
              <p:cNvPr id="8" name="TextBox 7">
                <a:extLst>
                  <a:ext uri="{FF2B5EF4-FFF2-40B4-BE49-F238E27FC236}">
                    <a16:creationId xmlns:a16="http://schemas.microsoft.com/office/drawing/2014/main" id="{4BE75289-4025-F148-8877-851196B6A639}"/>
                  </a:ext>
                </a:extLst>
              </p:cNvPr>
              <p:cNvSpPr txBox="1">
                <a:spLocks noRot="1" noChangeAspect="1" noMove="1" noResize="1" noEditPoints="1" noAdjustHandles="1" noChangeArrowheads="1" noChangeShapeType="1" noTextEdit="1"/>
              </p:cNvSpPr>
              <p:nvPr/>
            </p:nvSpPr>
            <p:spPr>
              <a:xfrm>
                <a:off x="5490584" y="2588928"/>
                <a:ext cx="894770" cy="492443"/>
              </a:xfrm>
              <a:prstGeom prst="rect">
                <a:avLst/>
              </a:prstGeom>
              <a:blipFill>
                <a:blip r:embed="rId3"/>
                <a:stretch>
                  <a:fillRect l="-14085" t="-2564" r="-18310" b="-3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C93B6555-AD33-594E-B2BB-997589AE4456}"/>
                  </a:ext>
                </a:extLst>
              </p:cNvPr>
              <p:cNvSpPr/>
              <p:nvPr/>
            </p:nvSpPr>
            <p:spPr>
              <a:xfrm>
                <a:off x="10906150" y="4834308"/>
                <a:ext cx="458523"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AU" sz="2800" i="1">
                          <a:solidFill>
                            <a:schemeClr val="bg1"/>
                          </a:solidFill>
                          <a:latin typeface="Cambria Math" panose="02040503050406030204" pitchFamily="18" charset="0"/>
                          <a:ea typeface="Cambria Math" panose="02040503050406030204" pitchFamily="18" charset="0"/>
                        </a:rPr>
                        <m:t>𝜆</m:t>
                      </m:r>
                    </m:oMath>
                  </m:oMathPara>
                </a14:m>
                <a:endParaRPr lang="en-US" sz="2800" dirty="0">
                  <a:solidFill>
                    <a:schemeClr val="bg1"/>
                  </a:solidFill>
                </a:endParaRPr>
              </a:p>
            </p:txBody>
          </p:sp>
        </mc:Choice>
        <mc:Fallback xmlns="">
          <p:sp>
            <p:nvSpPr>
              <p:cNvPr id="9" name="Rectangle 8">
                <a:extLst>
                  <a:ext uri="{FF2B5EF4-FFF2-40B4-BE49-F238E27FC236}">
                    <a16:creationId xmlns:a16="http://schemas.microsoft.com/office/drawing/2014/main" id="{C93B6555-AD33-594E-B2BB-997589AE4456}"/>
                  </a:ext>
                </a:extLst>
              </p:cNvPr>
              <p:cNvSpPr>
                <a:spLocks noRot="1" noChangeAspect="1" noMove="1" noResize="1" noEditPoints="1" noAdjustHandles="1" noChangeArrowheads="1" noChangeShapeType="1" noTextEdit="1"/>
              </p:cNvSpPr>
              <p:nvPr/>
            </p:nvSpPr>
            <p:spPr>
              <a:xfrm>
                <a:off x="10906150" y="4834308"/>
                <a:ext cx="458523" cy="523220"/>
              </a:xfrm>
              <a:prstGeom prst="rect">
                <a:avLst/>
              </a:prstGeom>
              <a:blipFill>
                <a:blip r:embed="rId4"/>
                <a:stretch>
                  <a:fillRect/>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771E49FF-FBCB-F747-84C4-6BC074ACF2C5}"/>
              </a:ext>
            </a:extLst>
          </p:cNvPr>
          <p:cNvPicPr>
            <a:picLocks noChangeAspect="1"/>
          </p:cNvPicPr>
          <p:nvPr/>
        </p:nvPicPr>
        <p:blipFill rotWithShape="1">
          <a:blip r:embed="rId5">
            <a:extLst>
              <a:ext uri="{BEBA8EAE-BF5A-486C-A8C5-ECC9F3942E4B}">
                <a14:imgProps xmlns:a14="http://schemas.microsoft.com/office/drawing/2010/main">
                  <a14:imgLayer>
                    <a14:imgEffect>
                      <a14:backgroundRemoval t="6780" b="100000" l="0" r="88934"/>
                    </a14:imgEffect>
                  </a14:imgLayer>
                </a14:imgProps>
              </a:ext>
            </a:extLst>
          </a:blip>
          <a:srcRect t="6307" r="8769"/>
          <a:stretch/>
        </p:blipFill>
        <p:spPr>
          <a:xfrm>
            <a:off x="6603760" y="2598651"/>
            <a:ext cx="3647736" cy="2385618"/>
          </a:xfrm>
          <a:prstGeom prst="rect">
            <a:avLst/>
          </a:prstGeom>
        </p:spPr>
      </p:pic>
      <p:pic>
        <p:nvPicPr>
          <p:cNvPr id="14" name="Picture 13">
            <a:extLst>
              <a:ext uri="{FF2B5EF4-FFF2-40B4-BE49-F238E27FC236}">
                <a16:creationId xmlns:a16="http://schemas.microsoft.com/office/drawing/2014/main" id="{4D61B5F2-42DB-F24E-A3D9-D48E4D0F4713}"/>
              </a:ext>
            </a:extLst>
          </p:cNvPr>
          <p:cNvPicPr>
            <a:picLocks noChangeAspect="1"/>
          </p:cNvPicPr>
          <p:nvPr/>
        </p:nvPicPr>
        <p:blipFill>
          <a:blip r:embed="rId6"/>
          <a:stretch>
            <a:fillRect/>
          </a:stretch>
        </p:blipFill>
        <p:spPr>
          <a:xfrm>
            <a:off x="1812597" y="1571672"/>
            <a:ext cx="9285134" cy="4663019"/>
          </a:xfrm>
          <a:prstGeom prst="rect">
            <a:avLst/>
          </a:prstGeom>
        </p:spPr>
      </p:pic>
      <p:sp>
        <p:nvSpPr>
          <p:cNvPr id="15" name="TextBox 14">
            <a:extLst>
              <a:ext uri="{FF2B5EF4-FFF2-40B4-BE49-F238E27FC236}">
                <a16:creationId xmlns:a16="http://schemas.microsoft.com/office/drawing/2014/main" id="{C2520454-6010-BC4E-B3FC-72ED4FB8F37F}"/>
              </a:ext>
            </a:extLst>
          </p:cNvPr>
          <p:cNvSpPr txBox="1"/>
          <p:nvPr/>
        </p:nvSpPr>
        <p:spPr>
          <a:xfrm>
            <a:off x="9836087" y="1387014"/>
            <a:ext cx="1951175" cy="369332"/>
          </a:xfrm>
          <a:prstGeom prst="rect">
            <a:avLst/>
          </a:prstGeom>
          <a:noFill/>
        </p:spPr>
        <p:txBody>
          <a:bodyPr wrap="none" rtlCol="0">
            <a:spAutoFit/>
          </a:bodyPr>
          <a:lstStyle/>
          <a:p>
            <a:r>
              <a:rPr lang="en-US" dirty="0">
                <a:latin typeface="HGSSoeiKakugothicUB" panose="020B0900000000000000" pitchFamily="34" charset="-128"/>
                <a:ea typeface="HGSSoeiKakugothicUB" panose="020B0900000000000000" pitchFamily="34" charset="-128"/>
              </a:rPr>
              <a:t>Jiang et al. 2019</a:t>
            </a:r>
          </a:p>
        </p:txBody>
      </p:sp>
      <p:pic>
        <p:nvPicPr>
          <p:cNvPr id="17" name="Picture 16">
            <a:extLst>
              <a:ext uri="{FF2B5EF4-FFF2-40B4-BE49-F238E27FC236}">
                <a16:creationId xmlns:a16="http://schemas.microsoft.com/office/drawing/2014/main" id="{ACBD4126-4D38-B44F-B68B-1F4092B613FD}"/>
              </a:ext>
            </a:extLst>
          </p:cNvPr>
          <p:cNvPicPr>
            <a:picLocks noChangeAspect="1"/>
          </p:cNvPicPr>
          <p:nvPr/>
        </p:nvPicPr>
        <p:blipFill rotWithShape="1">
          <a:blip r:embed="rId7"/>
          <a:srcRect t="14221"/>
          <a:stretch/>
        </p:blipFill>
        <p:spPr>
          <a:xfrm>
            <a:off x="3488301" y="6234683"/>
            <a:ext cx="7062874" cy="520864"/>
          </a:xfrm>
          <a:prstGeom prst="rect">
            <a:avLst/>
          </a:prstGeom>
        </p:spPr>
      </p:pic>
      <p:sp>
        <p:nvSpPr>
          <p:cNvPr id="11" name="Freeform 10">
            <a:extLst>
              <a:ext uri="{FF2B5EF4-FFF2-40B4-BE49-F238E27FC236}">
                <a16:creationId xmlns:a16="http://schemas.microsoft.com/office/drawing/2014/main" id="{C55FACC7-35C4-0449-A737-64EB7AE81173}"/>
              </a:ext>
            </a:extLst>
          </p:cNvPr>
          <p:cNvSpPr/>
          <p:nvPr/>
        </p:nvSpPr>
        <p:spPr>
          <a:xfrm>
            <a:off x="1761863" y="3321258"/>
            <a:ext cx="997527" cy="1163846"/>
          </a:xfrm>
          <a:custGeom>
            <a:avLst/>
            <a:gdLst>
              <a:gd name="connsiteX0" fmla="*/ 605642 w 997527"/>
              <a:gd name="connsiteY0" fmla="*/ 47566 h 1163846"/>
              <a:gd name="connsiteX1" fmla="*/ 498764 w 997527"/>
              <a:gd name="connsiteY1" fmla="*/ 59441 h 1163846"/>
              <a:gd name="connsiteX2" fmla="*/ 344384 w 997527"/>
              <a:gd name="connsiteY2" fmla="*/ 71316 h 1163846"/>
              <a:gd name="connsiteX3" fmla="*/ 237506 w 997527"/>
              <a:gd name="connsiteY3" fmla="*/ 130693 h 1163846"/>
              <a:gd name="connsiteX4" fmla="*/ 201880 w 997527"/>
              <a:gd name="connsiteY4" fmla="*/ 154443 h 1163846"/>
              <a:gd name="connsiteX5" fmla="*/ 154379 w 997527"/>
              <a:gd name="connsiteY5" fmla="*/ 178194 h 1163846"/>
              <a:gd name="connsiteX6" fmla="*/ 95003 w 997527"/>
              <a:gd name="connsiteY6" fmla="*/ 249446 h 1163846"/>
              <a:gd name="connsiteX7" fmla="*/ 47501 w 997527"/>
              <a:gd name="connsiteY7" fmla="*/ 296947 h 1163846"/>
              <a:gd name="connsiteX8" fmla="*/ 23751 w 997527"/>
              <a:gd name="connsiteY8" fmla="*/ 356324 h 1163846"/>
              <a:gd name="connsiteX9" fmla="*/ 0 w 997527"/>
              <a:gd name="connsiteY9" fmla="*/ 475077 h 1163846"/>
              <a:gd name="connsiteX10" fmla="*/ 11875 w 997527"/>
              <a:gd name="connsiteY10" fmla="*/ 795711 h 1163846"/>
              <a:gd name="connsiteX11" fmla="*/ 23751 w 997527"/>
              <a:gd name="connsiteY11" fmla="*/ 855088 h 1163846"/>
              <a:gd name="connsiteX12" fmla="*/ 71252 w 997527"/>
              <a:gd name="connsiteY12" fmla="*/ 926340 h 1163846"/>
              <a:gd name="connsiteX13" fmla="*/ 95003 w 997527"/>
              <a:gd name="connsiteY13" fmla="*/ 961966 h 1163846"/>
              <a:gd name="connsiteX14" fmla="*/ 142504 w 997527"/>
              <a:gd name="connsiteY14" fmla="*/ 1009467 h 1163846"/>
              <a:gd name="connsiteX15" fmla="*/ 249382 w 997527"/>
              <a:gd name="connsiteY15" fmla="*/ 1080719 h 1163846"/>
              <a:gd name="connsiteX16" fmla="*/ 344384 w 997527"/>
              <a:gd name="connsiteY16" fmla="*/ 1128220 h 1163846"/>
              <a:gd name="connsiteX17" fmla="*/ 403761 w 997527"/>
              <a:gd name="connsiteY17" fmla="*/ 1140095 h 1163846"/>
              <a:gd name="connsiteX18" fmla="*/ 439387 w 997527"/>
              <a:gd name="connsiteY18" fmla="*/ 1151971 h 1163846"/>
              <a:gd name="connsiteX19" fmla="*/ 486888 w 997527"/>
              <a:gd name="connsiteY19" fmla="*/ 1163846 h 1163846"/>
              <a:gd name="connsiteX20" fmla="*/ 688769 w 997527"/>
              <a:gd name="connsiteY20" fmla="*/ 1151971 h 1163846"/>
              <a:gd name="connsiteX21" fmla="*/ 783771 w 997527"/>
              <a:gd name="connsiteY21" fmla="*/ 1104469 h 1163846"/>
              <a:gd name="connsiteX22" fmla="*/ 902525 w 997527"/>
              <a:gd name="connsiteY22" fmla="*/ 1009467 h 1163846"/>
              <a:gd name="connsiteX23" fmla="*/ 926275 w 997527"/>
              <a:gd name="connsiteY23" fmla="*/ 973841 h 1163846"/>
              <a:gd name="connsiteX24" fmla="*/ 961901 w 997527"/>
              <a:gd name="connsiteY24" fmla="*/ 926340 h 1163846"/>
              <a:gd name="connsiteX25" fmla="*/ 997527 w 997527"/>
              <a:gd name="connsiteY25" fmla="*/ 831337 h 1163846"/>
              <a:gd name="connsiteX26" fmla="*/ 985652 w 997527"/>
              <a:gd name="connsiteY26" fmla="*/ 629456 h 1163846"/>
              <a:gd name="connsiteX27" fmla="*/ 938151 w 997527"/>
              <a:gd name="connsiteY27" fmla="*/ 558204 h 1163846"/>
              <a:gd name="connsiteX28" fmla="*/ 819397 w 997527"/>
              <a:gd name="connsiteY28" fmla="*/ 391950 h 1163846"/>
              <a:gd name="connsiteX29" fmla="*/ 760021 w 997527"/>
              <a:gd name="connsiteY29" fmla="*/ 344449 h 1163846"/>
              <a:gd name="connsiteX30" fmla="*/ 724395 w 997527"/>
              <a:gd name="connsiteY30" fmla="*/ 308823 h 1163846"/>
              <a:gd name="connsiteX31" fmla="*/ 688769 w 997527"/>
              <a:gd name="connsiteY31" fmla="*/ 285072 h 1163846"/>
              <a:gd name="connsiteX32" fmla="*/ 617517 w 997527"/>
              <a:gd name="connsiteY32" fmla="*/ 225695 h 1163846"/>
              <a:gd name="connsiteX33" fmla="*/ 570016 w 997527"/>
              <a:gd name="connsiteY33" fmla="*/ 213820 h 1163846"/>
              <a:gd name="connsiteX34" fmla="*/ 498764 w 997527"/>
              <a:gd name="connsiteY34" fmla="*/ 166319 h 1163846"/>
              <a:gd name="connsiteX35" fmla="*/ 427512 w 997527"/>
              <a:gd name="connsiteY35" fmla="*/ 142568 h 1163846"/>
              <a:gd name="connsiteX36" fmla="*/ 391886 w 997527"/>
              <a:gd name="connsiteY36" fmla="*/ 118817 h 1163846"/>
              <a:gd name="connsiteX37" fmla="*/ 356260 w 997527"/>
              <a:gd name="connsiteY37" fmla="*/ 106942 h 1163846"/>
              <a:gd name="connsiteX38" fmla="*/ 273132 w 997527"/>
              <a:gd name="connsiteY38" fmla="*/ 83191 h 1163846"/>
              <a:gd name="connsiteX39" fmla="*/ 237506 w 997527"/>
              <a:gd name="connsiteY39" fmla="*/ 59441 h 1163846"/>
              <a:gd name="connsiteX40" fmla="*/ 201880 w 997527"/>
              <a:gd name="connsiteY40" fmla="*/ 47566 h 1163846"/>
              <a:gd name="connsiteX41" fmla="*/ 154379 w 997527"/>
              <a:gd name="connsiteY41" fmla="*/ 35690 h 1163846"/>
              <a:gd name="connsiteX42" fmla="*/ 95003 w 997527"/>
              <a:gd name="connsiteY42" fmla="*/ 23815 h 1163846"/>
              <a:gd name="connsiteX43" fmla="*/ 0 w 997527"/>
              <a:gd name="connsiteY43" fmla="*/ 64 h 116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97527" h="1163846">
                <a:moveTo>
                  <a:pt x="605642" y="47566"/>
                </a:moveTo>
                <a:cubicBezTo>
                  <a:pt x="570016" y="51524"/>
                  <a:pt x="534462" y="56196"/>
                  <a:pt x="498764" y="59441"/>
                </a:cubicBezTo>
                <a:cubicBezTo>
                  <a:pt x="447364" y="64114"/>
                  <a:pt x="395294" y="62831"/>
                  <a:pt x="344384" y="71316"/>
                </a:cubicBezTo>
                <a:cubicBezTo>
                  <a:pt x="295228" y="79509"/>
                  <a:pt x="275510" y="103548"/>
                  <a:pt x="237506" y="130693"/>
                </a:cubicBezTo>
                <a:cubicBezTo>
                  <a:pt x="225892" y="138988"/>
                  <a:pt x="214272" y="147362"/>
                  <a:pt x="201880" y="154443"/>
                </a:cubicBezTo>
                <a:cubicBezTo>
                  <a:pt x="186510" y="163226"/>
                  <a:pt x="168784" y="167904"/>
                  <a:pt x="154379" y="178194"/>
                </a:cubicBezTo>
                <a:cubicBezTo>
                  <a:pt x="108861" y="210707"/>
                  <a:pt x="127898" y="211068"/>
                  <a:pt x="95003" y="249446"/>
                </a:cubicBezTo>
                <a:cubicBezTo>
                  <a:pt x="80430" y="266448"/>
                  <a:pt x="63335" y="281113"/>
                  <a:pt x="47501" y="296947"/>
                </a:cubicBezTo>
                <a:cubicBezTo>
                  <a:pt x="39584" y="316739"/>
                  <a:pt x="30492" y="336101"/>
                  <a:pt x="23751" y="356324"/>
                </a:cubicBezTo>
                <a:cubicBezTo>
                  <a:pt x="11938" y="391762"/>
                  <a:pt x="5849" y="439984"/>
                  <a:pt x="0" y="475077"/>
                </a:cubicBezTo>
                <a:cubicBezTo>
                  <a:pt x="3958" y="581955"/>
                  <a:pt x="5203" y="688968"/>
                  <a:pt x="11875" y="795711"/>
                </a:cubicBezTo>
                <a:cubicBezTo>
                  <a:pt x="13134" y="815856"/>
                  <a:pt x="15399" y="836713"/>
                  <a:pt x="23751" y="855088"/>
                </a:cubicBezTo>
                <a:cubicBezTo>
                  <a:pt x="35563" y="881074"/>
                  <a:pt x="55418" y="902589"/>
                  <a:pt x="71252" y="926340"/>
                </a:cubicBezTo>
                <a:cubicBezTo>
                  <a:pt x="79169" y="938215"/>
                  <a:pt x="84911" y="951874"/>
                  <a:pt x="95003" y="961966"/>
                </a:cubicBezTo>
                <a:cubicBezTo>
                  <a:pt x="110837" y="977800"/>
                  <a:pt x="125652" y="994722"/>
                  <a:pt x="142504" y="1009467"/>
                </a:cubicBezTo>
                <a:cubicBezTo>
                  <a:pt x="171999" y="1035275"/>
                  <a:pt x="215567" y="1062511"/>
                  <a:pt x="249382" y="1080719"/>
                </a:cubicBezTo>
                <a:cubicBezTo>
                  <a:pt x="280555" y="1097505"/>
                  <a:pt x="309666" y="1121277"/>
                  <a:pt x="344384" y="1128220"/>
                </a:cubicBezTo>
                <a:cubicBezTo>
                  <a:pt x="364176" y="1132178"/>
                  <a:pt x="384179" y="1135200"/>
                  <a:pt x="403761" y="1140095"/>
                </a:cubicBezTo>
                <a:cubicBezTo>
                  <a:pt x="415905" y="1143131"/>
                  <a:pt x="427351" y="1148532"/>
                  <a:pt x="439387" y="1151971"/>
                </a:cubicBezTo>
                <a:cubicBezTo>
                  <a:pt x="455080" y="1156455"/>
                  <a:pt x="471054" y="1159888"/>
                  <a:pt x="486888" y="1163846"/>
                </a:cubicBezTo>
                <a:cubicBezTo>
                  <a:pt x="554182" y="1159888"/>
                  <a:pt x="622668" y="1165191"/>
                  <a:pt x="688769" y="1151971"/>
                </a:cubicBezTo>
                <a:cubicBezTo>
                  <a:pt x="723487" y="1145027"/>
                  <a:pt x="754312" y="1124108"/>
                  <a:pt x="783771" y="1104469"/>
                </a:cubicBezTo>
                <a:cubicBezTo>
                  <a:pt x="844891" y="1063723"/>
                  <a:pt x="857403" y="1062109"/>
                  <a:pt x="902525" y="1009467"/>
                </a:cubicBezTo>
                <a:cubicBezTo>
                  <a:pt x="911813" y="998631"/>
                  <a:pt x="917979" y="985455"/>
                  <a:pt x="926275" y="973841"/>
                </a:cubicBezTo>
                <a:cubicBezTo>
                  <a:pt x="937779" y="957735"/>
                  <a:pt x="952289" y="943641"/>
                  <a:pt x="961901" y="926340"/>
                </a:cubicBezTo>
                <a:cubicBezTo>
                  <a:pt x="973736" y="905037"/>
                  <a:pt x="988638" y="858004"/>
                  <a:pt x="997527" y="831337"/>
                </a:cubicBezTo>
                <a:cubicBezTo>
                  <a:pt x="993569" y="764043"/>
                  <a:pt x="999972" y="695327"/>
                  <a:pt x="985652" y="629456"/>
                </a:cubicBezTo>
                <a:cubicBezTo>
                  <a:pt x="979588" y="601563"/>
                  <a:pt x="950917" y="583735"/>
                  <a:pt x="938151" y="558204"/>
                </a:cubicBezTo>
                <a:cubicBezTo>
                  <a:pt x="905619" y="493141"/>
                  <a:pt x="885685" y="444981"/>
                  <a:pt x="819397" y="391950"/>
                </a:cubicBezTo>
                <a:cubicBezTo>
                  <a:pt x="799605" y="376116"/>
                  <a:pt x="779096" y="361140"/>
                  <a:pt x="760021" y="344449"/>
                </a:cubicBezTo>
                <a:cubicBezTo>
                  <a:pt x="747382" y="333390"/>
                  <a:pt x="737297" y="319574"/>
                  <a:pt x="724395" y="308823"/>
                </a:cubicBezTo>
                <a:cubicBezTo>
                  <a:pt x="713431" y="299686"/>
                  <a:pt x="699733" y="294209"/>
                  <a:pt x="688769" y="285072"/>
                </a:cubicBezTo>
                <a:cubicBezTo>
                  <a:pt x="658559" y="259897"/>
                  <a:pt x="653937" y="241304"/>
                  <a:pt x="617517" y="225695"/>
                </a:cubicBezTo>
                <a:cubicBezTo>
                  <a:pt x="602516" y="219266"/>
                  <a:pt x="585850" y="217778"/>
                  <a:pt x="570016" y="213820"/>
                </a:cubicBezTo>
                <a:cubicBezTo>
                  <a:pt x="546265" y="197986"/>
                  <a:pt x="525844" y="175346"/>
                  <a:pt x="498764" y="166319"/>
                </a:cubicBezTo>
                <a:lnTo>
                  <a:pt x="427512" y="142568"/>
                </a:lnTo>
                <a:cubicBezTo>
                  <a:pt x="415637" y="134651"/>
                  <a:pt x="404652" y="125200"/>
                  <a:pt x="391886" y="118817"/>
                </a:cubicBezTo>
                <a:cubicBezTo>
                  <a:pt x="380690" y="113219"/>
                  <a:pt x="368296" y="110381"/>
                  <a:pt x="356260" y="106942"/>
                </a:cubicBezTo>
                <a:cubicBezTo>
                  <a:pt x="338496" y="101867"/>
                  <a:pt x="292120" y="92685"/>
                  <a:pt x="273132" y="83191"/>
                </a:cubicBezTo>
                <a:cubicBezTo>
                  <a:pt x="260367" y="76808"/>
                  <a:pt x="250272" y="65824"/>
                  <a:pt x="237506" y="59441"/>
                </a:cubicBezTo>
                <a:cubicBezTo>
                  <a:pt x="226310" y="53843"/>
                  <a:pt x="213916" y="51005"/>
                  <a:pt x="201880" y="47566"/>
                </a:cubicBezTo>
                <a:cubicBezTo>
                  <a:pt x="186187" y="43082"/>
                  <a:pt x="170311" y="39231"/>
                  <a:pt x="154379" y="35690"/>
                </a:cubicBezTo>
                <a:cubicBezTo>
                  <a:pt x="134676" y="31311"/>
                  <a:pt x="114476" y="29126"/>
                  <a:pt x="95003" y="23815"/>
                </a:cubicBezTo>
                <a:cubicBezTo>
                  <a:pt x="-1263" y="-2440"/>
                  <a:pt x="54322" y="64"/>
                  <a:pt x="0" y="64"/>
                </a:cubicBezTo>
              </a:path>
            </a:pathLst>
          </a:custGeom>
          <a:noFill/>
          <a:ln w="5715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83397D9-E15D-CA47-B0A3-5499E5921056}"/>
              </a:ext>
            </a:extLst>
          </p:cNvPr>
          <p:cNvSpPr txBox="1"/>
          <p:nvPr/>
        </p:nvSpPr>
        <p:spPr>
          <a:xfrm>
            <a:off x="176542" y="1920858"/>
            <a:ext cx="2738226" cy="523220"/>
          </a:xfrm>
          <a:prstGeom prst="rect">
            <a:avLst/>
          </a:prstGeom>
          <a:noFill/>
        </p:spPr>
        <p:txBody>
          <a:bodyPr wrap="square" rtlCol="0">
            <a:spAutoFit/>
          </a:bodyPr>
          <a:lstStyle/>
          <a:p>
            <a:r>
              <a:rPr lang="en-US" sz="2800" dirty="0">
                <a:latin typeface="HGSSoeiKakugothicUB" panose="020B0900000000000000" pitchFamily="34" charset="-128"/>
                <a:ea typeface="HGSSoeiKakugothicUB" panose="020B0900000000000000" pitchFamily="34" charset="-128"/>
              </a:rPr>
              <a:t>Galaxy spin</a:t>
            </a:r>
          </a:p>
        </p:txBody>
      </p:sp>
      <p:sp>
        <p:nvSpPr>
          <p:cNvPr id="3" name="Footer Placeholder 2">
            <a:extLst>
              <a:ext uri="{FF2B5EF4-FFF2-40B4-BE49-F238E27FC236}">
                <a16:creationId xmlns:a16="http://schemas.microsoft.com/office/drawing/2014/main" id="{6C0D1148-BD90-6E4B-8C74-1923EC104EC3}"/>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454957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3000"/>
            <a:lum/>
          </a:blip>
          <a:srcRect/>
          <a:stretch>
            <a:fillRect t="-3000" r="-1000" b="-8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28DAE-C579-7A45-A609-9375683450DC}"/>
              </a:ext>
            </a:extLst>
          </p:cNvPr>
          <p:cNvSpPr>
            <a:spLocks noGrp="1"/>
          </p:cNvSpPr>
          <p:nvPr>
            <p:ph type="title"/>
          </p:nvPr>
        </p:nvSpPr>
        <p:spPr>
          <a:xfrm>
            <a:off x="1812597" y="246117"/>
            <a:ext cx="10515600" cy="1325563"/>
          </a:xfrm>
        </p:spPr>
        <p:txBody>
          <a:bodyPr/>
          <a:lstStyle/>
          <a:p>
            <a:r>
              <a:rPr lang="en-US" dirty="0">
                <a:latin typeface="HGSSoeiKakugothicUB" panose="020B0900000000000000" pitchFamily="34" charset="-128"/>
                <a:ea typeface="HGSSoeiKakugothicUB" panose="020B0900000000000000" pitchFamily="34" charset="-128"/>
                <a:cs typeface="Ayuthaya" pitchFamily="2" charset="-34"/>
              </a:rPr>
              <a:t>Importance of angular momentum and its </a:t>
            </a:r>
            <a:r>
              <a:rPr lang="en-US" dirty="0">
                <a:solidFill>
                  <a:srgbClr val="7030A0"/>
                </a:solidFill>
                <a:latin typeface="HGSSoeiKakugothicUB" panose="020B0900000000000000" pitchFamily="34" charset="-128"/>
                <a:ea typeface="HGSSoeiKakugothicUB" panose="020B0900000000000000" pitchFamily="34" charset="-128"/>
                <a:cs typeface="Ayuthaya" pitchFamily="2" charset="-34"/>
              </a:rPr>
              <a:t>journey to the galaxy</a:t>
            </a:r>
          </a:p>
        </p:txBody>
      </p:sp>
      <p:cxnSp>
        <p:nvCxnSpPr>
          <p:cNvPr id="7" name="Straight Arrow Connector 6">
            <a:extLst>
              <a:ext uri="{FF2B5EF4-FFF2-40B4-BE49-F238E27FC236}">
                <a16:creationId xmlns:a16="http://schemas.microsoft.com/office/drawing/2014/main" id="{02FC7E1D-FBFC-1648-BDBB-7B53FC67775E}"/>
              </a:ext>
            </a:extLst>
          </p:cNvPr>
          <p:cNvCxnSpPr>
            <a:cxnSpLocks/>
          </p:cNvCxnSpPr>
          <p:nvPr/>
        </p:nvCxnSpPr>
        <p:spPr>
          <a:xfrm>
            <a:off x="6553226" y="5040028"/>
            <a:ext cx="4292600" cy="0"/>
          </a:xfrm>
          <a:prstGeom prst="straightConnector1">
            <a:avLst/>
          </a:prstGeom>
          <a:ln>
            <a:solidFill>
              <a:schemeClr val="bg1"/>
            </a:solidFill>
            <a:tailEnd type="triangle"/>
          </a:ln>
        </p:spPr>
        <p:style>
          <a:lnRef idx="2">
            <a:schemeClr val="accent6"/>
          </a:lnRef>
          <a:fillRef idx="0">
            <a:schemeClr val="accent6"/>
          </a:fillRef>
          <a:effectRef idx="1">
            <a:schemeClr val="accent6"/>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BE75289-4025-F148-8877-851196B6A639}"/>
                  </a:ext>
                </a:extLst>
              </p:cNvPr>
              <p:cNvSpPr txBox="1"/>
              <p:nvPr/>
            </p:nvSpPr>
            <p:spPr>
              <a:xfrm>
                <a:off x="5490584" y="2588928"/>
                <a:ext cx="894770"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sz="3200" i="1" smtClean="0">
                          <a:solidFill>
                            <a:schemeClr val="bg1"/>
                          </a:solidFill>
                          <a:latin typeface="Cambria Math" panose="02040503050406030204" pitchFamily="18" charset="0"/>
                          <a:ea typeface="Cambria Math" panose="02040503050406030204" pitchFamily="18" charset="0"/>
                        </a:rPr>
                        <m:t>Φ</m:t>
                      </m:r>
                      <m:r>
                        <a:rPr lang="en-AU" sz="3200" b="0" i="1" smtClean="0">
                          <a:solidFill>
                            <a:schemeClr val="bg1"/>
                          </a:solidFill>
                          <a:latin typeface="Cambria Math" panose="02040503050406030204" pitchFamily="18" charset="0"/>
                          <a:ea typeface="Cambria Math" panose="02040503050406030204" pitchFamily="18" charset="0"/>
                        </a:rPr>
                        <m:t>(</m:t>
                      </m:r>
                      <m:r>
                        <a:rPr lang="en-AU" sz="3200" b="0" i="1" smtClean="0">
                          <a:solidFill>
                            <a:schemeClr val="bg1"/>
                          </a:solidFill>
                          <a:latin typeface="Cambria Math" panose="02040503050406030204" pitchFamily="18" charset="0"/>
                          <a:ea typeface="Cambria Math" panose="02040503050406030204" pitchFamily="18" charset="0"/>
                        </a:rPr>
                        <m:t>𝜆</m:t>
                      </m:r>
                      <m:r>
                        <a:rPr lang="en-AU" sz="3200" b="0" i="1" smtClean="0">
                          <a:solidFill>
                            <a:schemeClr val="bg1"/>
                          </a:solidFill>
                          <a:latin typeface="Cambria Math" panose="02040503050406030204" pitchFamily="18" charset="0"/>
                          <a:ea typeface="Cambria Math" panose="02040503050406030204" pitchFamily="18" charset="0"/>
                        </a:rPr>
                        <m:t>)</m:t>
                      </m:r>
                    </m:oMath>
                  </m:oMathPara>
                </a14:m>
                <a:endParaRPr lang="en-US" sz="3200" dirty="0">
                  <a:solidFill>
                    <a:schemeClr val="bg1"/>
                  </a:solidFill>
                </a:endParaRPr>
              </a:p>
            </p:txBody>
          </p:sp>
        </mc:Choice>
        <mc:Fallback xmlns="">
          <p:sp>
            <p:nvSpPr>
              <p:cNvPr id="8" name="TextBox 7">
                <a:extLst>
                  <a:ext uri="{FF2B5EF4-FFF2-40B4-BE49-F238E27FC236}">
                    <a16:creationId xmlns:a16="http://schemas.microsoft.com/office/drawing/2014/main" id="{4BE75289-4025-F148-8877-851196B6A639}"/>
                  </a:ext>
                </a:extLst>
              </p:cNvPr>
              <p:cNvSpPr txBox="1">
                <a:spLocks noRot="1" noChangeAspect="1" noMove="1" noResize="1" noEditPoints="1" noAdjustHandles="1" noChangeArrowheads="1" noChangeShapeType="1" noTextEdit="1"/>
              </p:cNvSpPr>
              <p:nvPr/>
            </p:nvSpPr>
            <p:spPr>
              <a:xfrm>
                <a:off x="5490584" y="2588928"/>
                <a:ext cx="894770" cy="492443"/>
              </a:xfrm>
              <a:prstGeom prst="rect">
                <a:avLst/>
              </a:prstGeom>
              <a:blipFill>
                <a:blip r:embed="rId3"/>
                <a:stretch>
                  <a:fillRect l="-14085" t="-2564" r="-18310" b="-3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C93B6555-AD33-594E-B2BB-997589AE4456}"/>
                  </a:ext>
                </a:extLst>
              </p:cNvPr>
              <p:cNvSpPr/>
              <p:nvPr/>
            </p:nvSpPr>
            <p:spPr>
              <a:xfrm>
                <a:off x="10906150" y="4834308"/>
                <a:ext cx="458523"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AU" sz="2800" i="1">
                          <a:solidFill>
                            <a:schemeClr val="bg1"/>
                          </a:solidFill>
                          <a:latin typeface="Cambria Math" panose="02040503050406030204" pitchFamily="18" charset="0"/>
                          <a:ea typeface="Cambria Math" panose="02040503050406030204" pitchFamily="18" charset="0"/>
                        </a:rPr>
                        <m:t>𝜆</m:t>
                      </m:r>
                    </m:oMath>
                  </m:oMathPara>
                </a14:m>
                <a:endParaRPr lang="en-US" sz="2800" dirty="0">
                  <a:solidFill>
                    <a:schemeClr val="bg1"/>
                  </a:solidFill>
                </a:endParaRPr>
              </a:p>
            </p:txBody>
          </p:sp>
        </mc:Choice>
        <mc:Fallback xmlns="">
          <p:sp>
            <p:nvSpPr>
              <p:cNvPr id="9" name="Rectangle 8">
                <a:extLst>
                  <a:ext uri="{FF2B5EF4-FFF2-40B4-BE49-F238E27FC236}">
                    <a16:creationId xmlns:a16="http://schemas.microsoft.com/office/drawing/2014/main" id="{C93B6555-AD33-594E-B2BB-997589AE4456}"/>
                  </a:ext>
                </a:extLst>
              </p:cNvPr>
              <p:cNvSpPr>
                <a:spLocks noRot="1" noChangeAspect="1" noMove="1" noResize="1" noEditPoints="1" noAdjustHandles="1" noChangeArrowheads="1" noChangeShapeType="1" noTextEdit="1"/>
              </p:cNvSpPr>
              <p:nvPr/>
            </p:nvSpPr>
            <p:spPr>
              <a:xfrm>
                <a:off x="10906150" y="4834308"/>
                <a:ext cx="458523" cy="523220"/>
              </a:xfrm>
              <a:prstGeom prst="rect">
                <a:avLst/>
              </a:prstGeom>
              <a:blipFill>
                <a:blip r:embed="rId4"/>
                <a:stretch>
                  <a:fillRect/>
                </a:stretch>
              </a:blipFill>
            </p:spPr>
            <p:txBody>
              <a:bodyPr/>
              <a:lstStyle/>
              <a:p>
                <a:r>
                  <a:rPr lang="en-US">
                    <a:noFill/>
                  </a:rPr>
                  <a:t> </a:t>
                </a:r>
              </a:p>
            </p:txBody>
          </p:sp>
        </mc:Fallback>
      </mc:AlternateContent>
      <p:pic>
        <p:nvPicPr>
          <p:cNvPr id="14" name="Picture 13">
            <a:extLst>
              <a:ext uri="{FF2B5EF4-FFF2-40B4-BE49-F238E27FC236}">
                <a16:creationId xmlns:a16="http://schemas.microsoft.com/office/drawing/2014/main" id="{4D61B5F2-42DB-F24E-A3D9-D48E4D0F4713}"/>
              </a:ext>
            </a:extLst>
          </p:cNvPr>
          <p:cNvPicPr>
            <a:picLocks noChangeAspect="1"/>
          </p:cNvPicPr>
          <p:nvPr/>
        </p:nvPicPr>
        <p:blipFill rotWithShape="1">
          <a:blip r:embed="rId5"/>
          <a:srcRect r="48733"/>
          <a:stretch/>
        </p:blipFill>
        <p:spPr>
          <a:xfrm>
            <a:off x="1896467" y="1571672"/>
            <a:ext cx="4760241" cy="4663019"/>
          </a:xfrm>
          <a:prstGeom prst="rect">
            <a:avLst/>
          </a:prstGeom>
        </p:spPr>
      </p:pic>
      <p:sp>
        <p:nvSpPr>
          <p:cNvPr id="15" name="TextBox 14">
            <a:extLst>
              <a:ext uri="{FF2B5EF4-FFF2-40B4-BE49-F238E27FC236}">
                <a16:creationId xmlns:a16="http://schemas.microsoft.com/office/drawing/2014/main" id="{C2520454-6010-BC4E-B3FC-72ED4FB8F37F}"/>
              </a:ext>
            </a:extLst>
          </p:cNvPr>
          <p:cNvSpPr txBox="1"/>
          <p:nvPr/>
        </p:nvSpPr>
        <p:spPr>
          <a:xfrm>
            <a:off x="1293738" y="6303088"/>
            <a:ext cx="1951175" cy="369332"/>
          </a:xfrm>
          <a:prstGeom prst="rect">
            <a:avLst/>
          </a:prstGeom>
          <a:noFill/>
        </p:spPr>
        <p:txBody>
          <a:bodyPr wrap="none" rtlCol="0">
            <a:spAutoFit/>
          </a:bodyPr>
          <a:lstStyle/>
          <a:p>
            <a:r>
              <a:rPr lang="en-US" dirty="0">
                <a:latin typeface="HGSSoeiKakugothicUB" panose="020B0900000000000000" pitchFamily="34" charset="-128"/>
                <a:ea typeface="HGSSoeiKakugothicUB" panose="020B0900000000000000" pitchFamily="34" charset="-128"/>
              </a:rPr>
              <a:t>Jiang et al. 2019</a:t>
            </a:r>
          </a:p>
        </p:txBody>
      </p:sp>
      <p:pic>
        <p:nvPicPr>
          <p:cNvPr id="17" name="Picture 16">
            <a:extLst>
              <a:ext uri="{FF2B5EF4-FFF2-40B4-BE49-F238E27FC236}">
                <a16:creationId xmlns:a16="http://schemas.microsoft.com/office/drawing/2014/main" id="{ACBD4126-4D38-B44F-B68B-1F4092B613FD}"/>
              </a:ext>
            </a:extLst>
          </p:cNvPr>
          <p:cNvPicPr>
            <a:picLocks noChangeAspect="1"/>
          </p:cNvPicPr>
          <p:nvPr/>
        </p:nvPicPr>
        <p:blipFill rotWithShape="1">
          <a:blip r:embed="rId6"/>
          <a:srcRect t="14222" r="71650"/>
          <a:stretch/>
        </p:blipFill>
        <p:spPr>
          <a:xfrm>
            <a:off x="3583304" y="6151564"/>
            <a:ext cx="2002283" cy="520856"/>
          </a:xfrm>
          <a:prstGeom prst="rect">
            <a:avLst/>
          </a:prstGeom>
        </p:spPr>
      </p:pic>
      <p:sp>
        <p:nvSpPr>
          <p:cNvPr id="11" name="Freeform 10">
            <a:extLst>
              <a:ext uri="{FF2B5EF4-FFF2-40B4-BE49-F238E27FC236}">
                <a16:creationId xmlns:a16="http://schemas.microsoft.com/office/drawing/2014/main" id="{188EDED1-1509-6444-9BC4-6794BFF349CF}"/>
              </a:ext>
            </a:extLst>
          </p:cNvPr>
          <p:cNvSpPr/>
          <p:nvPr/>
        </p:nvSpPr>
        <p:spPr>
          <a:xfrm>
            <a:off x="1864426" y="3372528"/>
            <a:ext cx="997527" cy="1163846"/>
          </a:xfrm>
          <a:custGeom>
            <a:avLst/>
            <a:gdLst>
              <a:gd name="connsiteX0" fmla="*/ 605642 w 997527"/>
              <a:gd name="connsiteY0" fmla="*/ 47566 h 1163846"/>
              <a:gd name="connsiteX1" fmla="*/ 498764 w 997527"/>
              <a:gd name="connsiteY1" fmla="*/ 59441 h 1163846"/>
              <a:gd name="connsiteX2" fmla="*/ 344384 w 997527"/>
              <a:gd name="connsiteY2" fmla="*/ 71316 h 1163846"/>
              <a:gd name="connsiteX3" fmla="*/ 237506 w 997527"/>
              <a:gd name="connsiteY3" fmla="*/ 130693 h 1163846"/>
              <a:gd name="connsiteX4" fmla="*/ 201880 w 997527"/>
              <a:gd name="connsiteY4" fmla="*/ 154443 h 1163846"/>
              <a:gd name="connsiteX5" fmla="*/ 154379 w 997527"/>
              <a:gd name="connsiteY5" fmla="*/ 178194 h 1163846"/>
              <a:gd name="connsiteX6" fmla="*/ 95003 w 997527"/>
              <a:gd name="connsiteY6" fmla="*/ 249446 h 1163846"/>
              <a:gd name="connsiteX7" fmla="*/ 47501 w 997527"/>
              <a:gd name="connsiteY7" fmla="*/ 296947 h 1163846"/>
              <a:gd name="connsiteX8" fmla="*/ 23751 w 997527"/>
              <a:gd name="connsiteY8" fmla="*/ 356324 h 1163846"/>
              <a:gd name="connsiteX9" fmla="*/ 0 w 997527"/>
              <a:gd name="connsiteY9" fmla="*/ 475077 h 1163846"/>
              <a:gd name="connsiteX10" fmla="*/ 11875 w 997527"/>
              <a:gd name="connsiteY10" fmla="*/ 795711 h 1163846"/>
              <a:gd name="connsiteX11" fmla="*/ 23751 w 997527"/>
              <a:gd name="connsiteY11" fmla="*/ 855088 h 1163846"/>
              <a:gd name="connsiteX12" fmla="*/ 71252 w 997527"/>
              <a:gd name="connsiteY12" fmla="*/ 926340 h 1163846"/>
              <a:gd name="connsiteX13" fmla="*/ 95003 w 997527"/>
              <a:gd name="connsiteY13" fmla="*/ 961966 h 1163846"/>
              <a:gd name="connsiteX14" fmla="*/ 142504 w 997527"/>
              <a:gd name="connsiteY14" fmla="*/ 1009467 h 1163846"/>
              <a:gd name="connsiteX15" fmla="*/ 249382 w 997527"/>
              <a:gd name="connsiteY15" fmla="*/ 1080719 h 1163846"/>
              <a:gd name="connsiteX16" fmla="*/ 344384 w 997527"/>
              <a:gd name="connsiteY16" fmla="*/ 1128220 h 1163846"/>
              <a:gd name="connsiteX17" fmla="*/ 403761 w 997527"/>
              <a:gd name="connsiteY17" fmla="*/ 1140095 h 1163846"/>
              <a:gd name="connsiteX18" fmla="*/ 439387 w 997527"/>
              <a:gd name="connsiteY18" fmla="*/ 1151971 h 1163846"/>
              <a:gd name="connsiteX19" fmla="*/ 486888 w 997527"/>
              <a:gd name="connsiteY19" fmla="*/ 1163846 h 1163846"/>
              <a:gd name="connsiteX20" fmla="*/ 688769 w 997527"/>
              <a:gd name="connsiteY20" fmla="*/ 1151971 h 1163846"/>
              <a:gd name="connsiteX21" fmla="*/ 783771 w 997527"/>
              <a:gd name="connsiteY21" fmla="*/ 1104469 h 1163846"/>
              <a:gd name="connsiteX22" fmla="*/ 902525 w 997527"/>
              <a:gd name="connsiteY22" fmla="*/ 1009467 h 1163846"/>
              <a:gd name="connsiteX23" fmla="*/ 926275 w 997527"/>
              <a:gd name="connsiteY23" fmla="*/ 973841 h 1163846"/>
              <a:gd name="connsiteX24" fmla="*/ 961901 w 997527"/>
              <a:gd name="connsiteY24" fmla="*/ 926340 h 1163846"/>
              <a:gd name="connsiteX25" fmla="*/ 997527 w 997527"/>
              <a:gd name="connsiteY25" fmla="*/ 831337 h 1163846"/>
              <a:gd name="connsiteX26" fmla="*/ 985652 w 997527"/>
              <a:gd name="connsiteY26" fmla="*/ 629456 h 1163846"/>
              <a:gd name="connsiteX27" fmla="*/ 938151 w 997527"/>
              <a:gd name="connsiteY27" fmla="*/ 558204 h 1163846"/>
              <a:gd name="connsiteX28" fmla="*/ 819397 w 997527"/>
              <a:gd name="connsiteY28" fmla="*/ 391950 h 1163846"/>
              <a:gd name="connsiteX29" fmla="*/ 760021 w 997527"/>
              <a:gd name="connsiteY29" fmla="*/ 344449 h 1163846"/>
              <a:gd name="connsiteX30" fmla="*/ 724395 w 997527"/>
              <a:gd name="connsiteY30" fmla="*/ 308823 h 1163846"/>
              <a:gd name="connsiteX31" fmla="*/ 688769 w 997527"/>
              <a:gd name="connsiteY31" fmla="*/ 285072 h 1163846"/>
              <a:gd name="connsiteX32" fmla="*/ 617517 w 997527"/>
              <a:gd name="connsiteY32" fmla="*/ 225695 h 1163846"/>
              <a:gd name="connsiteX33" fmla="*/ 570016 w 997527"/>
              <a:gd name="connsiteY33" fmla="*/ 213820 h 1163846"/>
              <a:gd name="connsiteX34" fmla="*/ 498764 w 997527"/>
              <a:gd name="connsiteY34" fmla="*/ 166319 h 1163846"/>
              <a:gd name="connsiteX35" fmla="*/ 427512 w 997527"/>
              <a:gd name="connsiteY35" fmla="*/ 142568 h 1163846"/>
              <a:gd name="connsiteX36" fmla="*/ 391886 w 997527"/>
              <a:gd name="connsiteY36" fmla="*/ 118817 h 1163846"/>
              <a:gd name="connsiteX37" fmla="*/ 356260 w 997527"/>
              <a:gd name="connsiteY37" fmla="*/ 106942 h 1163846"/>
              <a:gd name="connsiteX38" fmla="*/ 273132 w 997527"/>
              <a:gd name="connsiteY38" fmla="*/ 83191 h 1163846"/>
              <a:gd name="connsiteX39" fmla="*/ 237506 w 997527"/>
              <a:gd name="connsiteY39" fmla="*/ 59441 h 1163846"/>
              <a:gd name="connsiteX40" fmla="*/ 201880 w 997527"/>
              <a:gd name="connsiteY40" fmla="*/ 47566 h 1163846"/>
              <a:gd name="connsiteX41" fmla="*/ 154379 w 997527"/>
              <a:gd name="connsiteY41" fmla="*/ 35690 h 1163846"/>
              <a:gd name="connsiteX42" fmla="*/ 95003 w 997527"/>
              <a:gd name="connsiteY42" fmla="*/ 23815 h 1163846"/>
              <a:gd name="connsiteX43" fmla="*/ 0 w 997527"/>
              <a:gd name="connsiteY43" fmla="*/ 64 h 116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97527" h="1163846">
                <a:moveTo>
                  <a:pt x="605642" y="47566"/>
                </a:moveTo>
                <a:cubicBezTo>
                  <a:pt x="570016" y="51524"/>
                  <a:pt x="534462" y="56196"/>
                  <a:pt x="498764" y="59441"/>
                </a:cubicBezTo>
                <a:cubicBezTo>
                  <a:pt x="447364" y="64114"/>
                  <a:pt x="395294" y="62831"/>
                  <a:pt x="344384" y="71316"/>
                </a:cubicBezTo>
                <a:cubicBezTo>
                  <a:pt x="295228" y="79509"/>
                  <a:pt x="275510" y="103548"/>
                  <a:pt x="237506" y="130693"/>
                </a:cubicBezTo>
                <a:cubicBezTo>
                  <a:pt x="225892" y="138988"/>
                  <a:pt x="214272" y="147362"/>
                  <a:pt x="201880" y="154443"/>
                </a:cubicBezTo>
                <a:cubicBezTo>
                  <a:pt x="186510" y="163226"/>
                  <a:pt x="168784" y="167904"/>
                  <a:pt x="154379" y="178194"/>
                </a:cubicBezTo>
                <a:cubicBezTo>
                  <a:pt x="108861" y="210707"/>
                  <a:pt x="127898" y="211068"/>
                  <a:pt x="95003" y="249446"/>
                </a:cubicBezTo>
                <a:cubicBezTo>
                  <a:pt x="80430" y="266448"/>
                  <a:pt x="63335" y="281113"/>
                  <a:pt x="47501" y="296947"/>
                </a:cubicBezTo>
                <a:cubicBezTo>
                  <a:pt x="39584" y="316739"/>
                  <a:pt x="30492" y="336101"/>
                  <a:pt x="23751" y="356324"/>
                </a:cubicBezTo>
                <a:cubicBezTo>
                  <a:pt x="11938" y="391762"/>
                  <a:pt x="5849" y="439984"/>
                  <a:pt x="0" y="475077"/>
                </a:cubicBezTo>
                <a:cubicBezTo>
                  <a:pt x="3958" y="581955"/>
                  <a:pt x="5203" y="688968"/>
                  <a:pt x="11875" y="795711"/>
                </a:cubicBezTo>
                <a:cubicBezTo>
                  <a:pt x="13134" y="815856"/>
                  <a:pt x="15399" y="836713"/>
                  <a:pt x="23751" y="855088"/>
                </a:cubicBezTo>
                <a:cubicBezTo>
                  <a:pt x="35563" y="881074"/>
                  <a:pt x="55418" y="902589"/>
                  <a:pt x="71252" y="926340"/>
                </a:cubicBezTo>
                <a:cubicBezTo>
                  <a:pt x="79169" y="938215"/>
                  <a:pt x="84911" y="951874"/>
                  <a:pt x="95003" y="961966"/>
                </a:cubicBezTo>
                <a:cubicBezTo>
                  <a:pt x="110837" y="977800"/>
                  <a:pt x="125652" y="994722"/>
                  <a:pt x="142504" y="1009467"/>
                </a:cubicBezTo>
                <a:cubicBezTo>
                  <a:pt x="171999" y="1035275"/>
                  <a:pt x="215567" y="1062511"/>
                  <a:pt x="249382" y="1080719"/>
                </a:cubicBezTo>
                <a:cubicBezTo>
                  <a:pt x="280555" y="1097505"/>
                  <a:pt x="309666" y="1121277"/>
                  <a:pt x="344384" y="1128220"/>
                </a:cubicBezTo>
                <a:cubicBezTo>
                  <a:pt x="364176" y="1132178"/>
                  <a:pt x="384179" y="1135200"/>
                  <a:pt x="403761" y="1140095"/>
                </a:cubicBezTo>
                <a:cubicBezTo>
                  <a:pt x="415905" y="1143131"/>
                  <a:pt x="427351" y="1148532"/>
                  <a:pt x="439387" y="1151971"/>
                </a:cubicBezTo>
                <a:cubicBezTo>
                  <a:pt x="455080" y="1156455"/>
                  <a:pt x="471054" y="1159888"/>
                  <a:pt x="486888" y="1163846"/>
                </a:cubicBezTo>
                <a:cubicBezTo>
                  <a:pt x="554182" y="1159888"/>
                  <a:pt x="622668" y="1165191"/>
                  <a:pt x="688769" y="1151971"/>
                </a:cubicBezTo>
                <a:cubicBezTo>
                  <a:pt x="723487" y="1145027"/>
                  <a:pt x="754312" y="1124108"/>
                  <a:pt x="783771" y="1104469"/>
                </a:cubicBezTo>
                <a:cubicBezTo>
                  <a:pt x="844891" y="1063723"/>
                  <a:pt x="857403" y="1062109"/>
                  <a:pt x="902525" y="1009467"/>
                </a:cubicBezTo>
                <a:cubicBezTo>
                  <a:pt x="911813" y="998631"/>
                  <a:pt x="917979" y="985455"/>
                  <a:pt x="926275" y="973841"/>
                </a:cubicBezTo>
                <a:cubicBezTo>
                  <a:pt x="937779" y="957735"/>
                  <a:pt x="952289" y="943641"/>
                  <a:pt x="961901" y="926340"/>
                </a:cubicBezTo>
                <a:cubicBezTo>
                  <a:pt x="973736" y="905037"/>
                  <a:pt x="988638" y="858004"/>
                  <a:pt x="997527" y="831337"/>
                </a:cubicBezTo>
                <a:cubicBezTo>
                  <a:pt x="993569" y="764043"/>
                  <a:pt x="999972" y="695327"/>
                  <a:pt x="985652" y="629456"/>
                </a:cubicBezTo>
                <a:cubicBezTo>
                  <a:pt x="979588" y="601563"/>
                  <a:pt x="950917" y="583735"/>
                  <a:pt x="938151" y="558204"/>
                </a:cubicBezTo>
                <a:cubicBezTo>
                  <a:pt x="905619" y="493141"/>
                  <a:pt x="885685" y="444981"/>
                  <a:pt x="819397" y="391950"/>
                </a:cubicBezTo>
                <a:cubicBezTo>
                  <a:pt x="799605" y="376116"/>
                  <a:pt x="779096" y="361140"/>
                  <a:pt x="760021" y="344449"/>
                </a:cubicBezTo>
                <a:cubicBezTo>
                  <a:pt x="747382" y="333390"/>
                  <a:pt x="737297" y="319574"/>
                  <a:pt x="724395" y="308823"/>
                </a:cubicBezTo>
                <a:cubicBezTo>
                  <a:pt x="713431" y="299686"/>
                  <a:pt x="699733" y="294209"/>
                  <a:pt x="688769" y="285072"/>
                </a:cubicBezTo>
                <a:cubicBezTo>
                  <a:pt x="658559" y="259897"/>
                  <a:pt x="653937" y="241304"/>
                  <a:pt x="617517" y="225695"/>
                </a:cubicBezTo>
                <a:cubicBezTo>
                  <a:pt x="602516" y="219266"/>
                  <a:pt x="585850" y="217778"/>
                  <a:pt x="570016" y="213820"/>
                </a:cubicBezTo>
                <a:cubicBezTo>
                  <a:pt x="546265" y="197986"/>
                  <a:pt x="525844" y="175346"/>
                  <a:pt x="498764" y="166319"/>
                </a:cubicBezTo>
                <a:lnTo>
                  <a:pt x="427512" y="142568"/>
                </a:lnTo>
                <a:cubicBezTo>
                  <a:pt x="415637" y="134651"/>
                  <a:pt x="404652" y="125200"/>
                  <a:pt x="391886" y="118817"/>
                </a:cubicBezTo>
                <a:cubicBezTo>
                  <a:pt x="380690" y="113219"/>
                  <a:pt x="368296" y="110381"/>
                  <a:pt x="356260" y="106942"/>
                </a:cubicBezTo>
                <a:cubicBezTo>
                  <a:pt x="338496" y="101867"/>
                  <a:pt x="292120" y="92685"/>
                  <a:pt x="273132" y="83191"/>
                </a:cubicBezTo>
                <a:cubicBezTo>
                  <a:pt x="260367" y="76808"/>
                  <a:pt x="250272" y="65824"/>
                  <a:pt x="237506" y="59441"/>
                </a:cubicBezTo>
                <a:cubicBezTo>
                  <a:pt x="226310" y="53843"/>
                  <a:pt x="213916" y="51005"/>
                  <a:pt x="201880" y="47566"/>
                </a:cubicBezTo>
                <a:cubicBezTo>
                  <a:pt x="186187" y="43082"/>
                  <a:pt x="170311" y="39231"/>
                  <a:pt x="154379" y="35690"/>
                </a:cubicBezTo>
                <a:cubicBezTo>
                  <a:pt x="134676" y="31311"/>
                  <a:pt x="114476" y="29126"/>
                  <a:pt x="95003" y="23815"/>
                </a:cubicBezTo>
                <a:cubicBezTo>
                  <a:pt x="-1263" y="-2440"/>
                  <a:pt x="54322" y="64"/>
                  <a:pt x="0" y="64"/>
                </a:cubicBezTo>
              </a:path>
            </a:pathLst>
          </a:custGeom>
          <a:noFill/>
          <a:ln w="5715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C783DAF-AE60-D24C-ABD9-ACB3D47674CF}"/>
              </a:ext>
            </a:extLst>
          </p:cNvPr>
          <p:cNvSpPr txBox="1"/>
          <p:nvPr/>
        </p:nvSpPr>
        <p:spPr>
          <a:xfrm>
            <a:off x="6899565" y="1519452"/>
            <a:ext cx="5201392" cy="2658869"/>
          </a:xfrm>
          <a:prstGeom prst="rect">
            <a:avLst/>
          </a:prstGeom>
          <a:noFill/>
        </p:spPr>
        <p:txBody>
          <a:bodyPr wrap="square" rtlCol="0">
            <a:spAutoFit/>
          </a:bodyPr>
          <a:lstStyle/>
          <a:p>
            <a:r>
              <a:rPr lang="en-US" u="sng" dirty="0">
                <a:latin typeface="HGSSoeiKakugothicUB" panose="020B0900000000000000" pitchFamily="34" charset="-128"/>
                <a:ea typeface="HGSSoeiKakugothicUB" panose="020B0900000000000000" pitchFamily="34" charset="-128"/>
              </a:rPr>
              <a:t>Galaxy spin – Jiang et al. 2019:</a:t>
            </a:r>
          </a:p>
          <a:p>
            <a:endParaRPr lang="en-US" dirty="0">
              <a:latin typeface="HGSSoeiKakugothicUB" panose="020B0900000000000000" pitchFamily="34" charset="-128"/>
              <a:ea typeface="HGSSoeiKakugothicUB" panose="020B0900000000000000" pitchFamily="34" charset="-128"/>
            </a:endParaRPr>
          </a:p>
          <a:p>
            <a:pPr marL="285744" indent="-285744">
              <a:lnSpc>
                <a:spcPct val="150000"/>
              </a:lnSpc>
              <a:buFont typeface="Wingdings" pitchFamily="2" charset="2"/>
              <a:buChar char="Ø"/>
            </a:pPr>
            <a:r>
              <a:rPr lang="en-US" dirty="0">
                <a:latin typeface="HGSSoeiKakugothicUB" panose="020B0900000000000000" pitchFamily="34" charset="-128"/>
                <a:ea typeface="HGSSoeiKakugothicUB" panose="020B0900000000000000" pitchFamily="34" charset="-128"/>
              </a:rPr>
              <a:t>Dense (</a:t>
            </a:r>
            <a:r>
              <a:rPr lang="en-US" dirty="0" err="1">
                <a:latin typeface="HGSSoeiKakugothicUB" panose="020B0900000000000000" pitchFamily="34" charset="-128"/>
                <a:ea typeface="HGSSoeiKakugothicUB" panose="020B0900000000000000" pitchFamily="34" charset="-128"/>
              </a:rPr>
              <a:t>n</a:t>
            </a:r>
            <a:r>
              <a:rPr lang="en-US" baseline="-25000" dirty="0" err="1">
                <a:latin typeface="HGSSoeiKakugothicUB" panose="020B0900000000000000" pitchFamily="34" charset="-128"/>
                <a:ea typeface="HGSSoeiKakugothicUB" panose="020B0900000000000000" pitchFamily="34" charset="-128"/>
              </a:rPr>
              <a:t>H</a:t>
            </a:r>
            <a:r>
              <a:rPr lang="en-US" dirty="0">
                <a:latin typeface="HGSSoeiKakugothicUB" panose="020B0900000000000000" pitchFamily="34" charset="-128"/>
                <a:ea typeface="HGSSoeiKakugothicUB" panose="020B0900000000000000" pitchFamily="34" charset="-128"/>
              </a:rPr>
              <a:t> &gt; 10</a:t>
            </a:r>
            <a:r>
              <a:rPr lang="en-US" baseline="30000" dirty="0">
                <a:latin typeface="HGSSoeiKakugothicUB" panose="020B0900000000000000" pitchFamily="34" charset="-128"/>
                <a:ea typeface="HGSSoeiKakugothicUB" panose="020B0900000000000000" pitchFamily="34" charset="-128"/>
              </a:rPr>
              <a:t>3</a:t>
            </a:r>
            <a:r>
              <a:rPr lang="en-US" dirty="0">
                <a:latin typeface="HGSSoeiKakugothicUB" panose="020B0900000000000000" pitchFamily="34" charset="-128"/>
                <a:ea typeface="HGSSoeiKakugothicUB" panose="020B0900000000000000" pitchFamily="34" charset="-128"/>
              </a:rPr>
              <a:t> cgm</a:t>
            </a:r>
            <a:r>
              <a:rPr lang="en-US" baseline="30000" dirty="0">
                <a:latin typeface="HGSSoeiKakugothicUB" panose="020B0900000000000000" pitchFamily="34" charset="-128"/>
                <a:ea typeface="HGSSoeiKakugothicUB" panose="020B0900000000000000" pitchFamily="34" charset="-128"/>
              </a:rPr>
              <a:t>-3</a:t>
            </a:r>
            <a:r>
              <a:rPr lang="en-US" dirty="0">
                <a:latin typeface="HGSSoeiKakugothicUB" panose="020B0900000000000000" pitchFamily="34" charset="-128"/>
                <a:ea typeface="HGSSoeiKakugothicUB" panose="020B0900000000000000" pitchFamily="34" charset="-128"/>
              </a:rPr>
              <a:t>) and cold (&lt; 10</a:t>
            </a:r>
            <a:r>
              <a:rPr lang="en-US" baseline="30000" dirty="0">
                <a:latin typeface="HGSSoeiKakugothicUB" panose="020B0900000000000000" pitchFamily="34" charset="-128"/>
                <a:ea typeface="HGSSoeiKakugothicUB" panose="020B0900000000000000" pitchFamily="34" charset="-128"/>
              </a:rPr>
              <a:t>4</a:t>
            </a:r>
            <a:r>
              <a:rPr lang="en-US" dirty="0">
                <a:latin typeface="HGSSoeiKakugothicUB" panose="020B0900000000000000" pitchFamily="34" charset="-128"/>
                <a:ea typeface="HGSSoeiKakugothicUB" panose="020B0900000000000000" pitchFamily="34" charset="-128"/>
              </a:rPr>
              <a:t> K) gas + stars.</a:t>
            </a:r>
          </a:p>
          <a:p>
            <a:pPr marL="285744" indent="-285744">
              <a:lnSpc>
                <a:spcPct val="150000"/>
              </a:lnSpc>
              <a:buFont typeface="Wingdings" pitchFamily="2" charset="2"/>
              <a:buChar char="Ø"/>
            </a:pPr>
            <a:r>
              <a:rPr lang="en-US" dirty="0">
                <a:latin typeface="HGSSoeiKakugothicUB" panose="020B0900000000000000" pitchFamily="34" charset="-128"/>
                <a:ea typeface="HGSSoeiKakugothicUB" panose="020B0900000000000000" pitchFamily="34" charset="-128"/>
              </a:rPr>
              <a:t>Also, they use a radial cut-off: 0.1R</a:t>
            </a:r>
            <a:r>
              <a:rPr lang="en-US" baseline="-25000" dirty="0">
                <a:latin typeface="HGSSoeiKakugothicUB" panose="020B0900000000000000" pitchFamily="34" charset="-128"/>
                <a:ea typeface="HGSSoeiKakugothicUB" panose="020B0900000000000000" pitchFamily="34" charset="-128"/>
              </a:rPr>
              <a:t>200</a:t>
            </a:r>
            <a:r>
              <a:rPr lang="en-US" dirty="0">
                <a:latin typeface="HGSSoeiKakugothicUB" panose="020B0900000000000000" pitchFamily="34" charset="-128"/>
                <a:ea typeface="HGSSoeiKakugothicUB" panose="020B0900000000000000" pitchFamily="34" charset="-128"/>
              </a:rPr>
              <a:t>.</a:t>
            </a:r>
          </a:p>
          <a:p>
            <a:pPr marL="285744" indent="-285744">
              <a:lnSpc>
                <a:spcPct val="150000"/>
              </a:lnSpc>
              <a:buFont typeface="Wingdings" pitchFamily="2" charset="2"/>
              <a:buChar char="Ø"/>
            </a:pPr>
            <a:endParaRPr lang="en-US" dirty="0">
              <a:latin typeface="HGSSoeiKakugothicUB" panose="020B0900000000000000" pitchFamily="34" charset="-128"/>
              <a:ea typeface="HGSSoeiKakugothicUB" panose="020B0900000000000000" pitchFamily="34" charset="-128"/>
            </a:endParaRPr>
          </a:p>
          <a:p>
            <a:pPr marL="285744" indent="-285744">
              <a:lnSpc>
                <a:spcPct val="150000"/>
              </a:lnSpc>
              <a:buFont typeface="Wingdings" pitchFamily="2" charset="2"/>
              <a:buChar char="Ø"/>
            </a:pPr>
            <a:endParaRPr lang="en-US" dirty="0">
              <a:latin typeface="HGSSoeiKakugothicUB" panose="020B0900000000000000" pitchFamily="34" charset="-128"/>
              <a:ea typeface="HGSSoeiKakugothicUB" panose="020B0900000000000000" pitchFamily="34" charset="-128"/>
            </a:endParaRPr>
          </a:p>
        </p:txBody>
      </p:sp>
      <p:sp>
        <p:nvSpPr>
          <p:cNvPr id="13" name="TextBox 12">
            <a:extLst>
              <a:ext uri="{FF2B5EF4-FFF2-40B4-BE49-F238E27FC236}">
                <a16:creationId xmlns:a16="http://schemas.microsoft.com/office/drawing/2014/main" id="{706C83C1-9C95-AE4A-9BF9-B504C6D9709C}"/>
              </a:ext>
            </a:extLst>
          </p:cNvPr>
          <p:cNvSpPr txBox="1"/>
          <p:nvPr/>
        </p:nvSpPr>
        <p:spPr>
          <a:xfrm>
            <a:off x="6899565" y="3903181"/>
            <a:ext cx="5201392" cy="2658869"/>
          </a:xfrm>
          <a:prstGeom prst="rect">
            <a:avLst/>
          </a:prstGeom>
          <a:noFill/>
        </p:spPr>
        <p:txBody>
          <a:bodyPr wrap="square" rtlCol="0">
            <a:spAutoFit/>
          </a:bodyPr>
          <a:lstStyle/>
          <a:p>
            <a:r>
              <a:rPr lang="en-US" u="sng" dirty="0">
                <a:solidFill>
                  <a:srgbClr val="FF9300"/>
                </a:solidFill>
                <a:latin typeface="HGSSoeiKakugothicUB" panose="020B0900000000000000" pitchFamily="34" charset="-128"/>
                <a:ea typeface="HGSSoeiKakugothicUB" panose="020B0900000000000000" pitchFamily="34" charset="-128"/>
              </a:rPr>
              <a:t>Galaxy spin – in this work:</a:t>
            </a:r>
          </a:p>
          <a:p>
            <a:endParaRPr lang="en-US" dirty="0">
              <a:solidFill>
                <a:srgbClr val="FF9300"/>
              </a:solidFill>
              <a:latin typeface="HGSSoeiKakugothicUB" panose="020B0900000000000000" pitchFamily="34" charset="-128"/>
              <a:ea typeface="HGSSoeiKakugothicUB" panose="020B0900000000000000" pitchFamily="34" charset="-128"/>
            </a:endParaRPr>
          </a:p>
          <a:p>
            <a:pPr marL="285744" indent="-285744">
              <a:lnSpc>
                <a:spcPct val="150000"/>
              </a:lnSpc>
              <a:buFont typeface="Wingdings" pitchFamily="2" charset="2"/>
              <a:buChar char="Ø"/>
            </a:pPr>
            <a:r>
              <a:rPr lang="en-US" dirty="0">
                <a:solidFill>
                  <a:srgbClr val="FF9300"/>
                </a:solidFill>
                <a:latin typeface="HGSSoeiKakugothicUB" panose="020B0900000000000000" pitchFamily="34" charset="-128"/>
                <a:ea typeface="HGSSoeiKakugothicUB" panose="020B0900000000000000" pitchFamily="34" charset="-128"/>
              </a:rPr>
              <a:t>We use an ISM/CGM conversion (discussed in Garratt-Smithson+2021).</a:t>
            </a:r>
          </a:p>
          <a:p>
            <a:pPr marL="285744" indent="-285744">
              <a:lnSpc>
                <a:spcPct val="150000"/>
              </a:lnSpc>
              <a:buFont typeface="Wingdings" pitchFamily="2" charset="2"/>
              <a:buChar char="Ø"/>
            </a:pPr>
            <a:r>
              <a:rPr lang="en-US" dirty="0">
                <a:solidFill>
                  <a:srgbClr val="FF9300"/>
                </a:solidFill>
                <a:latin typeface="HGSSoeiKakugothicUB" panose="020B0900000000000000" pitchFamily="34" charset="-128"/>
                <a:ea typeface="HGSSoeiKakugothicUB" panose="020B0900000000000000" pitchFamily="34" charset="-128"/>
              </a:rPr>
              <a:t>Our radial cut-off: R</a:t>
            </a:r>
            <a:r>
              <a:rPr lang="en-US" baseline="-25000" dirty="0">
                <a:solidFill>
                  <a:srgbClr val="FF9300"/>
                </a:solidFill>
                <a:latin typeface="HGSSoeiKakugothicUB" panose="020B0900000000000000" pitchFamily="34" charset="-128"/>
                <a:ea typeface="HGSSoeiKakugothicUB" panose="020B0900000000000000" pitchFamily="34" charset="-128"/>
              </a:rPr>
              <a:t>200</a:t>
            </a:r>
            <a:r>
              <a:rPr lang="en-US" dirty="0">
                <a:solidFill>
                  <a:srgbClr val="FF9300"/>
                </a:solidFill>
                <a:latin typeface="HGSSoeiKakugothicUB" panose="020B0900000000000000" pitchFamily="34" charset="-128"/>
                <a:ea typeface="HGSSoeiKakugothicUB" panose="020B0900000000000000" pitchFamily="34" charset="-128"/>
              </a:rPr>
              <a:t>.</a:t>
            </a:r>
          </a:p>
          <a:p>
            <a:pPr marL="285744" indent="-285744">
              <a:lnSpc>
                <a:spcPct val="150000"/>
              </a:lnSpc>
              <a:buFont typeface="Wingdings" pitchFamily="2" charset="2"/>
              <a:buChar char="Ø"/>
            </a:pPr>
            <a:endParaRPr lang="en-US" dirty="0">
              <a:latin typeface="HGSSoeiKakugothicUB" panose="020B0900000000000000" pitchFamily="34" charset="-128"/>
              <a:ea typeface="HGSSoeiKakugothicUB" panose="020B0900000000000000" pitchFamily="34" charset="-128"/>
            </a:endParaRPr>
          </a:p>
          <a:p>
            <a:pPr marL="285744" indent="-285744">
              <a:lnSpc>
                <a:spcPct val="150000"/>
              </a:lnSpc>
              <a:buFont typeface="Wingdings" pitchFamily="2" charset="2"/>
              <a:buChar char="Ø"/>
            </a:pPr>
            <a:endParaRPr lang="en-US" dirty="0">
              <a:latin typeface="HGSSoeiKakugothicUB" panose="020B0900000000000000" pitchFamily="34" charset="-128"/>
              <a:ea typeface="HGSSoeiKakugothicUB" panose="020B0900000000000000" pitchFamily="34" charset="-128"/>
            </a:endParaRPr>
          </a:p>
        </p:txBody>
      </p:sp>
      <p:sp>
        <p:nvSpPr>
          <p:cNvPr id="16" name="TextBox 15">
            <a:extLst>
              <a:ext uri="{FF2B5EF4-FFF2-40B4-BE49-F238E27FC236}">
                <a16:creationId xmlns:a16="http://schemas.microsoft.com/office/drawing/2014/main" id="{0D9927E4-E42D-F34B-96B4-2C7F9817808F}"/>
              </a:ext>
            </a:extLst>
          </p:cNvPr>
          <p:cNvSpPr txBox="1"/>
          <p:nvPr/>
        </p:nvSpPr>
        <p:spPr>
          <a:xfrm>
            <a:off x="176542" y="1920858"/>
            <a:ext cx="2738226" cy="523220"/>
          </a:xfrm>
          <a:prstGeom prst="rect">
            <a:avLst/>
          </a:prstGeom>
          <a:noFill/>
        </p:spPr>
        <p:txBody>
          <a:bodyPr wrap="square" rtlCol="0">
            <a:spAutoFit/>
          </a:bodyPr>
          <a:lstStyle/>
          <a:p>
            <a:r>
              <a:rPr lang="en-US" sz="2800" dirty="0">
                <a:latin typeface="HGSSoeiKakugothicUB" panose="020B0900000000000000" pitchFamily="34" charset="-128"/>
                <a:ea typeface="HGSSoeiKakugothicUB" panose="020B0900000000000000" pitchFamily="34" charset="-128"/>
              </a:rPr>
              <a:t>Galaxy spin</a:t>
            </a:r>
          </a:p>
        </p:txBody>
      </p:sp>
      <p:sp>
        <p:nvSpPr>
          <p:cNvPr id="3" name="Footer Placeholder 2">
            <a:extLst>
              <a:ext uri="{FF2B5EF4-FFF2-40B4-BE49-F238E27FC236}">
                <a16:creationId xmlns:a16="http://schemas.microsoft.com/office/drawing/2014/main" id="{C5D2FDE4-18D2-534E-BA0D-80AF2D64CF37}"/>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1346582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28DAE-C579-7A45-A609-9375683450DC}"/>
              </a:ext>
            </a:extLst>
          </p:cNvPr>
          <p:cNvSpPr>
            <a:spLocks noGrp="1"/>
          </p:cNvSpPr>
          <p:nvPr>
            <p:ph type="title"/>
          </p:nvPr>
        </p:nvSpPr>
        <p:spPr>
          <a:xfrm>
            <a:off x="1812597" y="246117"/>
            <a:ext cx="10515600" cy="1325563"/>
          </a:xfrm>
        </p:spPr>
        <p:txBody>
          <a:bodyPr/>
          <a:lstStyle/>
          <a:p>
            <a:r>
              <a:rPr lang="en-US" dirty="0">
                <a:latin typeface="HGSSoeiKakugothicUB" panose="020B0900000000000000" pitchFamily="34" charset="-128"/>
                <a:ea typeface="HGSSoeiKakugothicUB" panose="020B0900000000000000" pitchFamily="34" charset="-128"/>
                <a:cs typeface="Ayuthaya" pitchFamily="2" charset="-34"/>
              </a:rPr>
              <a:t>Importance of angular momentum and its </a:t>
            </a:r>
            <a:r>
              <a:rPr lang="en-US" dirty="0">
                <a:solidFill>
                  <a:srgbClr val="7030A0"/>
                </a:solidFill>
                <a:latin typeface="HGSSoeiKakugothicUB" panose="020B0900000000000000" pitchFamily="34" charset="-128"/>
                <a:ea typeface="HGSSoeiKakugothicUB" panose="020B0900000000000000" pitchFamily="34" charset="-128"/>
                <a:cs typeface="Ayuthaya" pitchFamily="2" charset="-34"/>
              </a:rPr>
              <a:t>journey to the galaxy</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BE75289-4025-F148-8877-851196B6A639}"/>
                  </a:ext>
                </a:extLst>
              </p:cNvPr>
              <p:cNvSpPr txBox="1"/>
              <p:nvPr/>
            </p:nvSpPr>
            <p:spPr>
              <a:xfrm>
                <a:off x="5490584" y="2588928"/>
                <a:ext cx="894770"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sz="3200" i="1" smtClean="0">
                          <a:solidFill>
                            <a:schemeClr val="bg1"/>
                          </a:solidFill>
                          <a:latin typeface="Cambria Math" panose="02040503050406030204" pitchFamily="18" charset="0"/>
                          <a:ea typeface="Cambria Math" panose="02040503050406030204" pitchFamily="18" charset="0"/>
                        </a:rPr>
                        <m:t>Φ</m:t>
                      </m:r>
                      <m:r>
                        <a:rPr lang="en-AU" sz="3200" b="0" i="1" smtClean="0">
                          <a:solidFill>
                            <a:schemeClr val="bg1"/>
                          </a:solidFill>
                          <a:latin typeface="Cambria Math" panose="02040503050406030204" pitchFamily="18" charset="0"/>
                          <a:ea typeface="Cambria Math" panose="02040503050406030204" pitchFamily="18" charset="0"/>
                        </a:rPr>
                        <m:t>(</m:t>
                      </m:r>
                      <m:r>
                        <a:rPr lang="en-AU" sz="3200" b="0" i="1" smtClean="0">
                          <a:solidFill>
                            <a:schemeClr val="bg1"/>
                          </a:solidFill>
                          <a:latin typeface="Cambria Math" panose="02040503050406030204" pitchFamily="18" charset="0"/>
                          <a:ea typeface="Cambria Math" panose="02040503050406030204" pitchFamily="18" charset="0"/>
                        </a:rPr>
                        <m:t>𝜆</m:t>
                      </m:r>
                      <m:r>
                        <a:rPr lang="en-AU" sz="3200" b="0" i="1" smtClean="0">
                          <a:solidFill>
                            <a:schemeClr val="bg1"/>
                          </a:solidFill>
                          <a:latin typeface="Cambria Math" panose="02040503050406030204" pitchFamily="18" charset="0"/>
                          <a:ea typeface="Cambria Math" panose="02040503050406030204" pitchFamily="18" charset="0"/>
                        </a:rPr>
                        <m:t>)</m:t>
                      </m:r>
                    </m:oMath>
                  </m:oMathPara>
                </a14:m>
                <a:endParaRPr lang="en-US" sz="3200" dirty="0">
                  <a:solidFill>
                    <a:schemeClr val="bg1"/>
                  </a:solidFill>
                </a:endParaRPr>
              </a:p>
            </p:txBody>
          </p:sp>
        </mc:Choice>
        <mc:Fallback xmlns="">
          <p:sp>
            <p:nvSpPr>
              <p:cNvPr id="8" name="TextBox 7">
                <a:extLst>
                  <a:ext uri="{FF2B5EF4-FFF2-40B4-BE49-F238E27FC236}">
                    <a16:creationId xmlns:a16="http://schemas.microsoft.com/office/drawing/2014/main" id="{4BE75289-4025-F148-8877-851196B6A639}"/>
                  </a:ext>
                </a:extLst>
              </p:cNvPr>
              <p:cNvSpPr txBox="1">
                <a:spLocks noRot="1" noChangeAspect="1" noMove="1" noResize="1" noEditPoints="1" noAdjustHandles="1" noChangeArrowheads="1" noChangeShapeType="1" noTextEdit="1"/>
              </p:cNvSpPr>
              <p:nvPr/>
            </p:nvSpPr>
            <p:spPr>
              <a:xfrm>
                <a:off x="5490584" y="2588928"/>
                <a:ext cx="894770" cy="492443"/>
              </a:xfrm>
              <a:prstGeom prst="rect">
                <a:avLst/>
              </a:prstGeom>
              <a:blipFill>
                <a:blip r:embed="rId2"/>
                <a:stretch>
                  <a:fillRect l="-14085" t="-2564" r="-18310" b="-3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C93B6555-AD33-594E-B2BB-997589AE4456}"/>
                  </a:ext>
                </a:extLst>
              </p:cNvPr>
              <p:cNvSpPr/>
              <p:nvPr/>
            </p:nvSpPr>
            <p:spPr>
              <a:xfrm>
                <a:off x="10906150" y="4834308"/>
                <a:ext cx="458523"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AU" sz="2800" i="1">
                          <a:solidFill>
                            <a:schemeClr val="bg1"/>
                          </a:solidFill>
                          <a:latin typeface="Cambria Math" panose="02040503050406030204" pitchFamily="18" charset="0"/>
                          <a:ea typeface="Cambria Math" panose="02040503050406030204" pitchFamily="18" charset="0"/>
                        </a:rPr>
                        <m:t>𝜆</m:t>
                      </m:r>
                    </m:oMath>
                  </m:oMathPara>
                </a14:m>
                <a:endParaRPr lang="en-US" sz="2800" dirty="0">
                  <a:solidFill>
                    <a:schemeClr val="bg1"/>
                  </a:solidFill>
                </a:endParaRPr>
              </a:p>
            </p:txBody>
          </p:sp>
        </mc:Choice>
        <mc:Fallback xmlns="">
          <p:sp>
            <p:nvSpPr>
              <p:cNvPr id="9" name="Rectangle 8">
                <a:extLst>
                  <a:ext uri="{FF2B5EF4-FFF2-40B4-BE49-F238E27FC236}">
                    <a16:creationId xmlns:a16="http://schemas.microsoft.com/office/drawing/2014/main" id="{C93B6555-AD33-594E-B2BB-997589AE4456}"/>
                  </a:ext>
                </a:extLst>
              </p:cNvPr>
              <p:cNvSpPr>
                <a:spLocks noRot="1" noChangeAspect="1" noMove="1" noResize="1" noEditPoints="1" noAdjustHandles="1" noChangeArrowheads="1" noChangeShapeType="1" noTextEdit="1"/>
              </p:cNvSpPr>
              <p:nvPr/>
            </p:nvSpPr>
            <p:spPr>
              <a:xfrm>
                <a:off x="10906150" y="4834308"/>
                <a:ext cx="458523" cy="523220"/>
              </a:xfrm>
              <a:prstGeom prst="rect">
                <a:avLst/>
              </a:prstGeom>
              <a:blipFill>
                <a:blip r:embed="rId3"/>
                <a:stretch>
                  <a:fillRect/>
                </a:stretch>
              </a:blipFill>
            </p:spPr>
            <p:txBody>
              <a:bodyPr/>
              <a:lstStyle/>
              <a:p>
                <a:r>
                  <a:rPr lang="en-US">
                    <a:noFill/>
                  </a:rPr>
                  <a:t> </a:t>
                </a:r>
              </a:p>
            </p:txBody>
          </p:sp>
        </mc:Fallback>
      </mc:AlternateContent>
      <p:pic>
        <p:nvPicPr>
          <p:cNvPr id="14" name="Picture 13">
            <a:extLst>
              <a:ext uri="{FF2B5EF4-FFF2-40B4-BE49-F238E27FC236}">
                <a16:creationId xmlns:a16="http://schemas.microsoft.com/office/drawing/2014/main" id="{4D61B5F2-42DB-F24E-A3D9-D48E4D0F4713}"/>
              </a:ext>
            </a:extLst>
          </p:cNvPr>
          <p:cNvPicPr>
            <a:picLocks noChangeAspect="1"/>
          </p:cNvPicPr>
          <p:nvPr/>
        </p:nvPicPr>
        <p:blipFill rotWithShape="1">
          <a:blip r:embed="rId4"/>
          <a:srcRect r="48733"/>
          <a:stretch/>
        </p:blipFill>
        <p:spPr>
          <a:xfrm>
            <a:off x="1896467" y="1571672"/>
            <a:ext cx="4760241" cy="4663019"/>
          </a:xfrm>
          <a:prstGeom prst="rect">
            <a:avLst/>
          </a:prstGeom>
        </p:spPr>
      </p:pic>
      <p:sp>
        <p:nvSpPr>
          <p:cNvPr id="15" name="TextBox 14">
            <a:extLst>
              <a:ext uri="{FF2B5EF4-FFF2-40B4-BE49-F238E27FC236}">
                <a16:creationId xmlns:a16="http://schemas.microsoft.com/office/drawing/2014/main" id="{C2520454-6010-BC4E-B3FC-72ED4FB8F37F}"/>
              </a:ext>
            </a:extLst>
          </p:cNvPr>
          <p:cNvSpPr txBox="1"/>
          <p:nvPr/>
        </p:nvSpPr>
        <p:spPr>
          <a:xfrm>
            <a:off x="1293738" y="6303088"/>
            <a:ext cx="1951175" cy="369332"/>
          </a:xfrm>
          <a:prstGeom prst="rect">
            <a:avLst/>
          </a:prstGeom>
          <a:noFill/>
        </p:spPr>
        <p:txBody>
          <a:bodyPr wrap="none" rtlCol="0">
            <a:spAutoFit/>
          </a:bodyPr>
          <a:lstStyle/>
          <a:p>
            <a:r>
              <a:rPr lang="en-US" dirty="0">
                <a:latin typeface="HGSSoeiKakugothicUB" panose="020B0900000000000000" pitchFamily="34" charset="-128"/>
                <a:ea typeface="HGSSoeiKakugothicUB" panose="020B0900000000000000" pitchFamily="34" charset="-128"/>
              </a:rPr>
              <a:t>Jiang et al. 2019</a:t>
            </a:r>
          </a:p>
        </p:txBody>
      </p:sp>
      <p:pic>
        <p:nvPicPr>
          <p:cNvPr id="17" name="Picture 16">
            <a:extLst>
              <a:ext uri="{FF2B5EF4-FFF2-40B4-BE49-F238E27FC236}">
                <a16:creationId xmlns:a16="http://schemas.microsoft.com/office/drawing/2014/main" id="{ACBD4126-4D38-B44F-B68B-1F4092B613FD}"/>
              </a:ext>
            </a:extLst>
          </p:cNvPr>
          <p:cNvPicPr>
            <a:picLocks noChangeAspect="1"/>
          </p:cNvPicPr>
          <p:nvPr/>
        </p:nvPicPr>
        <p:blipFill rotWithShape="1">
          <a:blip r:embed="rId5"/>
          <a:srcRect t="14222" r="71650"/>
          <a:stretch/>
        </p:blipFill>
        <p:spPr>
          <a:xfrm>
            <a:off x="3583304" y="6151564"/>
            <a:ext cx="2002283" cy="520856"/>
          </a:xfrm>
          <a:prstGeom prst="rect">
            <a:avLst/>
          </a:prstGeom>
        </p:spPr>
      </p:pic>
      <p:sp>
        <p:nvSpPr>
          <p:cNvPr id="11" name="Freeform 10">
            <a:extLst>
              <a:ext uri="{FF2B5EF4-FFF2-40B4-BE49-F238E27FC236}">
                <a16:creationId xmlns:a16="http://schemas.microsoft.com/office/drawing/2014/main" id="{188EDED1-1509-6444-9BC4-6794BFF349CF}"/>
              </a:ext>
            </a:extLst>
          </p:cNvPr>
          <p:cNvSpPr/>
          <p:nvPr/>
        </p:nvSpPr>
        <p:spPr>
          <a:xfrm>
            <a:off x="2728556" y="3932072"/>
            <a:ext cx="1554686" cy="2219492"/>
          </a:xfrm>
          <a:custGeom>
            <a:avLst/>
            <a:gdLst>
              <a:gd name="connsiteX0" fmla="*/ 605642 w 997527"/>
              <a:gd name="connsiteY0" fmla="*/ 47566 h 1163846"/>
              <a:gd name="connsiteX1" fmla="*/ 498764 w 997527"/>
              <a:gd name="connsiteY1" fmla="*/ 59441 h 1163846"/>
              <a:gd name="connsiteX2" fmla="*/ 344384 w 997527"/>
              <a:gd name="connsiteY2" fmla="*/ 71316 h 1163846"/>
              <a:gd name="connsiteX3" fmla="*/ 237506 w 997527"/>
              <a:gd name="connsiteY3" fmla="*/ 130693 h 1163846"/>
              <a:gd name="connsiteX4" fmla="*/ 201880 w 997527"/>
              <a:gd name="connsiteY4" fmla="*/ 154443 h 1163846"/>
              <a:gd name="connsiteX5" fmla="*/ 154379 w 997527"/>
              <a:gd name="connsiteY5" fmla="*/ 178194 h 1163846"/>
              <a:gd name="connsiteX6" fmla="*/ 95003 w 997527"/>
              <a:gd name="connsiteY6" fmla="*/ 249446 h 1163846"/>
              <a:gd name="connsiteX7" fmla="*/ 47501 w 997527"/>
              <a:gd name="connsiteY7" fmla="*/ 296947 h 1163846"/>
              <a:gd name="connsiteX8" fmla="*/ 23751 w 997527"/>
              <a:gd name="connsiteY8" fmla="*/ 356324 h 1163846"/>
              <a:gd name="connsiteX9" fmla="*/ 0 w 997527"/>
              <a:gd name="connsiteY9" fmla="*/ 475077 h 1163846"/>
              <a:gd name="connsiteX10" fmla="*/ 11875 w 997527"/>
              <a:gd name="connsiteY10" fmla="*/ 795711 h 1163846"/>
              <a:gd name="connsiteX11" fmla="*/ 23751 w 997527"/>
              <a:gd name="connsiteY11" fmla="*/ 855088 h 1163846"/>
              <a:gd name="connsiteX12" fmla="*/ 71252 w 997527"/>
              <a:gd name="connsiteY12" fmla="*/ 926340 h 1163846"/>
              <a:gd name="connsiteX13" fmla="*/ 95003 w 997527"/>
              <a:gd name="connsiteY13" fmla="*/ 961966 h 1163846"/>
              <a:gd name="connsiteX14" fmla="*/ 142504 w 997527"/>
              <a:gd name="connsiteY14" fmla="*/ 1009467 h 1163846"/>
              <a:gd name="connsiteX15" fmla="*/ 249382 w 997527"/>
              <a:gd name="connsiteY15" fmla="*/ 1080719 h 1163846"/>
              <a:gd name="connsiteX16" fmla="*/ 344384 w 997527"/>
              <a:gd name="connsiteY16" fmla="*/ 1128220 h 1163846"/>
              <a:gd name="connsiteX17" fmla="*/ 403761 w 997527"/>
              <a:gd name="connsiteY17" fmla="*/ 1140095 h 1163846"/>
              <a:gd name="connsiteX18" fmla="*/ 439387 w 997527"/>
              <a:gd name="connsiteY18" fmla="*/ 1151971 h 1163846"/>
              <a:gd name="connsiteX19" fmla="*/ 486888 w 997527"/>
              <a:gd name="connsiteY19" fmla="*/ 1163846 h 1163846"/>
              <a:gd name="connsiteX20" fmla="*/ 688769 w 997527"/>
              <a:gd name="connsiteY20" fmla="*/ 1151971 h 1163846"/>
              <a:gd name="connsiteX21" fmla="*/ 783771 w 997527"/>
              <a:gd name="connsiteY21" fmla="*/ 1104469 h 1163846"/>
              <a:gd name="connsiteX22" fmla="*/ 902525 w 997527"/>
              <a:gd name="connsiteY22" fmla="*/ 1009467 h 1163846"/>
              <a:gd name="connsiteX23" fmla="*/ 926275 w 997527"/>
              <a:gd name="connsiteY23" fmla="*/ 973841 h 1163846"/>
              <a:gd name="connsiteX24" fmla="*/ 961901 w 997527"/>
              <a:gd name="connsiteY24" fmla="*/ 926340 h 1163846"/>
              <a:gd name="connsiteX25" fmla="*/ 997527 w 997527"/>
              <a:gd name="connsiteY25" fmla="*/ 831337 h 1163846"/>
              <a:gd name="connsiteX26" fmla="*/ 985652 w 997527"/>
              <a:gd name="connsiteY26" fmla="*/ 629456 h 1163846"/>
              <a:gd name="connsiteX27" fmla="*/ 938151 w 997527"/>
              <a:gd name="connsiteY27" fmla="*/ 558204 h 1163846"/>
              <a:gd name="connsiteX28" fmla="*/ 819397 w 997527"/>
              <a:gd name="connsiteY28" fmla="*/ 391950 h 1163846"/>
              <a:gd name="connsiteX29" fmla="*/ 760021 w 997527"/>
              <a:gd name="connsiteY29" fmla="*/ 344449 h 1163846"/>
              <a:gd name="connsiteX30" fmla="*/ 724395 w 997527"/>
              <a:gd name="connsiteY30" fmla="*/ 308823 h 1163846"/>
              <a:gd name="connsiteX31" fmla="*/ 688769 w 997527"/>
              <a:gd name="connsiteY31" fmla="*/ 285072 h 1163846"/>
              <a:gd name="connsiteX32" fmla="*/ 617517 w 997527"/>
              <a:gd name="connsiteY32" fmla="*/ 225695 h 1163846"/>
              <a:gd name="connsiteX33" fmla="*/ 570016 w 997527"/>
              <a:gd name="connsiteY33" fmla="*/ 213820 h 1163846"/>
              <a:gd name="connsiteX34" fmla="*/ 498764 w 997527"/>
              <a:gd name="connsiteY34" fmla="*/ 166319 h 1163846"/>
              <a:gd name="connsiteX35" fmla="*/ 427512 w 997527"/>
              <a:gd name="connsiteY35" fmla="*/ 142568 h 1163846"/>
              <a:gd name="connsiteX36" fmla="*/ 391886 w 997527"/>
              <a:gd name="connsiteY36" fmla="*/ 118817 h 1163846"/>
              <a:gd name="connsiteX37" fmla="*/ 356260 w 997527"/>
              <a:gd name="connsiteY37" fmla="*/ 106942 h 1163846"/>
              <a:gd name="connsiteX38" fmla="*/ 273132 w 997527"/>
              <a:gd name="connsiteY38" fmla="*/ 83191 h 1163846"/>
              <a:gd name="connsiteX39" fmla="*/ 237506 w 997527"/>
              <a:gd name="connsiteY39" fmla="*/ 59441 h 1163846"/>
              <a:gd name="connsiteX40" fmla="*/ 201880 w 997527"/>
              <a:gd name="connsiteY40" fmla="*/ 47566 h 1163846"/>
              <a:gd name="connsiteX41" fmla="*/ 154379 w 997527"/>
              <a:gd name="connsiteY41" fmla="*/ 35690 h 1163846"/>
              <a:gd name="connsiteX42" fmla="*/ 95003 w 997527"/>
              <a:gd name="connsiteY42" fmla="*/ 23815 h 1163846"/>
              <a:gd name="connsiteX43" fmla="*/ 0 w 997527"/>
              <a:gd name="connsiteY43" fmla="*/ 64 h 116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97527" h="1163846">
                <a:moveTo>
                  <a:pt x="605642" y="47566"/>
                </a:moveTo>
                <a:cubicBezTo>
                  <a:pt x="570016" y="51524"/>
                  <a:pt x="534462" y="56196"/>
                  <a:pt x="498764" y="59441"/>
                </a:cubicBezTo>
                <a:cubicBezTo>
                  <a:pt x="447364" y="64114"/>
                  <a:pt x="395294" y="62831"/>
                  <a:pt x="344384" y="71316"/>
                </a:cubicBezTo>
                <a:cubicBezTo>
                  <a:pt x="295228" y="79509"/>
                  <a:pt x="275510" y="103548"/>
                  <a:pt x="237506" y="130693"/>
                </a:cubicBezTo>
                <a:cubicBezTo>
                  <a:pt x="225892" y="138988"/>
                  <a:pt x="214272" y="147362"/>
                  <a:pt x="201880" y="154443"/>
                </a:cubicBezTo>
                <a:cubicBezTo>
                  <a:pt x="186510" y="163226"/>
                  <a:pt x="168784" y="167904"/>
                  <a:pt x="154379" y="178194"/>
                </a:cubicBezTo>
                <a:cubicBezTo>
                  <a:pt x="108861" y="210707"/>
                  <a:pt x="127898" y="211068"/>
                  <a:pt x="95003" y="249446"/>
                </a:cubicBezTo>
                <a:cubicBezTo>
                  <a:pt x="80430" y="266448"/>
                  <a:pt x="63335" y="281113"/>
                  <a:pt x="47501" y="296947"/>
                </a:cubicBezTo>
                <a:cubicBezTo>
                  <a:pt x="39584" y="316739"/>
                  <a:pt x="30492" y="336101"/>
                  <a:pt x="23751" y="356324"/>
                </a:cubicBezTo>
                <a:cubicBezTo>
                  <a:pt x="11938" y="391762"/>
                  <a:pt x="5849" y="439984"/>
                  <a:pt x="0" y="475077"/>
                </a:cubicBezTo>
                <a:cubicBezTo>
                  <a:pt x="3958" y="581955"/>
                  <a:pt x="5203" y="688968"/>
                  <a:pt x="11875" y="795711"/>
                </a:cubicBezTo>
                <a:cubicBezTo>
                  <a:pt x="13134" y="815856"/>
                  <a:pt x="15399" y="836713"/>
                  <a:pt x="23751" y="855088"/>
                </a:cubicBezTo>
                <a:cubicBezTo>
                  <a:pt x="35563" y="881074"/>
                  <a:pt x="55418" y="902589"/>
                  <a:pt x="71252" y="926340"/>
                </a:cubicBezTo>
                <a:cubicBezTo>
                  <a:pt x="79169" y="938215"/>
                  <a:pt x="84911" y="951874"/>
                  <a:pt x="95003" y="961966"/>
                </a:cubicBezTo>
                <a:cubicBezTo>
                  <a:pt x="110837" y="977800"/>
                  <a:pt x="125652" y="994722"/>
                  <a:pt x="142504" y="1009467"/>
                </a:cubicBezTo>
                <a:cubicBezTo>
                  <a:pt x="171999" y="1035275"/>
                  <a:pt x="215567" y="1062511"/>
                  <a:pt x="249382" y="1080719"/>
                </a:cubicBezTo>
                <a:cubicBezTo>
                  <a:pt x="280555" y="1097505"/>
                  <a:pt x="309666" y="1121277"/>
                  <a:pt x="344384" y="1128220"/>
                </a:cubicBezTo>
                <a:cubicBezTo>
                  <a:pt x="364176" y="1132178"/>
                  <a:pt x="384179" y="1135200"/>
                  <a:pt x="403761" y="1140095"/>
                </a:cubicBezTo>
                <a:cubicBezTo>
                  <a:pt x="415905" y="1143131"/>
                  <a:pt x="427351" y="1148532"/>
                  <a:pt x="439387" y="1151971"/>
                </a:cubicBezTo>
                <a:cubicBezTo>
                  <a:pt x="455080" y="1156455"/>
                  <a:pt x="471054" y="1159888"/>
                  <a:pt x="486888" y="1163846"/>
                </a:cubicBezTo>
                <a:cubicBezTo>
                  <a:pt x="554182" y="1159888"/>
                  <a:pt x="622668" y="1165191"/>
                  <a:pt x="688769" y="1151971"/>
                </a:cubicBezTo>
                <a:cubicBezTo>
                  <a:pt x="723487" y="1145027"/>
                  <a:pt x="754312" y="1124108"/>
                  <a:pt x="783771" y="1104469"/>
                </a:cubicBezTo>
                <a:cubicBezTo>
                  <a:pt x="844891" y="1063723"/>
                  <a:pt x="857403" y="1062109"/>
                  <a:pt x="902525" y="1009467"/>
                </a:cubicBezTo>
                <a:cubicBezTo>
                  <a:pt x="911813" y="998631"/>
                  <a:pt x="917979" y="985455"/>
                  <a:pt x="926275" y="973841"/>
                </a:cubicBezTo>
                <a:cubicBezTo>
                  <a:pt x="937779" y="957735"/>
                  <a:pt x="952289" y="943641"/>
                  <a:pt x="961901" y="926340"/>
                </a:cubicBezTo>
                <a:cubicBezTo>
                  <a:pt x="973736" y="905037"/>
                  <a:pt x="988638" y="858004"/>
                  <a:pt x="997527" y="831337"/>
                </a:cubicBezTo>
                <a:cubicBezTo>
                  <a:pt x="993569" y="764043"/>
                  <a:pt x="999972" y="695327"/>
                  <a:pt x="985652" y="629456"/>
                </a:cubicBezTo>
                <a:cubicBezTo>
                  <a:pt x="979588" y="601563"/>
                  <a:pt x="950917" y="583735"/>
                  <a:pt x="938151" y="558204"/>
                </a:cubicBezTo>
                <a:cubicBezTo>
                  <a:pt x="905619" y="493141"/>
                  <a:pt x="885685" y="444981"/>
                  <a:pt x="819397" y="391950"/>
                </a:cubicBezTo>
                <a:cubicBezTo>
                  <a:pt x="799605" y="376116"/>
                  <a:pt x="779096" y="361140"/>
                  <a:pt x="760021" y="344449"/>
                </a:cubicBezTo>
                <a:cubicBezTo>
                  <a:pt x="747382" y="333390"/>
                  <a:pt x="737297" y="319574"/>
                  <a:pt x="724395" y="308823"/>
                </a:cubicBezTo>
                <a:cubicBezTo>
                  <a:pt x="713431" y="299686"/>
                  <a:pt x="699733" y="294209"/>
                  <a:pt x="688769" y="285072"/>
                </a:cubicBezTo>
                <a:cubicBezTo>
                  <a:pt x="658559" y="259897"/>
                  <a:pt x="653937" y="241304"/>
                  <a:pt x="617517" y="225695"/>
                </a:cubicBezTo>
                <a:cubicBezTo>
                  <a:pt x="602516" y="219266"/>
                  <a:pt x="585850" y="217778"/>
                  <a:pt x="570016" y="213820"/>
                </a:cubicBezTo>
                <a:cubicBezTo>
                  <a:pt x="546265" y="197986"/>
                  <a:pt x="525844" y="175346"/>
                  <a:pt x="498764" y="166319"/>
                </a:cubicBezTo>
                <a:lnTo>
                  <a:pt x="427512" y="142568"/>
                </a:lnTo>
                <a:cubicBezTo>
                  <a:pt x="415637" y="134651"/>
                  <a:pt x="404652" y="125200"/>
                  <a:pt x="391886" y="118817"/>
                </a:cubicBezTo>
                <a:cubicBezTo>
                  <a:pt x="380690" y="113219"/>
                  <a:pt x="368296" y="110381"/>
                  <a:pt x="356260" y="106942"/>
                </a:cubicBezTo>
                <a:cubicBezTo>
                  <a:pt x="338496" y="101867"/>
                  <a:pt x="292120" y="92685"/>
                  <a:pt x="273132" y="83191"/>
                </a:cubicBezTo>
                <a:cubicBezTo>
                  <a:pt x="260367" y="76808"/>
                  <a:pt x="250272" y="65824"/>
                  <a:pt x="237506" y="59441"/>
                </a:cubicBezTo>
                <a:cubicBezTo>
                  <a:pt x="226310" y="53843"/>
                  <a:pt x="213916" y="51005"/>
                  <a:pt x="201880" y="47566"/>
                </a:cubicBezTo>
                <a:cubicBezTo>
                  <a:pt x="186187" y="43082"/>
                  <a:pt x="170311" y="39231"/>
                  <a:pt x="154379" y="35690"/>
                </a:cubicBezTo>
                <a:cubicBezTo>
                  <a:pt x="134676" y="31311"/>
                  <a:pt x="114476" y="29126"/>
                  <a:pt x="95003" y="23815"/>
                </a:cubicBezTo>
                <a:cubicBezTo>
                  <a:pt x="-1263" y="-2440"/>
                  <a:pt x="54322" y="64"/>
                  <a:pt x="0" y="64"/>
                </a:cubicBezTo>
              </a:path>
            </a:pathLst>
          </a:custGeom>
          <a:noFill/>
          <a:ln w="5715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D9927E4-E42D-F34B-96B4-2C7F9817808F}"/>
              </a:ext>
            </a:extLst>
          </p:cNvPr>
          <p:cNvSpPr txBox="1"/>
          <p:nvPr/>
        </p:nvSpPr>
        <p:spPr>
          <a:xfrm>
            <a:off x="176542" y="1920858"/>
            <a:ext cx="2738226" cy="523220"/>
          </a:xfrm>
          <a:prstGeom prst="rect">
            <a:avLst/>
          </a:prstGeom>
          <a:noFill/>
        </p:spPr>
        <p:txBody>
          <a:bodyPr wrap="square" rtlCol="0">
            <a:spAutoFit/>
          </a:bodyPr>
          <a:lstStyle/>
          <a:p>
            <a:r>
              <a:rPr lang="en-US" sz="2800" dirty="0">
                <a:latin typeface="HGSSoeiKakugothicUB" panose="020B0900000000000000" pitchFamily="34" charset="-128"/>
                <a:ea typeface="HGSSoeiKakugothicUB" panose="020B0900000000000000" pitchFamily="34" charset="-128"/>
              </a:rPr>
              <a:t>Galaxy spin</a:t>
            </a:r>
          </a:p>
        </p:txBody>
      </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14C28BFA-30B0-574E-BCD5-8BF3A8957B6F}"/>
                  </a:ext>
                </a:extLst>
              </p:cNvPr>
              <p:cNvSpPr/>
              <p:nvPr/>
            </p:nvSpPr>
            <p:spPr>
              <a:xfrm>
                <a:off x="7341776" y="3081371"/>
                <a:ext cx="3642920" cy="1266309"/>
              </a:xfrm>
              <a:prstGeom prst="rect">
                <a:avLst/>
              </a:prstGeom>
            </p:spPr>
            <p:txBody>
              <a:bodyPr wrap="none">
                <a:spAutoFit/>
              </a:bodyPr>
              <a:lstStyle/>
              <a:p>
                <a14:m>
                  <m:oMath xmlns:m="http://schemas.openxmlformats.org/officeDocument/2006/math">
                    <m:r>
                      <a:rPr lang="en-AU" sz="4800" b="1" i="1" smtClean="0">
                        <a:solidFill>
                          <a:schemeClr val="tx1"/>
                        </a:solidFill>
                        <a:latin typeface="Cambria Math" panose="02040503050406030204" pitchFamily="18" charset="0"/>
                        <a:ea typeface="Cambria Math" panose="02040503050406030204" pitchFamily="18" charset="0"/>
                      </a:rPr>
                      <m:t>𝒇</m:t>
                    </m:r>
                    <m:r>
                      <a:rPr lang="en-AU" sz="4800" b="1" i="1" baseline="-25000" smtClean="0">
                        <a:solidFill>
                          <a:schemeClr val="tx1"/>
                        </a:solidFill>
                        <a:latin typeface="Cambria Math" panose="02040503050406030204" pitchFamily="18" charset="0"/>
                        <a:ea typeface="Cambria Math" panose="02040503050406030204" pitchFamily="18" charset="0"/>
                      </a:rPr>
                      <m:t>𝒋</m:t>
                    </m:r>
                    <m:r>
                      <a:rPr lang="en-AU" sz="4800" b="1" i="1" smtClean="0">
                        <a:solidFill>
                          <a:schemeClr val="tx1"/>
                        </a:solidFill>
                        <a:latin typeface="Cambria Math" panose="02040503050406030204" pitchFamily="18" charset="0"/>
                        <a:ea typeface="Cambria Math" panose="02040503050406030204" pitchFamily="18" charset="0"/>
                      </a:rPr>
                      <m:t>=</m:t>
                    </m:r>
                    <m:f>
                      <m:fPr>
                        <m:ctrlPr>
                          <a:rPr lang="en-AU" sz="4800" b="1" i="1">
                            <a:solidFill>
                              <a:schemeClr val="tx1"/>
                            </a:solidFill>
                            <a:latin typeface="Cambria Math" panose="02040503050406030204" pitchFamily="18" charset="0"/>
                            <a:ea typeface="Cambria Math" panose="02040503050406030204" pitchFamily="18" charset="0"/>
                          </a:rPr>
                        </m:ctrlPr>
                      </m:fPr>
                      <m:num>
                        <m:r>
                          <a:rPr lang="en-AU" sz="4800" b="1" i="1">
                            <a:solidFill>
                              <a:schemeClr val="tx1"/>
                            </a:solidFill>
                            <a:latin typeface="Cambria Math" panose="02040503050406030204" pitchFamily="18" charset="0"/>
                            <a:ea typeface="Cambria Math" panose="02040503050406030204" pitchFamily="18" charset="0"/>
                          </a:rPr>
                          <m:t>𝒋</m:t>
                        </m:r>
                        <m:r>
                          <a:rPr lang="en-AU" sz="4800" b="1" i="1" baseline="-25000" smtClean="0">
                            <a:solidFill>
                              <a:schemeClr val="tx1"/>
                            </a:solidFill>
                            <a:latin typeface="Cambria Math" panose="02040503050406030204" pitchFamily="18" charset="0"/>
                            <a:ea typeface="Cambria Math" panose="02040503050406030204" pitchFamily="18" charset="0"/>
                          </a:rPr>
                          <m:t>𝒈𝒂𝒍</m:t>
                        </m:r>
                      </m:num>
                      <m:den>
                        <m:r>
                          <a:rPr lang="en-AU" sz="4800" b="1" i="1" smtClean="0">
                            <a:solidFill>
                              <a:schemeClr val="tx1"/>
                            </a:solidFill>
                            <a:latin typeface="Cambria Math" panose="02040503050406030204" pitchFamily="18" charset="0"/>
                            <a:ea typeface="Cambria Math" panose="02040503050406030204" pitchFamily="18" charset="0"/>
                          </a:rPr>
                          <m:t>𝒋</m:t>
                        </m:r>
                        <m:r>
                          <a:rPr lang="en-AU" sz="4800" b="1" i="1" baseline="-25000" smtClean="0">
                            <a:solidFill>
                              <a:schemeClr val="tx1"/>
                            </a:solidFill>
                            <a:latin typeface="Cambria Math" panose="02040503050406030204" pitchFamily="18" charset="0"/>
                            <a:ea typeface="Cambria Math" panose="02040503050406030204" pitchFamily="18" charset="0"/>
                          </a:rPr>
                          <m:t>𝒅𝒎</m:t>
                        </m:r>
                      </m:den>
                    </m:f>
                  </m:oMath>
                </a14:m>
                <a:r>
                  <a:rPr lang="en-US" sz="4800" dirty="0"/>
                  <a:t> = </a:t>
                </a:r>
                <a14:m>
                  <m:oMath xmlns:m="http://schemas.openxmlformats.org/officeDocument/2006/math">
                    <m:f>
                      <m:fPr>
                        <m:ctrlPr>
                          <a:rPr lang="en-AU" sz="4800" b="1" i="1" smtClean="0">
                            <a:solidFill>
                              <a:schemeClr val="tx1"/>
                            </a:solidFill>
                            <a:latin typeface="Cambria Math" panose="02040503050406030204" pitchFamily="18" charset="0"/>
                            <a:ea typeface="Cambria Math" panose="02040503050406030204" pitchFamily="18" charset="0"/>
                          </a:rPr>
                        </m:ctrlPr>
                      </m:fPr>
                      <m:num>
                        <m:r>
                          <a:rPr lang="en-AU" sz="4800" b="1" i="1" smtClean="0">
                            <a:solidFill>
                              <a:schemeClr val="tx1"/>
                            </a:solidFill>
                            <a:latin typeface="Cambria Math" panose="02040503050406030204" pitchFamily="18" charset="0"/>
                            <a:ea typeface="Cambria Math" panose="02040503050406030204" pitchFamily="18" charset="0"/>
                          </a:rPr>
                          <m:t>𝝀</m:t>
                        </m:r>
                        <m:r>
                          <a:rPr lang="en-AU" sz="4800" b="1" i="1" baseline="-25000" smtClean="0">
                            <a:solidFill>
                              <a:schemeClr val="tx1"/>
                            </a:solidFill>
                            <a:latin typeface="Cambria Math" panose="02040503050406030204" pitchFamily="18" charset="0"/>
                            <a:ea typeface="Cambria Math" panose="02040503050406030204" pitchFamily="18" charset="0"/>
                          </a:rPr>
                          <m:t>𝒈𝒂𝒍</m:t>
                        </m:r>
                      </m:num>
                      <m:den>
                        <m:r>
                          <a:rPr lang="en-AU" sz="4800" b="1" i="1" smtClean="0">
                            <a:solidFill>
                              <a:schemeClr val="tx1"/>
                            </a:solidFill>
                            <a:latin typeface="Cambria Math" panose="02040503050406030204" pitchFamily="18" charset="0"/>
                            <a:ea typeface="Cambria Math" panose="02040503050406030204" pitchFamily="18" charset="0"/>
                          </a:rPr>
                          <m:t>𝝀</m:t>
                        </m:r>
                        <m:r>
                          <a:rPr lang="en-AU" sz="4800" b="1" i="1" baseline="-25000" smtClean="0">
                            <a:solidFill>
                              <a:schemeClr val="tx1"/>
                            </a:solidFill>
                            <a:latin typeface="Cambria Math" panose="02040503050406030204" pitchFamily="18" charset="0"/>
                            <a:ea typeface="Cambria Math" panose="02040503050406030204" pitchFamily="18" charset="0"/>
                          </a:rPr>
                          <m:t>𝒅𝒎</m:t>
                        </m:r>
                      </m:den>
                    </m:f>
                  </m:oMath>
                </a14:m>
                <a:r>
                  <a:rPr lang="en-US" sz="4800" dirty="0">
                    <a:solidFill>
                      <a:schemeClr val="bg1"/>
                    </a:solidFill>
                  </a:rPr>
                  <a:t> </a:t>
                </a:r>
              </a:p>
            </p:txBody>
          </p:sp>
        </mc:Choice>
        <mc:Fallback xmlns="">
          <p:sp>
            <p:nvSpPr>
              <p:cNvPr id="18" name="Rectangle 17">
                <a:extLst>
                  <a:ext uri="{FF2B5EF4-FFF2-40B4-BE49-F238E27FC236}">
                    <a16:creationId xmlns:a16="http://schemas.microsoft.com/office/drawing/2014/main" id="{14C28BFA-30B0-574E-BCD5-8BF3A8957B6F}"/>
                  </a:ext>
                </a:extLst>
              </p:cNvPr>
              <p:cNvSpPr>
                <a:spLocks noRot="1" noChangeAspect="1" noMove="1" noResize="1" noEditPoints="1" noAdjustHandles="1" noChangeArrowheads="1" noChangeShapeType="1" noTextEdit="1"/>
              </p:cNvSpPr>
              <p:nvPr/>
            </p:nvSpPr>
            <p:spPr>
              <a:xfrm>
                <a:off x="7341776" y="3081371"/>
                <a:ext cx="3642920" cy="1266309"/>
              </a:xfrm>
              <a:prstGeom prst="rect">
                <a:avLst/>
              </a:prstGeom>
              <a:blipFill>
                <a:blip r:embed="rId6"/>
                <a:stretch>
                  <a:fillRect l="-4861" b="-11000"/>
                </a:stretch>
              </a:blipFill>
            </p:spPr>
            <p:txBody>
              <a:bodyPr/>
              <a:lstStyle/>
              <a:p>
                <a:r>
                  <a:rPr lang="en-US">
                    <a:noFill/>
                  </a:rPr>
                  <a:t> </a:t>
                </a:r>
              </a:p>
            </p:txBody>
          </p:sp>
        </mc:Fallback>
      </mc:AlternateContent>
      <p:sp>
        <p:nvSpPr>
          <p:cNvPr id="3" name="Footer Placeholder 2">
            <a:extLst>
              <a:ext uri="{FF2B5EF4-FFF2-40B4-BE49-F238E27FC236}">
                <a16:creationId xmlns:a16="http://schemas.microsoft.com/office/drawing/2014/main" id="{13FB8178-F457-DA49-B5E6-35DB721F9D75}"/>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3114236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3000"/>
            <a:lum/>
          </a:blip>
          <a:srcRect/>
          <a:stretch>
            <a:fillRect t="-3000" r="-1000" b="-8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28DAE-C579-7A45-A609-9375683450DC}"/>
              </a:ext>
            </a:extLst>
          </p:cNvPr>
          <p:cNvSpPr>
            <a:spLocks noGrp="1"/>
          </p:cNvSpPr>
          <p:nvPr>
            <p:ph type="title"/>
          </p:nvPr>
        </p:nvSpPr>
        <p:spPr>
          <a:xfrm>
            <a:off x="1812597" y="246117"/>
            <a:ext cx="10515600" cy="1325563"/>
          </a:xfrm>
        </p:spPr>
        <p:txBody>
          <a:bodyPr/>
          <a:lstStyle/>
          <a:p>
            <a:r>
              <a:rPr lang="en-US" dirty="0">
                <a:latin typeface="HGSSoeiKakugothicUB" panose="020B0900000000000000" pitchFamily="34" charset="-128"/>
                <a:ea typeface="HGSSoeiKakugothicUB" panose="020B0900000000000000" pitchFamily="34" charset="-128"/>
                <a:cs typeface="Ayuthaya" pitchFamily="2" charset="-34"/>
              </a:rPr>
              <a:t>Importance of angular momentum and its </a:t>
            </a:r>
            <a:r>
              <a:rPr lang="en-US" dirty="0">
                <a:solidFill>
                  <a:srgbClr val="7030A0"/>
                </a:solidFill>
                <a:latin typeface="HGSSoeiKakugothicUB" panose="020B0900000000000000" pitchFamily="34" charset="-128"/>
                <a:ea typeface="HGSSoeiKakugothicUB" panose="020B0900000000000000" pitchFamily="34" charset="-128"/>
                <a:cs typeface="Ayuthaya" pitchFamily="2" charset="-34"/>
              </a:rPr>
              <a:t>journey to the galaxy</a:t>
            </a:r>
          </a:p>
        </p:txBody>
      </p:sp>
      <p:cxnSp>
        <p:nvCxnSpPr>
          <p:cNvPr id="6" name="Straight Arrow Connector 5">
            <a:extLst>
              <a:ext uri="{FF2B5EF4-FFF2-40B4-BE49-F238E27FC236}">
                <a16:creationId xmlns:a16="http://schemas.microsoft.com/office/drawing/2014/main" id="{75C7CC27-E1EC-2B47-BE9E-5F47DB7D554C}"/>
              </a:ext>
            </a:extLst>
          </p:cNvPr>
          <p:cNvCxnSpPr/>
          <p:nvPr/>
        </p:nvCxnSpPr>
        <p:spPr>
          <a:xfrm flipV="1">
            <a:off x="6553226" y="2588928"/>
            <a:ext cx="0" cy="2451100"/>
          </a:xfrm>
          <a:prstGeom prst="straightConnector1">
            <a:avLst/>
          </a:prstGeom>
          <a:ln>
            <a:solidFill>
              <a:schemeClr val="bg1"/>
            </a:solidFill>
            <a:tailEnd type="triangle"/>
          </a:ln>
        </p:spPr>
        <p:style>
          <a:lnRef idx="2">
            <a:schemeClr val="accent6"/>
          </a:lnRef>
          <a:fillRef idx="0">
            <a:schemeClr val="accent6"/>
          </a:fillRef>
          <a:effectRef idx="1">
            <a:schemeClr val="accent6"/>
          </a:effectRef>
          <a:fontRef idx="minor">
            <a:schemeClr val="tx1"/>
          </a:fontRef>
        </p:style>
      </p:cxnSp>
      <p:cxnSp>
        <p:nvCxnSpPr>
          <p:cNvPr id="7" name="Straight Arrow Connector 6">
            <a:extLst>
              <a:ext uri="{FF2B5EF4-FFF2-40B4-BE49-F238E27FC236}">
                <a16:creationId xmlns:a16="http://schemas.microsoft.com/office/drawing/2014/main" id="{02FC7E1D-FBFC-1648-BDBB-7B53FC67775E}"/>
              </a:ext>
            </a:extLst>
          </p:cNvPr>
          <p:cNvCxnSpPr>
            <a:cxnSpLocks/>
          </p:cNvCxnSpPr>
          <p:nvPr/>
        </p:nvCxnSpPr>
        <p:spPr>
          <a:xfrm>
            <a:off x="6553226" y="5040028"/>
            <a:ext cx="4292600" cy="0"/>
          </a:xfrm>
          <a:prstGeom prst="straightConnector1">
            <a:avLst/>
          </a:prstGeom>
          <a:ln>
            <a:solidFill>
              <a:schemeClr val="bg1"/>
            </a:solidFill>
            <a:tailEnd type="triangle"/>
          </a:ln>
        </p:spPr>
        <p:style>
          <a:lnRef idx="2">
            <a:schemeClr val="accent6"/>
          </a:lnRef>
          <a:fillRef idx="0">
            <a:schemeClr val="accent6"/>
          </a:fillRef>
          <a:effectRef idx="1">
            <a:schemeClr val="accent6"/>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BE75289-4025-F148-8877-851196B6A639}"/>
                  </a:ext>
                </a:extLst>
              </p:cNvPr>
              <p:cNvSpPr txBox="1"/>
              <p:nvPr/>
            </p:nvSpPr>
            <p:spPr>
              <a:xfrm>
                <a:off x="5490584" y="2588928"/>
                <a:ext cx="894770"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sz="3200" i="1" smtClean="0">
                          <a:solidFill>
                            <a:schemeClr val="bg1"/>
                          </a:solidFill>
                          <a:latin typeface="Cambria Math" panose="02040503050406030204" pitchFamily="18" charset="0"/>
                          <a:ea typeface="Cambria Math" panose="02040503050406030204" pitchFamily="18" charset="0"/>
                        </a:rPr>
                        <m:t>Φ</m:t>
                      </m:r>
                      <m:r>
                        <a:rPr lang="en-AU" sz="3200" b="0" i="1" smtClean="0">
                          <a:solidFill>
                            <a:schemeClr val="bg1"/>
                          </a:solidFill>
                          <a:latin typeface="Cambria Math" panose="02040503050406030204" pitchFamily="18" charset="0"/>
                          <a:ea typeface="Cambria Math" panose="02040503050406030204" pitchFamily="18" charset="0"/>
                        </a:rPr>
                        <m:t>(</m:t>
                      </m:r>
                      <m:r>
                        <a:rPr lang="en-AU" sz="3200" b="0" i="1" smtClean="0">
                          <a:solidFill>
                            <a:schemeClr val="bg1"/>
                          </a:solidFill>
                          <a:latin typeface="Cambria Math" panose="02040503050406030204" pitchFamily="18" charset="0"/>
                          <a:ea typeface="Cambria Math" panose="02040503050406030204" pitchFamily="18" charset="0"/>
                        </a:rPr>
                        <m:t>𝜆</m:t>
                      </m:r>
                      <m:r>
                        <a:rPr lang="en-AU" sz="3200" b="0" i="1" smtClean="0">
                          <a:solidFill>
                            <a:schemeClr val="bg1"/>
                          </a:solidFill>
                          <a:latin typeface="Cambria Math" panose="02040503050406030204" pitchFamily="18" charset="0"/>
                          <a:ea typeface="Cambria Math" panose="02040503050406030204" pitchFamily="18" charset="0"/>
                        </a:rPr>
                        <m:t>)</m:t>
                      </m:r>
                    </m:oMath>
                  </m:oMathPara>
                </a14:m>
                <a:endParaRPr lang="en-US" sz="3200" dirty="0">
                  <a:solidFill>
                    <a:schemeClr val="bg1"/>
                  </a:solidFill>
                </a:endParaRPr>
              </a:p>
            </p:txBody>
          </p:sp>
        </mc:Choice>
        <mc:Fallback xmlns="">
          <p:sp>
            <p:nvSpPr>
              <p:cNvPr id="8" name="TextBox 7">
                <a:extLst>
                  <a:ext uri="{FF2B5EF4-FFF2-40B4-BE49-F238E27FC236}">
                    <a16:creationId xmlns:a16="http://schemas.microsoft.com/office/drawing/2014/main" id="{4BE75289-4025-F148-8877-851196B6A639}"/>
                  </a:ext>
                </a:extLst>
              </p:cNvPr>
              <p:cNvSpPr txBox="1">
                <a:spLocks noRot="1" noChangeAspect="1" noMove="1" noResize="1" noEditPoints="1" noAdjustHandles="1" noChangeArrowheads="1" noChangeShapeType="1" noTextEdit="1"/>
              </p:cNvSpPr>
              <p:nvPr/>
            </p:nvSpPr>
            <p:spPr>
              <a:xfrm>
                <a:off x="5490584" y="2588928"/>
                <a:ext cx="894770" cy="492443"/>
              </a:xfrm>
              <a:prstGeom prst="rect">
                <a:avLst/>
              </a:prstGeom>
              <a:blipFill>
                <a:blip r:embed="rId3"/>
                <a:stretch>
                  <a:fillRect l="-14085" t="-2564" r="-18310" b="-3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C93B6555-AD33-594E-B2BB-997589AE4456}"/>
                  </a:ext>
                </a:extLst>
              </p:cNvPr>
              <p:cNvSpPr/>
              <p:nvPr/>
            </p:nvSpPr>
            <p:spPr>
              <a:xfrm>
                <a:off x="10906150" y="4834308"/>
                <a:ext cx="458523"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AU" sz="2800" i="1">
                          <a:solidFill>
                            <a:schemeClr val="bg1"/>
                          </a:solidFill>
                          <a:latin typeface="Cambria Math" panose="02040503050406030204" pitchFamily="18" charset="0"/>
                          <a:ea typeface="Cambria Math" panose="02040503050406030204" pitchFamily="18" charset="0"/>
                        </a:rPr>
                        <m:t>𝜆</m:t>
                      </m:r>
                    </m:oMath>
                  </m:oMathPara>
                </a14:m>
                <a:endParaRPr lang="en-US" sz="2800" dirty="0">
                  <a:solidFill>
                    <a:schemeClr val="bg1"/>
                  </a:solidFill>
                </a:endParaRPr>
              </a:p>
            </p:txBody>
          </p:sp>
        </mc:Choice>
        <mc:Fallback xmlns="">
          <p:sp>
            <p:nvSpPr>
              <p:cNvPr id="9" name="Rectangle 8">
                <a:extLst>
                  <a:ext uri="{FF2B5EF4-FFF2-40B4-BE49-F238E27FC236}">
                    <a16:creationId xmlns:a16="http://schemas.microsoft.com/office/drawing/2014/main" id="{C93B6555-AD33-594E-B2BB-997589AE4456}"/>
                  </a:ext>
                </a:extLst>
              </p:cNvPr>
              <p:cNvSpPr>
                <a:spLocks noRot="1" noChangeAspect="1" noMove="1" noResize="1" noEditPoints="1" noAdjustHandles="1" noChangeArrowheads="1" noChangeShapeType="1" noTextEdit="1"/>
              </p:cNvSpPr>
              <p:nvPr/>
            </p:nvSpPr>
            <p:spPr>
              <a:xfrm>
                <a:off x="10906150" y="4834308"/>
                <a:ext cx="458523" cy="523220"/>
              </a:xfrm>
              <a:prstGeom prst="rect">
                <a:avLst/>
              </a:prstGeom>
              <a:blipFill>
                <a:blip r:embed="rId4"/>
                <a:stretch>
                  <a:fillRect/>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771E49FF-FBCB-F747-84C4-6BC074ACF2C5}"/>
              </a:ext>
            </a:extLst>
          </p:cNvPr>
          <p:cNvPicPr>
            <a:picLocks noChangeAspect="1"/>
          </p:cNvPicPr>
          <p:nvPr/>
        </p:nvPicPr>
        <p:blipFill rotWithShape="1">
          <a:blip r:embed="rId5">
            <a:extLst>
              <a:ext uri="{BEBA8EAE-BF5A-486C-A8C5-ECC9F3942E4B}">
                <a14:imgProps xmlns:a14="http://schemas.microsoft.com/office/drawing/2010/main">
                  <a14:imgLayer>
                    <a14:imgEffect>
                      <a14:backgroundRemoval t="6780" b="100000" l="0" r="88934"/>
                    </a14:imgEffect>
                  </a14:imgLayer>
                </a14:imgProps>
              </a:ext>
            </a:extLst>
          </a:blip>
          <a:srcRect t="6307" r="8769"/>
          <a:stretch/>
        </p:blipFill>
        <p:spPr>
          <a:xfrm>
            <a:off x="6603760" y="2598651"/>
            <a:ext cx="3647736" cy="2385618"/>
          </a:xfrm>
          <a:prstGeom prst="rect">
            <a:avLst/>
          </a:prstGeom>
        </p:spPr>
      </p:pic>
      <p:pic>
        <p:nvPicPr>
          <p:cNvPr id="14" name="Picture 13">
            <a:extLst>
              <a:ext uri="{FF2B5EF4-FFF2-40B4-BE49-F238E27FC236}">
                <a16:creationId xmlns:a16="http://schemas.microsoft.com/office/drawing/2014/main" id="{4D61B5F2-42DB-F24E-A3D9-D48E4D0F4713}"/>
              </a:ext>
            </a:extLst>
          </p:cNvPr>
          <p:cNvPicPr>
            <a:picLocks noChangeAspect="1"/>
          </p:cNvPicPr>
          <p:nvPr/>
        </p:nvPicPr>
        <p:blipFill>
          <a:blip r:embed="rId6"/>
          <a:stretch>
            <a:fillRect/>
          </a:stretch>
        </p:blipFill>
        <p:spPr>
          <a:xfrm>
            <a:off x="1812597" y="1571672"/>
            <a:ext cx="9285134" cy="4663019"/>
          </a:xfrm>
          <a:prstGeom prst="rect">
            <a:avLst/>
          </a:prstGeom>
        </p:spPr>
      </p:pic>
      <p:sp>
        <p:nvSpPr>
          <p:cNvPr id="15" name="TextBox 14">
            <a:extLst>
              <a:ext uri="{FF2B5EF4-FFF2-40B4-BE49-F238E27FC236}">
                <a16:creationId xmlns:a16="http://schemas.microsoft.com/office/drawing/2014/main" id="{C2520454-6010-BC4E-B3FC-72ED4FB8F37F}"/>
              </a:ext>
            </a:extLst>
          </p:cNvPr>
          <p:cNvSpPr txBox="1"/>
          <p:nvPr/>
        </p:nvSpPr>
        <p:spPr>
          <a:xfrm>
            <a:off x="9836087" y="1387014"/>
            <a:ext cx="1951175" cy="369332"/>
          </a:xfrm>
          <a:prstGeom prst="rect">
            <a:avLst/>
          </a:prstGeom>
          <a:noFill/>
        </p:spPr>
        <p:txBody>
          <a:bodyPr wrap="none" rtlCol="0">
            <a:spAutoFit/>
          </a:bodyPr>
          <a:lstStyle/>
          <a:p>
            <a:r>
              <a:rPr lang="en-US" dirty="0">
                <a:latin typeface="HGSSoeiKakugothicUB" panose="020B0900000000000000" pitchFamily="34" charset="-128"/>
                <a:ea typeface="HGSSoeiKakugothicUB" panose="020B0900000000000000" pitchFamily="34" charset="-128"/>
              </a:rPr>
              <a:t>Jiang et al. 2019</a:t>
            </a:r>
          </a:p>
        </p:txBody>
      </p:sp>
      <p:pic>
        <p:nvPicPr>
          <p:cNvPr id="17" name="Picture 16">
            <a:extLst>
              <a:ext uri="{FF2B5EF4-FFF2-40B4-BE49-F238E27FC236}">
                <a16:creationId xmlns:a16="http://schemas.microsoft.com/office/drawing/2014/main" id="{ACBD4126-4D38-B44F-B68B-1F4092B613FD}"/>
              </a:ext>
            </a:extLst>
          </p:cNvPr>
          <p:cNvPicPr>
            <a:picLocks noChangeAspect="1"/>
          </p:cNvPicPr>
          <p:nvPr/>
        </p:nvPicPr>
        <p:blipFill rotWithShape="1">
          <a:blip r:embed="rId7"/>
          <a:srcRect t="14221"/>
          <a:stretch/>
        </p:blipFill>
        <p:spPr>
          <a:xfrm>
            <a:off x="3488301" y="6234683"/>
            <a:ext cx="7062874" cy="520864"/>
          </a:xfrm>
          <a:prstGeom prst="rect">
            <a:avLst/>
          </a:prstGeom>
        </p:spPr>
      </p:pic>
      <p:sp>
        <p:nvSpPr>
          <p:cNvPr id="18" name="Freeform 17">
            <a:extLst>
              <a:ext uri="{FF2B5EF4-FFF2-40B4-BE49-F238E27FC236}">
                <a16:creationId xmlns:a16="http://schemas.microsoft.com/office/drawing/2014/main" id="{520B46C7-D596-8542-9BBC-84EB65736EF0}"/>
              </a:ext>
            </a:extLst>
          </p:cNvPr>
          <p:cNvSpPr/>
          <p:nvPr/>
        </p:nvSpPr>
        <p:spPr>
          <a:xfrm>
            <a:off x="4260032" y="3065793"/>
            <a:ext cx="1298255" cy="1210232"/>
          </a:xfrm>
          <a:custGeom>
            <a:avLst/>
            <a:gdLst>
              <a:gd name="connsiteX0" fmla="*/ 605642 w 997527"/>
              <a:gd name="connsiteY0" fmla="*/ 47566 h 1163846"/>
              <a:gd name="connsiteX1" fmla="*/ 498764 w 997527"/>
              <a:gd name="connsiteY1" fmla="*/ 59441 h 1163846"/>
              <a:gd name="connsiteX2" fmla="*/ 344384 w 997527"/>
              <a:gd name="connsiteY2" fmla="*/ 71316 h 1163846"/>
              <a:gd name="connsiteX3" fmla="*/ 237506 w 997527"/>
              <a:gd name="connsiteY3" fmla="*/ 130693 h 1163846"/>
              <a:gd name="connsiteX4" fmla="*/ 201880 w 997527"/>
              <a:gd name="connsiteY4" fmla="*/ 154443 h 1163846"/>
              <a:gd name="connsiteX5" fmla="*/ 154379 w 997527"/>
              <a:gd name="connsiteY5" fmla="*/ 178194 h 1163846"/>
              <a:gd name="connsiteX6" fmla="*/ 95003 w 997527"/>
              <a:gd name="connsiteY6" fmla="*/ 249446 h 1163846"/>
              <a:gd name="connsiteX7" fmla="*/ 47501 w 997527"/>
              <a:gd name="connsiteY7" fmla="*/ 296947 h 1163846"/>
              <a:gd name="connsiteX8" fmla="*/ 23751 w 997527"/>
              <a:gd name="connsiteY8" fmla="*/ 356324 h 1163846"/>
              <a:gd name="connsiteX9" fmla="*/ 0 w 997527"/>
              <a:gd name="connsiteY9" fmla="*/ 475077 h 1163846"/>
              <a:gd name="connsiteX10" fmla="*/ 11875 w 997527"/>
              <a:gd name="connsiteY10" fmla="*/ 795711 h 1163846"/>
              <a:gd name="connsiteX11" fmla="*/ 23751 w 997527"/>
              <a:gd name="connsiteY11" fmla="*/ 855088 h 1163846"/>
              <a:gd name="connsiteX12" fmla="*/ 71252 w 997527"/>
              <a:gd name="connsiteY12" fmla="*/ 926340 h 1163846"/>
              <a:gd name="connsiteX13" fmla="*/ 95003 w 997527"/>
              <a:gd name="connsiteY13" fmla="*/ 961966 h 1163846"/>
              <a:gd name="connsiteX14" fmla="*/ 142504 w 997527"/>
              <a:gd name="connsiteY14" fmla="*/ 1009467 h 1163846"/>
              <a:gd name="connsiteX15" fmla="*/ 249382 w 997527"/>
              <a:gd name="connsiteY15" fmla="*/ 1080719 h 1163846"/>
              <a:gd name="connsiteX16" fmla="*/ 344384 w 997527"/>
              <a:gd name="connsiteY16" fmla="*/ 1128220 h 1163846"/>
              <a:gd name="connsiteX17" fmla="*/ 403761 w 997527"/>
              <a:gd name="connsiteY17" fmla="*/ 1140095 h 1163846"/>
              <a:gd name="connsiteX18" fmla="*/ 439387 w 997527"/>
              <a:gd name="connsiteY18" fmla="*/ 1151971 h 1163846"/>
              <a:gd name="connsiteX19" fmla="*/ 486888 w 997527"/>
              <a:gd name="connsiteY19" fmla="*/ 1163846 h 1163846"/>
              <a:gd name="connsiteX20" fmla="*/ 688769 w 997527"/>
              <a:gd name="connsiteY20" fmla="*/ 1151971 h 1163846"/>
              <a:gd name="connsiteX21" fmla="*/ 783771 w 997527"/>
              <a:gd name="connsiteY21" fmla="*/ 1104469 h 1163846"/>
              <a:gd name="connsiteX22" fmla="*/ 902525 w 997527"/>
              <a:gd name="connsiteY22" fmla="*/ 1009467 h 1163846"/>
              <a:gd name="connsiteX23" fmla="*/ 926275 w 997527"/>
              <a:gd name="connsiteY23" fmla="*/ 973841 h 1163846"/>
              <a:gd name="connsiteX24" fmla="*/ 961901 w 997527"/>
              <a:gd name="connsiteY24" fmla="*/ 926340 h 1163846"/>
              <a:gd name="connsiteX25" fmla="*/ 997527 w 997527"/>
              <a:gd name="connsiteY25" fmla="*/ 831337 h 1163846"/>
              <a:gd name="connsiteX26" fmla="*/ 985652 w 997527"/>
              <a:gd name="connsiteY26" fmla="*/ 629456 h 1163846"/>
              <a:gd name="connsiteX27" fmla="*/ 938151 w 997527"/>
              <a:gd name="connsiteY27" fmla="*/ 558204 h 1163846"/>
              <a:gd name="connsiteX28" fmla="*/ 819397 w 997527"/>
              <a:gd name="connsiteY28" fmla="*/ 391950 h 1163846"/>
              <a:gd name="connsiteX29" fmla="*/ 760021 w 997527"/>
              <a:gd name="connsiteY29" fmla="*/ 344449 h 1163846"/>
              <a:gd name="connsiteX30" fmla="*/ 724395 w 997527"/>
              <a:gd name="connsiteY30" fmla="*/ 308823 h 1163846"/>
              <a:gd name="connsiteX31" fmla="*/ 688769 w 997527"/>
              <a:gd name="connsiteY31" fmla="*/ 285072 h 1163846"/>
              <a:gd name="connsiteX32" fmla="*/ 617517 w 997527"/>
              <a:gd name="connsiteY32" fmla="*/ 225695 h 1163846"/>
              <a:gd name="connsiteX33" fmla="*/ 570016 w 997527"/>
              <a:gd name="connsiteY33" fmla="*/ 213820 h 1163846"/>
              <a:gd name="connsiteX34" fmla="*/ 498764 w 997527"/>
              <a:gd name="connsiteY34" fmla="*/ 166319 h 1163846"/>
              <a:gd name="connsiteX35" fmla="*/ 427512 w 997527"/>
              <a:gd name="connsiteY35" fmla="*/ 142568 h 1163846"/>
              <a:gd name="connsiteX36" fmla="*/ 391886 w 997527"/>
              <a:gd name="connsiteY36" fmla="*/ 118817 h 1163846"/>
              <a:gd name="connsiteX37" fmla="*/ 356260 w 997527"/>
              <a:gd name="connsiteY37" fmla="*/ 106942 h 1163846"/>
              <a:gd name="connsiteX38" fmla="*/ 273132 w 997527"/>
              <a:gd name="connsiteY38" fmla="*/ 83191 h 1163846"/>
              <a:gd name="connsiteX39" fmla="*/ 237506 w 997527"/>
              <a:gd name="connsiteY39" fmla="*/ 59441 h 1163846"/>
              <a:gd name="connsiteX40" fmla="*/ 201880 w 997527"/>
              <a:gd name="connsiteY40" fmla="*/ 47566 h 1163846"/>
              <a:gd name="connsiteX41" fmla="*/ 154379 w 997527"/>
              <a:gd name="connsiteY41" fmla="*/ 35690 h 1163846"/>
              <a:gd name="connsiteX42" fmla="*/ 95003 w 997527"/>
              <a:gd name="connsiteY42" fmla="*/ 23815 h 1163846"/>
              <a:gd name="connsiteX43" fmla="*/ 0 w 997527"/>
              <a:gd name="connsiteY43" fmla="*/ 64 h 116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97527" h="1163846">
                <a:moveTo>
                  <a:pt x="605642" y="47566"/>
                </a:moveTo>
                <a:cubicBezTo>
                  <a:pt x="570016" y="51524"/>
                  <a:pt x="534462" y="56196"/>
                  <a:pt x="498764" y="59441"/>
                </a:cubicBezTo>
                <a:cubicBezTo>
                  <a:pt x="447364" y="64114"/>
                  <a:pt x="395294" y="62831"/>
                  <a:pt x="344384" y="71316"/>
                </a:cubicBezTo>
                <a:cubicBezTo>
                  <a:pt x="295228" y="79509"/>
                  <a:pt x="275510" y="103548"/>
                  <a:pt x="237506" y="130693"/>
                </a:cubicBezTo>
                <a:cubicBezTo>
                  <a:pt x="225892" y="138988"/>
                  <a:pt x="214272" y="147362"/>
                  <a:pt x="201880" y="154443"/>
                </a:cubicBezTo>
                <a:cubicBezTo>
                  <a:pt x="186510" y="163226"/>
                  <a:pt x="168784" y="167904"/>
                  <a:pt x="154379" y="178194"/>
                </a:cubicBezTo>
                <a:cubicBezTo>
                  <a:pt x="108861" y="210707"/>
                  <a:pt x="127898" y="211068"/>
                  <a:pt x="95003" y="249446"/>
                </a:cubicBezTo>
                <a:cubicBezTo>
                  <a:pt x="80430" y="266448"/>
                  <a:pt x="63335" y="281113"/>
                  <a:pt x="47501" y="296947"/>
                </a:cubicBezTo>
                <a:cubicBezTo>
                  <a:pt x="39584" y="316739"/>
                  <a:pt x="30492" y="336101"/>
                  <a:pt x="23751" y="356324"/>
                </a:cubicBezTo>
                <a:cubicBezTo>
                  <a:pt x="11938" y="391762"/>
                  <a:pt x="5849" y="439984"/>
                  <a:pt x="0" y="475077"/>
                </a:cubicBezTo>
                <a:cubicBezTo>
                  <a:pt x="3958" y="581955"/>
                  <a:pt x="5203" y="688968"/>
                  <a:pt x="11875" y="795711"/>
                </a:cubicBezTo>
                <a:cubicBezTo>
                  <a:pt x="13134" y="815856"/>
                  <a:pt x="15399" y="836713"/>
                  <a:pt x="23751" y="855088"/>
                </a:cubicBezTo>
                <a:cubicBezTo>
                  <a:pt x="35563" y="881074"/>
                  <a:pt x="55418" y="902589"/>
                  <a:pt x="71252" y="926340"/>
                </a:cubicBezTo>
                <a:cubicBezTo>
                  <a:pt x="79169" y="938215"/>
                  <a:pt x="84911" y="951874"/>
                  <a:pt x="95003" y="961966"/>
                </a:cubicBezTo>
                <a:cubicBezTo>
                  <a:pt x="110837" y="977800"/>
                  <a:pt x="125652" y="994722"/>
                  <a:pt x="142504" y="1009467"/>
                </a:cubicBezTo>
                <a:cubicBezTo>
                  <a:pt x="171999" y="1035275"/>
                  <a:pt x="215567" y="1062511"/>
                  <a:pt x="249382" y="1080719"/>
                </a:cubicBezTo>
                <a:cubicBezTo>
                  <a:pt x="280555" y="1097505"/>
                  <a:pt x="309666" y="1121277"/>
                  <a:pt x="344384" y="1128220"/>
                </a:cubicBezTo>
                <a:cubicBezTo>
                  <a:pt x="364176" y="1132178"/>
                  <a:pt x="384179" y="1135200"/>
                  <a:pt x="403761" y="1140095"/>
                </a:cubicBezTo>
                <a:cubicBezTo>
                  <a:pt x="415905" y="1143131"/>
                  <a:pt x="427351" y="1148532"/>
                  <a:pt x="439387" y="1151971"/>
                </a:cubicBezTo>
                <a:cubicBezTo>
                  <a:pt x="455080" y="1156455"/>
                  <a:pt x="471054" y="1159888"/>
                  <a:pt x="486888" y="1163846"/>
                </a:cubicBezTo>
                <a:cubicBezTo>
                  <a:pt x="554182" y="1159888"/>
                  <a:pt x="622668" y="1165191"/>
                  <a:pt x="688769" y="1151971"/>
                </a:cubicBezTo>
                <a:cubicBezTo>
                  <a:pt x="723487" y="1145027"/>
                  <a:pt x="754312" y="1124108"/>
                  <a:pt x="783771" y="1104469"/>
                </a:cubicBezTo>
                <a:cubicBezTo>
                  <a:pt x="844891" y="1063723"/>
                  <a:pt x="857403" y="1062109"/>
                  <a:pt x="902525" y="1009467"/>
                </a:cubicBezTo>
                <a:cubicBezTo>
                  <a:pt x="911813" y="998631"/>
                  <a:pt x="917979" y="985455"/>
                  <a:pt x="926275" y="973841"/>
                </a:cubicBezTo>
                <a:cubicBezTo>
                  <a:pt x="937779" y="957735"/>
                  <a:pt x="952289" y="943641"/>
                  <a:pt x="961901" y="926340"/>
                </a:cubicBezTo>
                <a:cubicBezTo>
                  <a:pt x="973736" y="905037"/>
                  <a:pt x="988638" y="858004"/>
                  <a:pt x="997527" y="831337"/>
                </a:cubicBezTo>
                <a:cubicBezTo>
                  <a:pt x="993569" y="764043"/>
                  <a:pt x="999972" y="695327"/>
                  <a:pt x="985652" y="629456"/>
                </a:cubicBezTo>
                <a:cubicBezTo>
                  <a:pt x="979588" y="601563"/>
                  <a:pt x="950917" y="583735"/>
                  <a:pt x="938151" y="558204"/>
                </a:cubicBezTo>
                <a:cubicBezTo>
                  <a:pt x="905619" y="493141"/>
                  <a:pt x="885685" y="444981"/>
                  <a:pt x="819397" y="391950"/>
                </a:cubicBezTo>
                <a:cubicBezTo>
                  <a:pt x="799605" y="376116"/>
                  <a:pt x="779096" y="361140"/>
                  <a:pt x="760021" y="344449"/>
                </a:cubicBezTo>
                <a:cubicBezTo>
                  <a:pt x="747382" y="333390"/>
                  <a:pt x="737297" y="319574"/>
                  <a:pt x="724395" y="308823"/>
                </a:cubicBezTo>
                <a:cubicBezTo>
                  <a:pt x="713431" y="299686"/>
                  <a:pt x="699733" y="294209"/>
                  <a:pt x="688769" y="285072"/>
                </a:cubicBezTo>
                <a:cubicBezTo>
                  <a:pt x="658559" y="259897"/>
                  <a:pt x="653937" y="241304"/>
                  <a:pt x="617517" y="225695"/>
                </a:cubicBezTo>
                <a:cubicBezTo>
                  <a:pt x="602516" y="219266"/>
                  <a:pt x="585850" y="217778"/>
                  <a:pt x="570016" y="213820"/>
                </a:cubicBezTo>
                <a:cubicBezTo>
                  <a:pt x="546265" y="197986"/>
                  <a:pt x="525844" y="175346"/>
                  <a:pt x="498764" y="166319"/>
                </a:cubicBezTo>
                <a:lnTo>
                  <a:pt x="427512" y="142568"/>
                </a:lnTo>
                <a:cubicBezTo>
                  <a:pt x="415637" y="134651"/>
                  <a:pt x="404652" y="125200"/>
                  <a:pt x="391886" y="118817"/>
                </a:cubicBezTo>
                <a:cubicBezTo>
                  <a:pt x="380690" y="113219"/>
                  <a:pt x="368296" y="110381"/>
                  <a:pt x="356260" y="106942"/>
                </a:cubicBezTo>
                <a:cubicBezTo>
                  <a:pt x="338496" y="101867"/>
                  <a:pt x="292120" y="92685"/>
                  <a:pt x="273132" y="83191"/>
                </a:cubicBezTo>
                <a:cubicBezTo>
                  <a:pt x="260367" y="76808"/>
                  <a:pt x="250272" y="65824"/>
                  <a:pt x="237506" y="59441"/>
                </a:cubicBezTo>
                <a:cubicBezTo>
                  <a:pt x="226310" y="53843"/>
                  <a:pt x="213916" y="51005"/>
                  <a:pt x="201880" y="47566"/>
                </a:cubicBezTo>
                <a:cubicBezTo>
                  <a:pt x="186187" y="43082"/>
                  <a:pt x="170311" y="39231"/>
                  <a:pt x="154379" y="35690"/>
                </a:cubicBezTo>
                <a:cubicBezTo>
                  <a:pt x="134676" y="31311"/>
                  <a:pt x="114476" y="29126"/>
                  <a:pt x="95003" y="23815"/>
                </a:cubicBezTo>
                <a:cubicBezTo>
                  <a:pt x="-1263" y="-2440"/>
                  <a:pt x="54322" y="64"/>
                  <a:pt x="0" y="64"/>
                </a:cubicBezTo>
              </a:path>
            </a:pathLst>
          </a:custGeom>
          <a:noFill/>
          <a:ln w="5715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7FB0FFAA-5E2A-FC41-8179-CB9B1935B77D}"/>
              </a:ext>
            </a:extLst>
          </p:cNvPr>
          <p:cNvSpPr/>
          <p:nvPr/>
        </p:nvSpPr>
        <p:spPr>
          <a:xfrm>
            <a:off x="8593638" y="3240250"/>
            <a:ext cx="1298255" cy="1210232"/>
          </a:xfrm>
          <a:custGeom>
            <a:avLst/>
            <a:gdLst>
              <a:gd name="connsiteX0" fmla="*/ 605642 w 997527"/>
              <a:gd name="connsiteY0" fmla="*/ 47566 h 1163846"/>
              <a:gd name="connsiteX1" fmla="*/ 498764 w 997527"/>
              <a:gd name="connsiteY1" fmla="*/ 59441 h 1163846"/>
              <a:gd name="connsiteX2" fmla="*/ 344384 w 997527"/>
              <a:gd name="connsiteY2" fmla="*/ 71316 h 1163846"/>
              <a:gd name="connsiteX3" fmla="*/ 237506 w 997527"/>
              <a:gd name="connsiteY3" fmla="*/ 130693 h 1163846"/>
              <a:gd name="connsiteX4" fmla="*/ 201880 w 997527"/>
              <a:gd name="connsiteY4" fmla="*/ 154443 h 1163846"/>
              <a:gd name="connsiteX5" fmla="*/ 154379 w 997527"/>
              <a:gd name="connsiteY5" fmla="*/ 178194 h 1163846"/>
              <a:gd name="connsiteX6" fmla="*/ 95003 w 997527"/>
              <a:gd name="connsiteY6" fmla="*/ 249446 h 1163846"/>
              <a:gd name="connsiteX7" fmla="*/ 47501 w 997527"/>
              <a:gd name="connsiteY7" fmla="*/ 296947 h 1163846"/>
              <a:gd name="connsiteX8" fmla="*/ 23751 w 997527"/>
              <a:gd name="connsiteY8" fmla="*/ 356324 h 1163846"/>
              <a:gd name="connsiteX9" fmla="*/ 0 w 997527"/>
              <a:gd name="connsiteY9" fmla="*/ 475077 h 1163846"/>
              <a:gd name="connsiteX10" fmla="*/ 11875 w 997527"/>
              <a:gd name="connsiteY10" fmla="*/ 795711 h 1163846"/>
              <a:gd name="connsiteX11" fmla="*/ 23751 w 997527"/>
              <a:gd name="connsiteY11" fmla="*/ 855088 h 1163846"/>
              <a:gd name="connsiteX12" fmla="*/ 71252 w 997527"/>
              <a:gd name="connsiteY12" fmla="*/ 926340 h 1163846"/>
              <a:gd name="connsiteX13" fmla="*/ 95003 w 997527"/>
              <a:gd name="connsiteY13" fmla="*/ 961966 h 1163846"/>
              <a:gd name="connsiteX14" fmla="*/ 142504 w 997527"/>
              <a:gd name="connsiteY14" fmla="*/ 1009467 h 1163846"/>
              <a:gd name="connsiteX15" fmla="*/ 249382 w 997527"/>
              <a:gd name="connsiteY15" fmla="*/ 1080719 h 1163846"/>
              <a:gd name="connsiteX16" fmla="*/ 344384 w 997527"/>
              <a:gd name="connsiteY16" fmla="*/ 1128220 h 1163846"/>
              <a:gd name="connsiteX17" fmla="*/ 403761 w 997527"/>
              <a:gd name="connsiteY17" fmla="*/ 1140095 h 1163846"/>
              <a:gd name="connsiteX18" fmla="*/ 439387 w 997527"/>
              <a:gd name="connsiteY18" fmla="*/ 1151971 h 1163846"/>
              <a:gd name="connsiteX19" fmla="*/ 486888 w 997527"/>
              <a:gd name="connsiteY19" fmla="*/ 1163846 h 1163846"/>
              <a:gd name="connsiteX20" fmla="*/ 688769 w 997527"/>
              <a:gd name="connsiteY20" fmla="*/ 1151971 h 1163846"/>
              <a:gd name="connsiteX21" fmla="*/ 783771 w 997527"/>
              <a:gd name="connsiteY21" fmla="*/ 1104469 h 1163846"/>
              <a:gd name="connsiteX22" fmla="*/ 902525 w 997527"/>
              <a:gd name="connsiteY22" fmla="*/ 1009467 h 1163846"/>
              <a:gd name="connsiteX23" fmla="*/ 926275 w 997527"/>
              <a:gd name="connsiteY23" fmla="*/ 973841 h 1163846"/>
              <a:gd name="connsiteX24" fmla="*/ 961901 w 997527"/>
              <a:gd name="connsiteY24" fmla="*/ 926340 h 1163846"/>
              <a:gd name="connsiteX25" fmla="*/ 997527 w 997527"/>
              <a:gd name="connsiteY25" fmla="*/ 831337 h 1163846"/>
              <a:gd name="connsiteX26" fmla="*/ 985652 w 997527"/>
              <a:gd name="connsiteY26" fmla="*/ 629456 h 1163846"/>
              <a:gd name="connsiteX27" fmla="*/ 938151 w 997527"/>
              <a:gd name="connsiteY27" fmla="*/ 558204 h 1163846"/>
              <a:gd name="connsiteX28" fmla="*/ 819397 w 997527"/>
              <a:gd name="connsiteY28" fmla="*/ 391950 h 1163846"/>
              <a:gd name="connsiteX29" fmla="*/ 760021 w 997527"/>
              <a:gd name="connsiteY29" fmla="*/ 344449 h 1163846"/>
              <a:gd name="connsiteX30" fmla="*/ 724395 w 997527"/>
              <a:gd name="connsiteY30" fmla="*/ 308823 h 1163846"/>
              <a:gd name="connsiteX31" fmla="*/ 688769 w 997527"/>
              <a:gd name="connsiteY31" fmla="*/ 285072 h 1163846"/>
              <a:gd name="connsiteX32" fmla="*/ 617517 w 997527"/>
              <a:gd name="connsiteY32" fmla="*/ 225695 h 1163846"/>
              <a:gd name="connsiteX33" fmla="*/ 570016 w 997527"/>
              <a:gd name="connsiteY33" fmla="*/ 213820 h 1163846"/>
              <a:gd name="connsiteX34" fmla="*/ 498764 w 997527"/>
              <a:gd name="connsiteY34" fmla="*/ 166319 h 1163846"/>
              <a:gd name="connsiteX35" fmla="*/ 427512 w 997527"/>
              <a:gd name="connsiteY35" fmla="*/ 142568 h 1163846"/>
              <a:gd name="connsiteX36" fmla="*/ 391886 w 997527"/>
              <a:gd name="connsiteY36" fmla="*/ 118817 h 1163846"/>
              <a:gd name="connsiteX37" fmla="*/ 356260 w 997527"/>
              <a:gd name="connsiteY37" fmla="*/ 106942 h 1163846"/>
              <a:gd name="connsiteX38" fmla="*/ 273132 w 997527"/>
              <a:gd name="connsiteY38" fmla="*/ 83191 h 1163846"/>
              <a:gd name="connsiteX39" fmla="*/ 237506 w 997527"/>
              <a:gd name="connsiteY39" fmla="*/ 59441 h 1163846"/>
              <a:gd name="connsiteX40" fmla="*/ 201880 w 997527"/>
              <a:gd name="connsiteY40" fmla="*/ 47566 h 1163846"/>
              <a:gd name="connsiteX41" fmla="*/ 154379 w 997527"/>
              <a:gd name="connsiteY41" fmla="*/ 35690 h 1163846"/>
              <a:gd name="connsiteX42" fmla="*/ 95003 w 997527"/>
              <a:gd name="connsiteY42" fmla="*/ 23815 h 1163846"/>
              <a:gd name="connsiteX43" fmla="*/ 0 w 997527"/>
              <a:gd name="connsiteY43" fmla="*/ 64 h 116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97527" h="1163846">
                <a:moveTo>
                  <a:pt x="605642" y="47566"/>
                </a:moveTo>
                <a:cubicBezTo>
                  <a:pt x="570016" y="51524"/>
                  <a:pt x="534462" y="56196"/>
                  <a:pt x="498764" y="59441"/>
                </a:cubicBezTo>
                <a:cubicBezTo>
                  <a:pt x="447364" y="64114"/>
                  <a:pt x="395294" y="62831"/>
                  <a:pt x="344384" y="71316"/>
                </a:cubicBezTo>
                <a:cubicBezTo>
                  <a:pt x="295228" y="79509"/>
                  <a:pt x="275510" y="103548"/>
                  <a:pt x="237506" y="130693"/>
                </a:cubicBezTo>
                <a:cubicBezTo>
                  <a:pt x="225892" y="138988"/>
                  <a:pt x="214272" y="147362"/>
                  <a:pt x="201880" y="154443"/>
                </a:cubicBezTo>
                <a:cubicBezTo>
                  <a:pt x="186510" y="163226"/>
                  <a:pt x="168784" y="167904"/>
                  <a:pt x="154379" y="178194"/>
                </a:cubicBezTo>
                <a:cubicBezTo>
                  <a:pt x="108861" y="210707"/>
                  <a:pt x="127898" y="211068"/>
                  <a:pt x="95003" y="249446"/>
                </a:cubicBezTo>
                <a:cubicBezTo>
                  <a:pt x="80430" y="266448"/>
                  <a:pt x="63335" y="281113"/>
                  <a:pt x="47501" y="296947"/>
                </a:cubicBezTo>
                <a:cubicBezTo>
                  <a:pt x="39584" y="316739"/>
                  <a:pt x="30492" y="336101"/>
                  <a:pt x="23751" y="356324"/>
                </a:cubicBezTo>
                <a:cubicBezTo>
                  <a:pt x="11938" y="391762"/>
                  <a:pt x="5849" y="439984"/>
                  <a:pt x="0" y="475077"/>
                </a:cubicBezTo>
                <a:cubicBezTo>
                  <a:pt x="3958" y="581955"/>
                  <a:pt x="5203" y="688968"/>
                  <a:pt x="11875" y="795711"/>
                </a:cubicBezTo>
                <a:cubicBezTo>
                  <a:pt x="13134" y="815856"/>
                  <a:pt x="15399" y="836713"/>
                  <a:pt x="23751" y="855088"/>
                </a:cubicBezTo>
                <a:cubicBezTo>
                  <a:pt x="35563" y="881074"/>
                  <a:pt x="55418" y="902589"/>
                  <a:pt x="71252" y="926340"/>
                </a:cubicBezTo>
                <a:cubicBezTo>
                  <a:pt x="79169" y="938215"/>
                  <a:pt x="84911" y="951874"/>
                  <a:pt x="95003" y="961966"/>
                </a:cubicBezTo>
                <a:cubicBezTo>
                  <a:pt x="110837" y="977800"/>
                  <a:pt x="125652" y="994722"/>
                  <a:pt x="142504" y="1009467"/>
                </a:cubicBezTo>
                <a:cubicBezTo>
                  <a:pt x="171999" y="1035275"/>
                  <a:pt x="215567" y="1062511"/>
                  <a:pt x="249382" y="1080719"/>
                </a:cubicBezTo>
                <a:cubicBezTo>
                  <a:pt x="280555" y="1097505"/>
                  <a:pt x="309666" y="1121277"/>
                  <a:pt x="344384" y="1128220"/>
                </a:cubicBezTo>
                <a:cubicBezTo>
                  <a:pt x="364176" y="1132178"/>
                  <a:pt x="384179" y="1135200"/>
                  <a:pt x="403761" y="1140095"/>
                </a:cubicBezTo>
                <a:cubicBezTo>
                  <a:pt x="415905" y="1143131"/>
                  <a:pt x="427351" y="1148532"/>
                  <a:pt x="439387" y="1151971"/>
                </a:cubicBezTo>
                <a:cubicBezTo>
                  <a:pt x="455080" y="1156455"/>
                  <a:pt x="471054" y="1159888"/>
                  <a:pt x="486888" y="1163846"/>
                </a:cubicBezTo>
                <a:cubicBezTo>
                  <a:pt x="554182" y="1159888"/>
                  <a:pt x="622668" y="1165191"/>
                  <a:pt x="688769" y="1151971"/>
                </a:cubicBezTo>
                <a:cubicBezTo>
                  <a:pt x="723487" y="1145027"/>
                  <a:pt x="754312" y="1124108"/>
                  <a:pt x="783771" y="1104469"/>
                </a:cubicBezTo>
                <a:cubicBezTo>
                  <a:pt x="844891" y="1063723"/>
                  <a:pt x="857403" y="1062109"/>
                  <a:pt x="902525" y="1009467"/>
                </a:cubicBezTo>
                <a:cubicBezTo>
                  <a:pt x="911813" y="998631"/>
                  <a:pt x="917979" y="985455"/>
                  <a:pt x="926275" y="973841"/>
                </a:cubicBezTo>
                <a:cubicBezTo>
                  <a:pt x="937779" y="957735"/>
                  <a:pt x="952289" y="943641"/>
                  <a:pt x="961901" y="926340"/>
                </a:cubicBezTo>
                <a:cubicBezTo>
                  <a:pt x="973736" y="905037"/>
                  <a:pt x="988638" y="858004"/>
                  <a:pt x="997527" y="831337"/>
                </a:cubicBezTo>
                <a:cubicBezTo>
                  <a:pt x="993569" y="764043"/>
                  <a:pt x="999972" y="695327"/>
                  <a:pt x="985652" y="629456"/>
                </a:cubicBezTo>
                <a:cubicBezTo>
                  <a:pt x="979588" y="601563"/>
                  <a:pt x="950917" y="583735"/>
                  <a:pt x="938151" y="558204"/>
                </a:cubicBezTo>
                <a:cubicBezTo>
                  <a:pt x="905619" y="493141"/>
                  <a:pt x="885685" y="444981"/>
                  <a:pt x="819397" y="391950"/>
                </a:cubicBezTo>
                <a:cubicBezTo>
                  <a:pt x="799605" y="376116"/>
                  <a:pt x="779096" y="361140"/>
                  <a:pt x="760021" y="344449"/>
                </a:cubicBezTo>
                <a:cubicBezTo>
                  <a:pt x="747382" y="333390"/>
                  <a:pt x="737297" y="319574"/>
                  <a:pt x="724395" y="308823"/>
                </a:cubicBezTo>
                <a:cubicBezTo>
                  <a:pt x="713431" y="299686"/>
                  <a:pt x="699733" y="294209"/>
                  <a:pt x="688769" y="285072"/>
                </a:cubicBezTo>
                <a:cubicBezTo>
                  <a:pt x="658559" y="259897"/>
                  <a:pt x="653937" y="241304"/>
                  <a:pt x="617517" y="225695"/>
                </a:cubicBezTo>
                <a:cubicBezTo>
                  <a:pt x="602516" y="219266"/>
                  <a:pt x="585850" y="217778"/>
                  <a:pt x="570016" y="213820"/>
                </a:cubicBezTo>
                <a:cubicBezTo>
                  <a:pt x="546265" y="197986"/>
                  <a:pt x="525844" y="175346"/>
                  <a:pt x="498764" y="166319"/>
                </a:cubicBezTo>
                <a:lnTo>
                  <a:pt x="427512" y="142568"/>
                </a:lnTo>
                <a:cubicBezTo>
                  <a:pt x="415637" y="134651"/>
                  <a:pt x="404652" y="125200"/>
                  <a:pt x="391886" y="118817"/>
                </a:cubicBezTo>
                <a:cubicBezTo>
                  <a:pt x="380690" y="113219"/>
                  <a:pt x="368296" y="110381"/>
                  <a:pt x="356260" y="106942"/>
                </a:cubicBezTo>
                <a:cubicBezTo>
                  <a:pt x="338496" y="101867"/>
                  <a:pt x="292120" y="92685"/>
                  <a:pt x="273132" y="83191"/>
                </a:cubicBezTo>
                <a:cubicBezTo>
                  <a:pt x="260367" y="76808"/>
                  <a:pt x="250272" y="65824"/>
                  <a:pt x="237506" y="59441"/>
                </a:cubicBezTo>
                <a:cubicBezTo>
                  <a:pt x="226310" y="53843"/>
                  <a:pt x="213916" y="51005"/>
                  <a:pt x="201880" y="47566"/>
                </a:cubicBezTo>
                <a:cubicBezTo>
                  <a:pt x="186187" y="43082"/>
                  <a:pt x="170311" y="39231"/>
                  <a:pt x="154379" y="35690"/>
                </a:cubicBezTo>
                <a:cubicBezTo>
                  <a:pt x="134676" y="31311"/>
                  <a:pt x="114476" y="29126"/>
                  <a:pt x="95003" y="23815"/>
                </a:cubicBezTo>
                <a:cubicBezTo>
                  <a:pt x="-1263" y="-2440"/>
                  <a:pt x="54322" y="64"/>
                  <a:pt x="0" y="64"/>
                </a:cubicBezTo>
              </a:path>
            </a:pathLst>
          </a:custGeom>
          <a:noFill/>
          <a:ln w="5715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DF60E7A4-39E5-AF4E-BD32-BF484902A3F0}"/>
              </a:ext>
            </a:extLst>
          </p:cNvPr>
          <p:cNvSpPr txBox="1"/>
          <p:nvPr/>
        </p:nvSpPr>
        <p:spPr>
          <a:xfrm>
            <a:off x="176542" y="1920858"/>
            <a:ext cx="2738226" cy="954107"/>
          </a:xfrm>
          <a:prstGeom prst="rect">
            <a:avLst/>
          </a:prstGeom>
          <a:noFill/>
        </p:spPr>
        <p:txBody>
          <a:bodyPr wrap="square" rtlCol="0">
            <a:spAutoFit/>
          </a:bodyPr>
          <a:lstStyle/>
          <a:p>
            <a:r>
              <a:rPr lang="en-US" sz="2800" dirty="0">
                <a:latin typeface="HGSSoeiKakugothicUB" panose="020B0900000000000000" pitchFamily="34" charset="-128"/>
                <a:ea typeface="HGSSoeiKakugothicUB" panose="020B0900000000000000" pitchFamily="34" charset="-128"/>
              </a:rPr>
              <a:t>16</a:t>
            </a:r>
            <a:r>
              <a:rPr lang="en-US" sz="2800" baseline="30000" dirty="0">
                <a:latin typeface="HGSSoeiKakugothicUB" panose="020B0900000000000000" pitchFamily="34" charset="-128"/>
                <a:ea typeface="HGSSoeiKakugothicUB" panose="020B0900000000000000" pitchFamily="34" charset="-128"/>
              </a:rPr>
              <a:t>th</a:t>
            </a:r>
            <a:r>
              <a:rPr lang="en-US" sz="2800" dirty="0">
                <a:latin typeface="HGSSoeiKakugothicUB" panose="020B0900000000000000" pitchFamily="34" charset="-128"/>
                <a:ea typeface="HGSSoeiKakugothicUB" panose="020B0900000000000000" pitchFamily="34" charset="-128"/>
              </a:rPr>
              <a:t>-84</a:t>
            </a:r>
            <a:r>
              <a:rPr lang="en-US" sz="2800" baseline="30000" dirty="0">
                <a:latin typeface="HGSSoeiKakugothicUB" panose="020B0900000000000000" pitchFamily="34" charset="-128"/>
                <a:ea typeface="HGSSoeiKakugothicUB" panose="020B0900000000000000" pitchFamily="34" charset="-128"/>
              </a:rPr>
              <a:t>th</a:t>
            </a:r>
            <a:r>
              <a:rPr lang="en-US" sz="2800" dirty="0">
                <a:latin typeface="HGSSoeiKakugothicUB" panose="020B0900000000000000" pitchFamily="34" charset="-128"/>
                <a:ea typeface="HGSSoeiKakugothicUB" panose="020B0900000000000000" pitchFamily="34" charset="-128"/>
              </a:rPr>
              <a:t> percentiles</a:t>
            </a:r>
          </a:p>
        </p:txBody>
      </p:sp>
      <p:sp>
        <p:nvSpPr>
          <p:cNvPr id="3" name="Footer Placeholder 2">
            <a:extLst>
              <a:ext uri="{FF2B5EF4-FFF2-40B4-BE49-F238E27FC236}">
                <a16:creationId xmlns:a16="http://schemas.microsoft.com/office/drawing/2014/main" id="{2F2FCACA-6885-794C-83E4-70C83A94A764}"/>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3054939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28DAE-C579-7A45-A609-9375683450DC}"/>
              </a:ext>
            </a:extLst>
          </p:cNvPr>
          <p:cNvSpPr>
            <a:spLocks noGrp="1"/>
          </p:cNvSpPr>
          <p:nvPr>
            <p:ph type="title"/>
          </p:nvPr>
        </p:nvSpPr>
        <p:spPr>
          <a:xfrm>
            <a:off x="1812597" y="246117"/>
            <a:ext cx="10515600" cy="1325563"/>
          </a:xfrm>
        </p:spPr>
        <p:txBody>
          <a:bodyPr/>
          <a:lstStyle/>
          <a:p>
            <a:r>
              <a:rPr lang="en-US" dirty="0">
                <a:latin typeface="HGSSoeiKakugothicUB" panose="020B0900000000000000" pitchFamily="34" charset="-128"/>
                <a:ea typeface="HGSSoeiKakugothicUB" panose="020B0900000000000000" pitchFamily="34" charset="-128"/>
                <a:cs typeface="Ayuthaya" pitchFamily="2" charset="-34"/>
              </a:rPr>
              <a:t>Importance of angular momentum and its </a:t>
            </a:r>
            <a:r>
              <a:rPr lang="en-US" dirty="0">
                <a:solidFill>
                  <a:srgbClr val="7030A0"/>
                </a:solidFill>
                <a:latin typeface="HGSSoeiKakugothicUB" panose="020B0900000000000000" pitchFamily="34" charset="-128"/>
                <a:ea typeface="HGSSoeiKakugothicUB" panose="020B0900000000000000" pitchFamily="34" charset="-128"/>
                <a:cs typeface="Ayuthaya" pitchFamily="2" charset="-34"/>
              </a:rPr>
              <a:t>journey to the galaxy</a:t>
            </a:r>
          </a:p>
        </p:txBody>
      </p:sp>
      <p:cxnSp>
        <p:nvCxnSpPr>
          <p:cNvPr id="6" name="Straight Arrow Connector 5">
            <a:extLst>
              <a:ext uri="{FF2B5EF4-FFF2-40B4-BE49-F238E27FC236}">
                <a16:creationId xmlns:a16="http://schemas.microsoft.com/office/drawing/2014/main" id="{75C7CC27-E1EC-2B47-BE9E-5F47DB7D554C}"/>
              </a:ext>
            </a:extLst>
          </p:cNvPr>
          <p:cNvCxnSpPr/>
          <p:nvPr/>
        </p:nvCxnSpPr>
        <p:spPr>
          <a:xfrm flipV="1">
            <a:off x="6553226" y="2588928"/>
            <a:ext cx="0" cy="2451100"/>
          </a:xfrm>
          <a:prstGeom prst="straightConnector1">
            <a:avLst/>
          </a:prstGeom>
          <a:ln>
            <a:solidFill>
              <a:schemeClr val="bg1"/>
            </a:solidFill>
            <a:tailEnd type="triangle"/>
          </a:ln>
        </p:spPr>
        <p:style>
          <a:lnRef idx="2">
            <a:schemeClr val="accent6"/>
          </a:lnRef>
          <a:fillRef idx="0">
            <a:schemeClr val="accent6"/>
          </a:fillRef>
          <a:effectRef idx="1">
            <a:schemeClr val="accent6"/>
          </a:effectRef>
          <a:fontRef idx="minor">
            <a:schemeClr val="tx1"/>
          </a:fontRef>
        </p:style>
      </p:cxnSp>
      <p:cxnSp>
        <p:nvCxnSpPr>
          <p:cNvPr id="7" name="Straight Arrow Connector 6">
            <a:extLst>
              <a:ext uri="{FF2B5EF4-FFF2-40B4-BE49-F238E27FC236}">
                <a16:creationId xmlns:a16="http://schemas.microsoft.com/office/drawing/2014/main" id="{02FC7E1D-FBFC-1648-BDBB-7B53FC67775E}"/>
              </a:ext>
            </a:extLst>
          </p:cNvPr>
          <p:cNvCxnSpPr>
            <a:cxnSpLocks/>
          </p:cNvCxnSpPr>
          <p:nvPr/>
        </p:nvCxnSpPr>
        <p:spPr>
          <a:xfrm>
            <a:off x="6553226" y="5040028"/>
            <a:ext cx="4292600" cy="0"/>
          </a:xfrm>
          <a:prstGeom prst="straightConnector1">
            <a:avLst/>
          </a:prstGeom>
          <a:ln>
            <a:solidFill>
              <a:schemeClr val="bg1"/>
            </a:solidFill>
            <a:tailEnd type="triangle"/>
          </a:ln>
        </p:spPr>
        <p:style>
          <a:lnRef idx="2">
            <a:schemeClr val="accent6"/>
          </a:lnRef>
          <a:fillRef idx="0">
            <a:schemeClr val="accent6"/>
          </a:fillRef>
          <a:effectRef idx="1">
            <a:schemeClr val="accent6"/>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BE75289-4025-F148-8877-851196B6A639}"/>
                  </a:ext>
                </a:extLst>
              </p:cNvPr>
              <p:cNvSpPr txBox="1"/>
              <p:nvPr/>
            </p:nvSpPr>
            <p:spPr>
              <a:xfrm>
                <a:off x="5490584" y="2588928"/>
                <a:ext cx="894770"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sz="3200" i="1" smtClean="0">
                          <a:solidFill>
                            <a:schemeClr val="bg1"/>
                          </a:solidFill>
                          <a:latin typeface="Cambria Math" panose="02040503050406030204" pitchFamily="18" charset="0"/>
                          <a:ea typeface="Cambria Math" panose="02040503050406030204" pitchFamily="18" charset="0"/>
                        </a:rPr>
                        <m:t>Φ</m:t>
                      </m:r>
                      <m:r>
                        <a:rPr lang="en-AU" sz="3200" b="0" i="1" smtClean="0">
                          <a:solidFill>
                            <a:schemeClr val="bg1"/>
                          </a:solidFill>
                          <a:latin typeface="Cambria Math" panose="02040503050406030204" pitchFamily="18" charset="0"/>
                          <a:ea typeface="Cambria Math" panose="02040503050406030204" pitchFamily="18" charset="0"/>
                        </a:rPr>
                        <m:t>(</m:t>
                      </m:r>
                      <m:r>
                        <a:rPr lang="en-AU" sz="3200" b="0" i="1" smtClean="0">
                          <a:solidFill>
                            <a:schemeClr val="bg1"/>
                          </a:solidFill>
                          <a:latin typeface="Cambria Math" panose="02040503050406030204" pitchFamily="18" charset="0"/>
                          <a:ea typeface="Cambria Math" panose="02040503050406030204" pitchFamily="18" charset="0"/>
                        </a:rPr>
                        <m:t>𝜆</m:t>
                      </m:r>
                      <m:r>
                        <a:rPr lang="en-AU" sz="3200" b="0" i="1" smtClean="0">
                          <a:solidFill>
                            <a:schemeClr val="bg1"/>
                          </a:solidFill>
                          <a:latin typeface="Cambria Math" panose="02040503050406030204" pitchFamily="18" charset="0"/>
                          <a:ea typeface="Cambria Math" panose="02040503050406030204" pitchFamily="18" charset="0"/>
                        </a:rPr>
                        <m:t>)</m:t>
                      </m:r>
                    </m:oMath>
                  </m:oMathPara>
                </a14:m>
                <a:endParaRPr lang="en-US" sz="3200" dirty="0">
                  <a:solidFill>
                    <a:schemeClr val="bg1"/>
                  </a:solidFill>
                </a:endParaRPr>
              </a:p>
            </p:txBody>
          </p:sp>
        </mc:Choice>
        <mc:Fallback xmlns="">
          <p:sp>
            <p:nvSpPr>
              <p:cNvPr id="8" name="TextBox 7">
                <a:extLst>
                  <a:ext uri="{FF2B5EF4-FFF2-40B4-BE49-F238E27FC236}">
                    <a16:creationId xmlns:a16="http://schemas.microsoft.com/office/drawing/2014/main" id="{4BE75289-4025-F148-8877-851196B6A639}"/>
                  </a:ext>
                </a:extLst>
              </p:cNvPr>
              <p:cNvSpPr txBox="1">
                <a:spLocks noRot="1" noChangeAspect="1" noMove="1" noResize="1" noEditPoints="1" noAdjustHandles="1" noChangeArrowheads="1" noChangeShapeType="1" noTextEdit="1"/>
              </p:cNvSpPr>
              <p:nvPr/>
            </p:nvSpPr>
            <p:spPr>
              <a:xfrm>
                <a:off x="5490584" y="2588928"/>
                <a:ext cx="894770" cy="492443"/>
              </a:xfrm>
              <a:prstGeom prst="rect">
                <a:avLst/>
              </a:prstGeom>
              <a:blipFill>
                <a:blip r:embed="rId2"/>
                <a:stretch>
                  <a:fillRect l="-14085" t="-2564" r="-18310" b="-3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C93B6555-AD33-594E-B2BB-997589AE4456}"/>
                  </a:ext>
                </a:extLst>
              </p:cNvPr>
              <p:cNvSpPr/>
              <p:nvPr/>
            </p:nvSpPr>
            <p:spPr>
              <a:xfrm>
                <a:off x="10906150" y="4834308"/>
                <a:ext cx="458523"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AU" sz="2800" i="1">
                          <a:solidFill>
                            <a:schemeClr val="bg1"/>
                          </a:solidFill>
                          <a:latin typeface="Cambria Math" panose="02040503050406030204" pitchFamily="18" charset="0"/>
                          <a:ea typeface="Cambria Math" panose="02040503050406030204" pitchFamily="18" charset="0"/>
                        </a:rPr>
                        <m:t>𝜆</m:t>
                      </m:r>
                    </m:oMath>
                  </m:oMathPara>
                </a14:m>
                <a:endParaRPr lang="en-US" sz="2800" dirty="0">
                  <a:solidFill>
                    <a:schemeClr val="bg1"/>
                  </a:solidFill>
                </a:endParaRPr>
              </a:p>
            </p:txBody>
          </p:sp>
        </mc:Choice>
        <mc:Fallback xmlns="">
          <p:sp>
            <p:nvSpPr>
              <p:cNvPr id="9" name="Rectangle 8">
                <a:extLst>
                  <a:ext uri="{FF2B5EF4-FFF2-40B4-BE49-F238E27FC236}">
                    <a16:creationId xmlns:a16="http://schemas.microsoft.com/office/drawing/2014/main" id="{C93B6555-AD33-594E-B2BB-997589AE4456}"/>
                  </a:ext>
                </a:extLst>
              </p:cNvPr>
              <p:cNvSpPr>
                <a:spLocks noRot="1" noChangeAspect="1" noMove="1" noResize="1" noEditPoints="1" noAdjustHandles="1" noChangeArrowheads="1" noChangeShapeType="1" noTextEdit="1"/>
              </p:cNvSpPr>
              <p:nvPr/>
            </p:nvSpPr>
            <p:spPr>
              <a:xfrm>
                <a:off x="10906150" y="4834308"/>
                <a:ext cx="458523" cy="523220"/>
              </a:xfrm>
              <a:prstGeom prst="rect">
                <a:avLst/>
              </a:prstGeom>
              <a:blipFill>
                <a:blip r:embed="rId3"/>
                <a:stretch>
                  <a:fillRect/>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771E49FF-FBCB-F747-84C4-6BC074ACF2C5}"/>
              </a:ext>
            </a:extLst>
          </p:cNvPr>
          <p:cNvPicPr>
            <a:picLocks noChangeAspect="1"/>
          </p:cNvPicPr>
          <p:nvPr/>
        </p:nvPicPr>
        <p:blipFill rotWithShape="1">
          <a:blip r:embed="rId4">
            <a:extLst>
              <a:ext uri="{BEBA8EAE-BF5A-486C-A8C5-ECC9F3942E4B}">
                <a14:imgProps xmlns:a14="http://schemas.microsoft.com/office/drawing/2010/main">
                  <a14:imgLayer>
                    <a14:imgEffect>
                      <a14:backgroundRemoval t="6780" b="100000" l="0" r="88934"/>
                    </a14:imgEffect>
                  </a14:imgLayer>
                </a14:imgProps>
              </a:ext>
            </a:extLst>
          </a:blip>
          <a:srcRect t="6307" r="8769"/>
          <a:stretch/>
        </p:blipFill>
        <p:spPr>
          <a:xfrm>
            <a:off x="6603760" y="2598651"/>
            <a:ext cx="3647736" cy="2385618"/>
          </a:xfrm>
          <a:prstGeom prst="rect">
            <a:avLst/>
          </a:prstGeom>
        </p:spPr>
      </p:pic>
      <p:pic>
        <p:nvPicPr>
          <p:cNvPr id="14" name="Picture 13">
            <a:extLst>
              <a:ext uri="{FF2B5EF4-FFF2-40B4-BE49-F238E27FC236}">
                <a16:creationId xmlns:a16="http://schemas.microsoft.com/office/drawing/2014/main" id="{4D61B5F2-42DB-F24E-A3D9-D48E4D0F4713}"/>
              </a:ext>
            </a:extLst>
          </p:cNvPr>
          <p:cNvPicPr>
            <a:picLocks noChangeAspect="1"/>
          </p:cNvPicPr>
          <p:nvPr/>
        </p:nvPicPr>
        <p:blipFill>
          <a:blip r:embed="rId5"/>
          <a:stretch>
            <a:fillRect/>
          </a:stretch>
        </p:blipFill>
        <p:spPr>
          <a:xfrm>
            <a:off x="1812597" y="1571672"/>
            <a:ext cx="9285134" cy="4663019"/>
          </a:xfrm>
          <a:prstGeom prst="rect">
            <a:avLst/>
          </a:prstGeom>
        </p:spPr>
      </p:pic>
      <p:sp>
        <p:nvSpPr>
          <p:cNvPr id="15" name="TextBox 14">
            <a:extLst>
              <a:ext uri="{FF2B5EF4-FFF2-40B4-BE49-F238E27FC236}">
                <a16:creationId xmlns:a16="http://schemas.microsoft.com/office/drawing/2014/main" id="{C2520454-6010-BC4E-B3FC-72ED4FB8F37F}"/>
              </a:ext>
            </a:extLst>
          </p:cNvPr>
          <p:cNvSpPr txBox="1"/>
          <p:nvPr/>
        </p:nvSpPr>
        <p:spPr>
          <a:xfrm>
            <a:off x="9836087" y="1387014"/>
            <a:ext cx="1951175" cy="369332"/>
          </a:xfrm>
          <a:prstGeom prst="rect">
            <a:avLst/>
          </a:prstGeom>
          <a:noFill/>
        </p:spPr>
        <p:txBody>
          <a:bodyPr wrap="none" rtlCol="0">
            <a:spAutoFit/>
          </a:bodyPr>
          <a:lstStyle/>
          <a:p>
            <a:r>
              <a:rPr lang="en-US" dirty="0">
                <a:latin typeface="HGSSoeiKakugothicUB" panose="020B0900000000000000" pitchFamily="34" charset="-128"/>
                <a:ea typeface="HGSSoeiKakugothicUB" panose="020B0900000000000000" pitchFamily="34" charset="-128"/>
              </a:rPr>
              <a:t>Jiang et al. 2019</a:t>
            </a:r>
          </a:p>
        </p:txBody>
      </p:sp>
      <p:pic>
        <p:nvPicPr>
          <p:cNvPr id="17" name="Picture 16">
            <a:extLst>
              <a:ext uri="{FF2B5EF4-FFF2-40B4-BE49-F238E27FC236}">
                <a16:creationId xmlns:a16="http://schemas.microsoft.com/office/drawing/2014/main" id="{ACBD4126-4D38-B44F-B68B-1F4092B613FD}"/>
              </a:ext>
            </a:extLst>
          </p:cNvPr>
          <p:cNvPicPr>
            <a:picLocks noChangeAspect="1"/>
          </p:cNvPicPr>
          <p:nvPr/>
        </p:nvPicPr>
        <p:blipFill rotWithShape="1">
          <a:blip r:embed="rId6"/>
          <a:srcRect t="14221"/>
          <a:stretch/>
        </p:blipFill>
        <p:spPr>
          <a:xfrm>
            <a:off x="3488301" y="6234683"/>
            <a:ext cx="7062874" cy="520864"/>
          </a:xfrm>
          <a:prstGeom prst="rect">
            <a:avLst/>
          </a:prstGeom>
        </p:spPr>
      </p:pic>
      <p:sp>
        <p:nvSpPr>
          <p:cNvPr id="13" name="Freeform 12">
            <a:extLst>
              <a:ext uri="{FF2B5EF4-FFF2-40B4-BE49-F238E27FC236}">
                <a16:creationId xmlns:a16="http://schemas.microsoft.com/office/drawing/2014/main" id="{C5694781-4F68-CD4B-BC9A-BA20099A5781}"/>
              </a:ext>
            </a:extLst>
          </p:cNvPr>
          <p:cNvSpPr/>
          <p:nvPr/>
        </p:nvSpPr>
        <p:spPr>
          <a:xfrm>
            <a:off x="9581296" y="4909658"/>
            <a:ext cx="1264530" cy="1163846"/>
          </a:xfrm>
          <a:custGeom>
            <a:avLst/>
            <a:gdLst>
              <a:gd name="connsiteX0" fmla="*/ 605642 w 997527"/>
              <a:gd name="connsiteY0" fmla="*/ 47566 h 1163846"/>
              <a:gd name="connsiteX1" fmla="*/ 498764 w 997527"/>
              <a:gd name="connsiteY1" fmla="*/ 59441 h 1163846"/>
              <a:gd name="connsiteX2" fmla="*/ 344384 w 997527"/>
              <a:gd name="connsiteY2" fmla="*/ 71316 h 1163846"/>
              <a:gd name="connsiteX3" fmla="*/ 237506 w 997527"/>
              <a:gd name="connsiteY3" fmla="*/ 130693 h 1163846"/>
              <a:gd name="connsiteX4" fmla="*/ 201880 w 997527"/>
              <a:gd name="connsiteY4" fmla="*/ 154443 h 1163846"/>
              <a:gd name="connsiteX5" fmla="*/ 154379 w 997527"/>
              <a:gd name="connsiteY5" fmla="*/ 178194 h 1163846"/>
              <a:gd name="connsiteX6" fmla="*/ 95003 w 997527"/>
              <a:gd name="connsiteY6" fmla="*/ 249446 h 1163846"/>
              <a:gd name="connsiteX7" fmla="*/ 47501 w 997527"/>
              <a:gd name="connsiteY7" fmla="*/ 296947 h 1163846"/>
              <a:gd name="connsiteX8" fmla="*/ 23751 w 997527"/>
              <a:gd name="connsiteY8" fmla="*/ 356324 h 1163846"/>
              <a:gd name="connsiteX9" fmla="*/ 0 w 997527"/>
              <a:gd name="connsiteY9" fmla="*/ 475077 h 1163846"/>
              <a:gd name="connsiteX10" fmla="*/ 11875 w 997527"/>
              <a:gd name="connsiteY10" fmla="*/ 795711 h 1163846"/>
              <a:gd name="connsiteX11" fmla="*/ 23751 w 997527"/>
              <a:gd name="connsiteY11" fmla="*/ 855088 h 1163846"/>
              <a:gd name="connsiteX12" fmla="*/ 71252 w 997527"/>
              <a:gd name="connsiteY12" fmla="*/ 926340 h 1163846"/>
              <a:gd name="connsiteX13" fmla="*/ 95003 w 997527"/>
              <a:gd name="connsiteY13" fmla="*/ 961966 h 1163846"/>
              <a:gd name="connsiteX14" fmla="*/ 142504 w 997527"/>
              <a:gd name="connsiteY14" fmla="*/ 1009467 h 1163846"/>
              <a:gd name="connsiteX15" fmla="*/ 249382 w 997527"/>
              <a:gd name="connsiteY15" fmla="*/ 1080719 h 1163846"/>
              <a:gd name="connsiteX16" fmla="*/ 344384 w 997527"/>
              <a:gd name="connsiteY16" fmla="*/ 1128220 h 1163846"/>
              <a:gd name="connsiteX17" fmla="*/ 403761 w 997527"/>
              <a:gd name="connsiteY17" fmla="*/ 1140095 h 1163846"/>
              <a:gd name="connsiteX18" fmla="*/ 439387 w 997527"/>
              <a:gd name="connsiteY18" fmla="*/ 1151971 h 1163846"/>
              <a:gd name="connsiteX19" fmla="*/ 486888 w 997527"/>
              <a:gd name="connsiteY19" fmla="*/ 1163846 h 1163846"/>
              <a:gd name="connsiteX20" fmla="*/ 688769 w 997527"/>
              <a:gd name="connsiteY20" fmla="*/ 1151971 h 1163846"/>
              <a:gd name="connsiteX21" fmla="*/ 783771 w 997527"/>
              <a:gd name="connsiteY21" fmla="*/ 1104469 h 1163846"/>
              <a:gd name="connsiteX22" fmla="*/ 902525 w 997527"/>
              <a:gd name="connsiteY22" fmla="*/ 1009467 h 1163846"/>
              <a:gd name="connsiteX23" fmla="*/ 926275 w 997527"/>
              <a:gd name="connsiteY23" fmla="*/ 973841 h 1163846"/>
              <a:gd name="connsiteX24" fmla="*/ 961901 w 997527"/>
              <a:gd name="connsiteY24" fmla="*/ 926340 h 1163846"/>
              <a:gd name="connsiteX25" fmla="*/ 997527 w 997527"/>
              <a:gd name="connsiteY25" fmla="*/ 831337 h 1163846"/>
              <a:gd name="connsiteX26" fmla="*/ 985652 w 997527"/>
              <a:gd name="connsiteY26" fmla="*/ 629456 h 1163846"/>
              <a:gd name="connsiteX27" fmla="*/ 938151 w 997527"/>
              <a:gd name="connsiteY27" fmla="*/ 558204 h 1163846"/>
              <a:gd name="connsiteX28" fmla="*/ 819397 w 997527"/>
              <a:gd name="connsiteY28" fmla="*/ 391950 h 1163846"/>
              <a:gd name="connsiteX29" fmla="*/ 760021 w 997527"/>
              <a:gd name="connsiteY29" fmla="*/ 344449 h 1163846"/>
              <a:gd name="connsiteX30" fmla="*/ 724395 w 997527"/>
              <a:gd name="connsiteY30" fmla="*/ 308823 h 1163846"/>
              <a:gd name="connsiteX31" fmla="*/ 688769 w 997527"/>
              <a:gd name="connsiteY31" fmla="*/ 285072 h 1163846"/>
              <a:gd name="connsiteX32" fmla="*/ 617517 w 997527"/>
              <a:gd name="connsiteY32" fmla="*/ 225695 h 1163846"/>
              <a:gd name="connsiteX33" fmla="*/ 570016 w 997527"/>
              <a:gd name="connsiteY33" fmla="*/ 213820 h 1163846"/>
              <a:gd name="connsiteX34" fmla="*/ 498764 w 997527"/>
              <a:gd name="connsiteY34" fmla="*/ 166319 h 1163846"/>
              <a:gd name="connsiteX35" fmla="*/ 427512 w 997527"/>
              <a:gd name="connsiteY35" fmla="*/ 142568 h 1163846"/>
              <a:gd name="connsiteX36" fmla="*/ 391886 w 997527"/>
              <a:gd name="connsiteY36" fmla="*/ 118817 h 1163846"/>
              <a:gd name="connsiteX37" fmla="*/ 356260 w 997527"/>
              <a:gd name="connsiteY37" fmla="*/ 106942 h 1163846"/>
              <a:gd name="connsiteX38" fmla="*/ 273132 w 997527"/>
              <a:gd name="connsiteY38" fmla="*/ 83191 h 1163846"/>
              <a:gd name="connsiteX39" fmla="*/ 237506 w 997527"/>
              <a:gd name="connsiteY39" fmla="*/ 59441 h 1163846"/>
              <a:gd name="connsiteX40" fmla="*/ 201880 w 997527"/>
              <a:gd name="connsiteY40" fmla="*/ 47566 h 1163846"/>
              <a:gd name="connsiteX41" fmla="*/ 154379 w 997527"/>
              <a:gd name="connsiteY41" fmla="*/ 35690 h 1163846"/>
              <a:gd name="connsiteX42" fmla="*/ 95003 w 997527"/>
              <a:gd name="connsiteY42" fmla="*/ 23815 h 1163846"/>
              <a:gd name="connsiteX43" fmla="*/ 0 w 997527"/>
              <a:gd name="connsiteY43" fmla="*/ 64 h 116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97527" h="1163846">
                <a:moveTo>
                  <a:pt x="605642" y="47566"/>
                </a:moveTo>
                <a:cubicBezTo>
                  <a:pt x="570016" y="51524"/>
                  <a:pt x="534462" y="56196"/>
                  <a:pt x="498764" y="59441"/>
                </a:cubicBezTo>
                <a:cubicBezTo>
                  <a:pt x="447364" y="64114"/>
                  <a:pt x="395294" y="62831"/>
                  <a:pt x="344384" y="71316"/>
                </a:cubicBezTo>
                <a:cubicBezTo>
                  <a:pt x="295228" y="79509"/>
                  <a:pt x="275510" y="103548"/>
                  <a:pt x="237506" y="130693"/>
                </a:cubicBezTo>
                <a:cubicBezTo>
                  <a:pt x="225892" y="138988"/>
                  <a:pt x="214272" y="147362"/>
                  <a:pt x="201880" y="154443"/>
                </a:cubicBezTo>
                <a:cubicBezTo>
                  <a:pt x="186510" y="163226"/>
                  <a:pt x="168784" y="167904"/>
                  <a:pt x="154379" y="178194"/>
                </a:cubicBezTo>
                <a:cubicBezTo>
                  <a:pt x="108861" y="210707"/>
                  <a:pt x="127898" y="211068"/>
                  <a:pt x="95003" y="249446"/>
                </a:cubicBezTo>
                <a:cubicBezTo>
                  <a:pt x="80430" y="266448"/>
                  <a:pt x="63335" y="281113"/>
                  <a:pt x="47501" y="296947"/>
                </a:cubicBezTo>
                <a:cubicBezTo>
                  <a:pt x="39584" y="316739"/>
                  <a:pt x="30492" y="336101"/>
                  <a:pt x="23751" y="356324"/>
                </a:cubicBezTo>
                <a:cubicBezTo>
                  <a:pt x="11938" y="391762"/>
                  <a:pt x="5849" y="439984"/>
                  <a:pt x="0" y="475077"/>
                </a:cubicBezTo>
                <a:cubicBezTo>
                  <a:pt x="3958" y="581955"/>
                  <a:pt x="5203" y="688968"/>
                  <a:pt x="11875" y="795711"/>
                </a:cubicBezTo>
                <a:cubicBezTo>
                  <a:pt x="13134" y="815856"/>
                  <a:pt x="15399" y="836713"/>
                  <a:pt x="23751" y="855088"/>
                </a:cubicBezTo>
                <a:cubicBezTo>
                  <a:pt x="35563" y="881074"/>
                  <a:pt x="55418" y="902589"/>
                  <a:pt x="71252" y="926340"/>
                </a:cubicBezTo>
                <a:cubicBezTo>
                  <a:pt x="79169" y="938215"/>
                  <a:pt x="84911" y="951874"/>
                  <a:pt x="95003" y="961966"/>
                </a:cubicBezTo>
                <a:cubicBezTo>
                  <a:pt x="110837" y="977800"/>
                  <a:pt x="125652" y="994722"/>
                  <a:pt x="142504" y="1009467"/>
                </a:cubicBezTo>
                <a:cubicBezTo>
                  <a:pt x="171999" y="1035275"/>
                  <a:pt x="215567" y="1062511"/>
                  <a:pt x="249382" y="1080719"/>
                </a:cubicBezTo>
                <a:cubicBezTo>
                  <a:pt x="280555" y="1097505"/>
                  <a:pt x="309666" y="1121277"/>
                  <a:pt x="344384" y="1128220"/>
                </a:cubicBezTo>
                <a:cubicBezTo>
                  <a:pt x="364176" y="1132178"/>
                  <a:pt x="384179" y="1135200"/>
                  <a:pt x="403761" y="1140095"/>
                </a:cubicBezTo>
                <a:cubicBezTo>
                  <a:pt x="415905" y="1143131"/>
                  <a:pt x="427351" y="1148532"/>
                  <a:pt x="439387" y="1151971"/>
                </a:cubicBezTo>
                <a:cubicBezTo>
                  <a:pt x="455080" y="1156455"/>
                  <a:pt x="471054" y="1159888"/>
                  <a:pt x="486888" y="1163846"/>
                </a:cubicBezTo>
                <a:cubicBezTo>
                  <a:pt x="554182" y="1159888"/>
                  <a:pt x="622668" y="1165191"/>
                  <a:pt x="688769" y="1151971"/>
                </a:cubicBezTo>
                <a:cubicBezTo>
                  <a:pt x="723487" y="1145027"/>
                  <a:pt x="754312" y="1124108"/>
                  <a:pt x="783771" y="1104469"/>
                </a:cubicBezTo>
                <a:cubicBezTo>
                  <a:pt x="844891" y="1063723"/>
                  <a:pt x="857403" y="1062109"/>
                  <a:pt x="902525" y="1009467"/>
                </a:cubicBezTo>
                <a:cubicBezTo>
                  <a:pt x="911813" y="998631"/>
                  <a:pt x="917979" y="985455"/>
                  <a:pt x="926275" y="973841"/>
                </a:cubicBezTo>
                <a:cubicBezTo>
                  <a:pt x="937779" y="957735"/>
                  <a:pt x="952289" y="943641"/>
                  <a:pt x="961901" y="926340"/>
                </a:cubicBezTo>
                <a:cubicBezTo>
                  <a:pt x="973736" y="905037"/>
                  <a:pt x="988638" y="858004"/>
                  <a:pt x="997527" y="831337"/>
                </a:cubicBezTo>
                <a:cubicBezTo>
                  <a:pt x="993569" y="764043"/>
                  <a:pt x="999972" y="695327"/>
                  <a:pt x="985652" y="629456"/>
                </a:cubicBezTo>
                <a:cubicBezTo>
                  <a:pt x="979588" y="601563"/>
                  <a:pt x="950917" y="583735"/>
                  <a:pt x="938151" y="558204"/>
                </a:cubicBezTo>
                <a:cubicBezTo>
                  <a:pt x="905619" y="493141"/>
                  <a:pt x="885685" y="444981"/>
                  <a:pt x="819397" y="391950"/>
                </a:cubicBezTo>
                <a:cubicBezTo>
                  <a:pt x="799605" y="376116"/>
                  <a:pt x="779096" y="361140"/>
                  <a:pt x="760021" y="344449"/>
                </a:cubicBezTo>
                <a:cubicBezTo>
                  <a:pt x="747382" y="333390"/>
                  <a:pt x="737297" y="319574"/>
                  <a:pt x="724395" y="308823"/>
                </a:cubicBezTo>
                <a:cubicBezTo>
                  <a:pt x="713431" y="299686"/>
                  <a:pt x="699733" y="294209"/>
                  <a:pt x="688769" y="285072"/>
                </a:cubicBezTo>
                <a:cubicBezTo>
                  <a:pt x="658559" y="259897"/>
                  <a:pt x="653937" y="241304"/>
                  <a:pt x="617517" y="225695"/>
                </a:cubicBezTo>
                <a:cubicBezTo>
                  <a:pt x="602516" y="219266"/>
                  <a:pt x="585850" y="217778"/>
                  <a:pt x="570016" y="213820"/>
                </a:cubicBezTo>
                <a:cubicBezTo>
                  <a:pt x="546265" y="197986"/>
                  <a:pt x="525844" y="175346"/>
                  <a:pt x="498764" y="166319"/>
                </a:cubicBezTo>
                <a:lnTo>
                  <a:pt x="427512" y="142568"/>
                </a:lnTo>
                <a:cubicBezTo>
                  <a:pt x="415637" y="134651"/>
                  <a:pt x="404652" y="125200"/>
                  <a:pt x="391886" y="118817"/>
                </a:cubicBezTo>
                <a:cubicBezTo>
                  <a:pt x="380690" y="113219"/>
                  <a:pt x="368296" y="110381"/>
                  <a:pt x="356260" y="106942"/>
                </a:cubicBezTo>
                <a:cubicBezTo>
                  <a:pt x="338496" y="101867"/>
                  <a:pt x="292120" y="92685"/>
                  <a:pt x="273132" y="83191"/>
                </a:cubicBezTo>
                <a:cubicBezTo>
                  <a:pt x="260367" y="76808"/>
                  <a:pt x="250272" y="65824"/>
                  <a:pt x="237506" y="59441"/>
                </a:cubicBezTo>
                <a:cubicBezTo>
                  <a:pt x="226310" y="53843"/>
                  <a:pt x="213916" y="51005"/>
                  <a:pt x="201880" y="47566"/>
                </a:cubicBezTo>
                <a:cubicBezTo>
                  <a:pt x="186187" y="43082"/>
                  <a:pt x="170311" y="39231"/>
                  <a:pt x="154379" y="35690"/>
                </a:cubicBezTo>
                <a:cubicBezTo>
                  <a:pt x="134676" y="31311"/>
                  <a:pt x="114476" y="29126"/>
                  <a:pt x="95003" y="23815"/>
                </a:cubicBezTo>
                <a:cubicBezTo>
                  <a:pt x="-1263" y="-2440"/>
                  <a:pt x="54322" y="64"/>
                  <a:pt x="0" y="64"/>
                </a:cubicBezTo>
              </a:path>
            </a:pathLst>
          </a:custGeom>
          <a:noFill/>
          <a:ln w="5715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a:extLst>
              <a:ext uri="{FF2B5EF4-FFF2-40B4-BE49-F238E27FC236}">
                <a16:creationId xmlns:a16="http://schemas.microsoft.com/office/drawing/2014/main" id="{D9492584-359F-6642-9B19-60F83F51CC52}"/>
              </a:ext>
            </a:extLst>
          </p:cNvPr>
          <p:cNvSpPr/>
          <p:nvPr/>
        </p:nvSpPr>
        <p:spPr>
          <a:xfrm>
            <a:off x="5087099" y="4834308"/>
            <a:ext cx="1298255" cy="1210232"/>
          </a:xfrm>
          <a:custGeom>
            <a:avLst/>
            <a:gdLst>
              <a:gd name="connsiteX0" fmla="*/ 605642 w 997527"/>
              <a:gd name="connsiteY0" fmla="*/ 47566 h 1163846"/>
              <a:gd name="connsiteX1" fmla="*/ 498764 w 997527"/>
              <a:gd name="connsiteY1" fmla="*/ 59441 h 1163846"/>
              <a:gd name="connsiteX2" fmla="*/ 344384 w 997527"/>
              <a:gd name="connsiteY2" fmla="*/ 71316 h 1163846"/>
              <a:gd name="connsiteX3" fmla="*/ 237506 w 997527"/>
              <a:gd name="connsiteY3" fmla="*/ 130693 h 1163846"/>
              <a:gd name="connsiteX4" fmla="*/ 201880 w 997527"/>
              <a:gd name="connsiteY4" fmla="*/ 154443 h 1163846"/>
              <a:gd name="connsiteX5" fmla="*/ 154379 w 997527"/>
              <a:gd name="connsiteY5" fmla="*/ 178194 h 1163846"/>
              <a:gd name="connsiteX6" fmla="*/ 95003 w 997527"/>
              <a:gd name="connsiteY6" fmla="*/ 249446 h 1163846"/>
              <a:gd name="connsiteX7" fmla="*/ 47501 w 997527"/>
              <a:gd name="connsiteY7" fmla="*/ 296947 h 1163846"/>
              <a:gd name="connsiteX8" fmla="*/ 23751 w 997527"/>
              <a:gd name="connsiteY8" fmla="*/ 356324 h 1163846"/>
              <a:gd name="connsiteX9" fmla="*/ 0 w 997527"/>
              <a:gd name="connsiteY9" fmla="*/ 475077 h 1163846"/>
              <a:gd name="connsiteX10" fmla="*/ 11875 w 997527"/>
              <a:gd name="connsiteY10" fmla="*/ 795711 h 1163846"/>
              <a:gd name="connsiteX11" fmla="*/ 23751 w 997527"/>
              <a:gd name="connsiteY11" fmla="*/ 855088 h 1163846"/>
              <a:gd name="connsiteX12" fmla="*/ 71252 w 997527"/>
              <a:gd name="connsiteY12" fmla="*/ 926340 h 1163846"/>
              <a:gd name="connsiteX13" fmla="*/ 95003 w 997527"/>
              <a:gd name="connsiteY13" fmla="*/ 961966 h 1163846"/>
              <a:gd name="connsiteX14" fmla="*/ 142504 w 997527"/>
              <a:gd name="connsiteY14" fmla="*/ 1009467 h 1163846"/>
              <a:gd name="connsiteX15" fmla="*/ 249382 w 997527"/>
              <a:gd name="connsiteY15" fmla="*/ 1080719 h 1163846"/>
              <a:gd name="connsiteX16" fmla="*/ 344384 w 997527"/>
              <a:gd name="connsiteY16" fmla="*/ 1128220 h 1163846"/>
              <a:gd name="connsiteX17" fmla="*/ 403761 w 997527"/>
              <a:gd name="connsiteY17" fmla="*/ 1140095 h 1163846"/>
              <a:gd name="connsiteX18" fmla="*/ 439387 w 997527"/>
              <a:gd name="connsiteY18" fmla="*/ 1151971 h 1163846"/>
              <a:gd name="connsiteX19" fmla="*/ 486888 w 997527"/>
              <a:gd name="connsiteY19" fmla="*/ 1163846 h 1163846"/>
              <a:gd name="connsiteX20" fmla="*/ 688769 w 997527"/>
              <a:gd name="connsiteY20" fmla="*/ 1151971 h 1163846"/>
              <a:gd name="connsiteX21" fmla="*/ 783771 w 997527"/>
              <a:gd name="connsiteY21" fmla="*/ 1104469 h 1163846"/>
              <a:gd name="connsiteX22" fmla="*/ 902525 w 997527"/>
              <a:gd name="connsiteY22" fmla="*/ 1009467 h 1163846"/>
              <a:gd name="connsiteX23" fmla="*/ 926275 w 997527"/>
              <a:gd name="connsiteY23" fmla="*/ 973841 h 1163846"/>
              <a:gd name="connsiteX24" fmla="*/ 961901 w 997527"/>
              <a:gd name="connsiteY24" fmla="*/ 926340 h 1163846"/>
              <a:gd name="connsiteX25" fmla="*/ 997527 w 997527"/>
              <a:gd name="connsiteY25" fmla="*/ 831337 h 1163846"/>
              <a:gd name="connsiteX26" fmla="*/ 985652 w 997527"/>
              <a:gd name="connsiteY26" fmla="*/ 629456 h 1163846"/>
              <a:gd name="connsiteX27" fmla="*/ 938151 w 997527"/>
              <a:gd name="connsiteY27" fmla="*/ 558204 h 1163846"/>
              <a:gd name="connsiteX28" fmla="*/ 819397 w 997527"/>
              <a:gd name="connsiteY28" fmla="*/ 391950 h 1163846"/>
              <a:gd name="connsiteX29" fmla="*/ 760021 w 997527"/>
              <a:gd name="connsiteY29" fmla="*/ 344449 h 1163846"/>
              <a:gd name="connsiteX30" fmla="*/ 724395 w 997527"/>
              <a:gd name="connsiteY30" fmla="*/ 308823 h 1163846"/>
              <a:gd name="connsiteX31" fmla="*/ 688769 w 997527"/>
              <a:gd name="connsiteY31" fmla="*/ 285072 h 1163846"/>
              <a:gd name="connsiteX32" fmla="*/ 617517 w 997527"/>
              <a:gd name="connsiteY32" fmla="*/ 225695 h 1163846"/>
              <a:gd name="connsiteX33" fmla="*/ 570016 w 997527"/>
              <a:gd name="connsiteY33" fmla="*/ 213820 h 1163846"/>
              <a:gd name="connsiteX34" fmla="*/ 498764 w 997527"/>
              <a:gd name="connsiteY34" fmla="*/ 166319 h 1163846"/>
              <a:gd name="connsiteX35" fmla="*/ 427512 w 997527"/>
              <a:gd name="connsiteY35" fmla="*/ 142568 h 1163846"/>
              <a:gd name="connsiteX36" fmla="*/ 391886 w 997527"/>
              <a:gd name="connsiteY36" fmla="*/ 118817 h 1163846"/>
              <a:gd name="connsiteX37" fmla="*/ 356260 w 997527"/>
              <a:gd name="connsiteY37" fmla="*/ 106942 h 1163846"/>
              <a:gd name="connsiteX38" fmla="*/ 273132 w 997527"/>
              <a:gd name="connsiteY38" fmla="*/ 83191 h 1163846"/>
              <a:gd name="connsiteX39" fmla="*/ 237506 w 997527"/>
              <a:gd name="connsiteY39" fmla="*/ 59441 h 1163846"/>
              <a:gd name="connsiteX40" fmla="*/ 201880 w 997527"/>
              <a:gd name="connsiteY40" fmla="*/ 47566 h 1163846"/>
              <a:gd name="connsiteX41" fmla="*/ 154379 w 997527"/>
              <a:gd name="connsiteY41" fmla="*/ 35690 h 1163846"/>
              <a:gd name="connsiteX42" fmla="*/ 95003 w 997527"/>
              <a:gd name="connsiteY42" fmla="*/ 23815 h 1163846"/>
              <a:gd name="connsiteX43" fmla="*/ 0 w 997527"/>
              <a:gd name="connsiteY43" fmla="*/ 64 h 116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97527" h="1163846">
                <a:moveTo>
                  <a:pt x="605642" y="47566"/>
                </a:moveTo>
                <a:cubicBezTo>
                  <a:pt x="570016" y="51524"/>
                  <a:pt x="534462" y="56196"/>
                  <a:pt x="498764" y="59441"/>
                </a:cubicBezTo>
                <a:cubicBezTo>
                  <a:pt x="447364" y="64114"/>
                  <a:pt x="395294" y="62831"/>
                  <a:pt x="344384" y="71316"/>
                </a:cubicBezTo>
                <a:cubicBezTo>
                  <a:pt x="295228" y="79509"/>
                  <a:pt x="275510" y="103548"/>
                  <a:pt x="237506" y="130693"/>
                </a:cubicBezTo>
                <a:cubicBezTo>
                  <a:pt x="225892" y="138988"/>
                  <a:pt x="214272" y="147362"/>
                  <a:pt x="201880" y="154443"/>
                </a:cubicBezTo>
                <a:cubicBezTo>
                  <a:pt x="186510" y="163226"/>
                  <a:pt x="168784" y="167904"/>
                  <a:pt x="154379" y="178194"/>
                </a:cubicBezTo>
                <a:cubicBezTo>
                  <a:pt x="108861" y="210707"/>
                  <a:pt x="127898" y="211068"/>
                  <a:pt x="95003" y="249446"/>
                </a:cubicBezTo>
                <a:cubicBezTo>
                  <a:pt x="80430" y="266448"/>
                  <a:pt x="63335" y="281113"/>
                  <a:pt x="47501" y="296947"/>
                </a:cubicBezTo>
                <a:cubicBezTo>
                  <a:pt x="39584" y="316739"/>
                  <a:pt x="30492" y="336101"/>
                  <a:pt x="23751" y="356324"/>
                </a:cubicBezTo>
                <a:cubicBezTo>
                  <a:pt x="11938" y="391762"/>
                  <a:pt x="5849" y="439984"/>
                  <a:pt x="0" y="475077"/>
                </a:cubicBezTo>
                <a:cubicBezTo>
                  <a:pt x="3958" y="581955"/>
                  <a:pt x="5203" y="688968"/>
                  <a:pt x="11875" y="795711"/>
                </a:cubicBezTo>
                <a:cubicBezTo>
                  <a:pt x="13134" y="815856"/>
                  <a:pt x="15399" y="836713"/>
                  <a:pt x="23751" y="855088"/>
                </a:cubicBezTo>
                <a:cubicBezTo>
                  <a:pt x="35563" y="881074"/>
                  <a:pt x="55418" y="902589"/>
                  <a:pt x="71252" y="926340"/>
                </a:cubicBezTo>
                <a:cubicBezTo>
                  <a:pt x="79169" y="938215"/>
                  <a:pt x="84911" y="951874"/>
                  <a:pt x="95003" y="961966"/>
                </a:cubicBezTo>
                <a:cubicBezTo>
                  <a:pt x="110837" y="977800"/>
                  <a:pt x="125652" y="994722"/>
                  <a:pt x="142504" y="1009467"/>
                </a:cubicBezTo>
                <a:cubicBezTo>
                  <a:pt x="171999" y="1035275"/>
                  <a:pt x="215567" y="1062511"/>
                  <a:pt x="249382" y="1080719"/>
                </a:cubicBezTo>
                <a:cubicBezTo>
                  <a:pt x="280555" y="1097505"/>
                  <a:pt x="309666" y="1121277"/>
                  <a:pt x="344384" y="1128220"/>
                </a:cubicBezTo>
                <a:cubicBezTo>
                  <a:pt x="364176" y="1132178"/>
                  <a:pt x="384179" y="1135200"/>
                  <a:pt x="403761" y="1140095"/>
                </a:cubicBezTo>
                <a:cubicBezTo>
                  <a:pt x="415905" y="1143131"/>
                  <a:pt x="427351" y="1148532"/>
                  <a:pt x="439387" y="1151971"/>
                </a:cubicBezTo>
                <a:cubicBezTo>
                  <a:pt x="455080" y="1156455"/>
                  <a:pt x="471054" y="1159888"/>
                  <a:pt x="486888" y="1163846"/>
                </a:cubicBezTo>
                <a:cubicBezTo>
                  <a:pt x="554182" y="1159888"/>
                  <a:pt x="622668" y="1165191"/>
                  <a:pt x="688769" y="1151971"/>
                </a:cubicBezTo>
                <a:cubicBezTo>
                  <a:pt x="723487" y="1145027"/>
                  <a:pt x="754312" y="1124108"/>
                  <a:pt x="783771" y="1104469"/>
                </a:cubicBezTo>
                <a:cubicBezTo>
                  <a:pt x="844891" y="1063723"/>
                  <a:pt x="857403" y="1062109"/>
                  <a:pt x="902525" y="1009467"/>
                </a:cubicBezTo>
                <a:cubicBezTo>
                  <a:pt x="911813" y="998631"/>
                  <a:pt x="917979" y="985455"/>
                  <a:pt x="926275" y="973841"/>
                </a:cubicBezTo>
                <a:cubicBezTo>
                  <a:pt x="937779" y="957735"/>
                  <a:pt x="952289" y="943641"/>
                  <a:pt x="961901" y="926340"/>
                </a:cubicBezTo>
                <a:cubicBezTo>
                  <a:pt x="973736" y="905037"/>
                  <a:pt x="988638" y="858004"/>
                  <a:pt x="997527" y="831337"/>
                </a:cubicBezTo>
                <a:cubicBezTo>
                  <a:pt x="993569" y="764043"/>
                  <a:pt x="999972" y="695327"/>
                  <a:pt x="985652" y="629456"/>
                </a:cubicBezTo>
                <a:cubicBezTo>
                  <a:pt x="979588" y="601563"/>
                  <a:pt x="950917" y="583735"/>
                  <a:pt x="938151" y="558204"/>
                </a:cubicBezTo>
                <a:cubicBezTo>
                  <a:pt x="905619" y="493141"/>
                  <a:pt x="885685" y="444981"/>
                  <a:pt x="819397" y="391950"/>
                </a:cubicBezTo>
                <a:cubicBezTo>
                  <a:pt x="799605" y="376116"/>
                  <a:pt x="779096" y="361140"/>
                  <a:pt x="760021" y="344449"/>
                </a:cubicBezTo>
                <a:cubicBezTo>
                  <a:pt x="747382" y="333390"/>
                  <a:pt x="737297" y="319574"/>
                  <a:pt x="724395" y="308823"/>
                </a:cubicBezTo>
                <a:cubicBezTo>
                  <a:pt x="713431" y="299686"/>
                  <a:pt x="699733" y="294209"/>
                  <a:pt x="688769" y="285072"/>
                </a:cubicBezTo>
                <a:cubicBezTo>
                  <a:pt x="658559" y="259897"/>
                  <a:pt x="653937" y="241304"/>
                  <a:pt x="617517" y="225695"/>
                </a:cubicBezTo>
                <a:cubicBezTo>
                  <a:pt x="602516" y="219266"/>
                  <a:pt x="585850" y="217778"/>
                  <a:pt x="570016" y="213820"/>
                </a:cubicBezTo>
                <a:cubicBezTo>
                  <a:pt x="546265" y="197986"/>
                  <a:pt x="525844" y="175346"/>
                  <a:pt x="498764" y="166319"/>
                </a:cubicBezTo>
                <a:lnTo>
                  <a:pt x="427512" y="142568"/>
                </a:lnTo>
                <a:cubicBezTo>
                  <a:pt x="415637" y="134651"/>
                  <a:pt x="404652" y="125200"/>
                  <a:pt x="391886" y="118817"/>
                </a:cubicBezTo>
                <a:cubicBezTo>
                  <a:pt x="380690" y="113219"/>
                  <a:pt x="368296" y="110381"/>
                  <a:pt x="356260" y="106942"/>
                </a:cubicBezTo>
                <a:cubicBezTo>
                  <a:pt x="338496" y="101867"/>
                  <a:pt x="292120" y="92685"/>
                  <a:pt x="273132" y="83191"/>
                </a:cubicBezTo>
                <a:cubicBezTo>
                  <a:pt x="260367" y="76808"/>
                  <a:pt x="250272" y="65824"/>
                  <a:pt x="237506" y="59441"/>
                </a:cubicBezTo>
                <a:cubicBezTo>
                  <a:pt x="226310" y="53843"/>
                  <a:pt x="213916" y="51005"/>
                  <a:pt x="201880" y="47566"/>
                </a:cubicBezTo>
                <a:cubicBezTo>
                  <a:pt x="186187" y="43082"/>
                  <a:pt x="170311" y="39231"/>
                  <a:pt x="154379" y="35690"/>
                </a:cubicBezTo>
                <a:cubicBezTo>
                  <a:pt x="134676" y="31311"/>
                  <a:pt x="114476" y="29126"/>
                  <a:pt x="95003" y="23815"/>
                </a:cubicBezTo>
                <a:cubicBezTo>
                  <a:pt x="-1263" y="-2440"/>
                  <a:pt x="54322" y="64"/>
                  <a:pt x="0" y="64"/>
                </a:cubicBezTo>
              </a:path>
            </a:pathLst>
          </a:custGeom>
          <a:noFill/>
          <a:ln w="5715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347F635D-3BF1-494B-945F-9CC7C9A88145}"/>
              </a:ext>
            </a:extLst>
          </p:cNvPr>
          <p:cNvSpPr txBox="1"/>
          <p:nvPr/>
        </p:nvSpPr>
        <p:spPr>
          <a:xfrm>
            <a:off x="176542" y="1920858"/>
            <a:ext cx="2738226" cy="1384995"/>
          </a:xfrm>
          <a:prstGeom prst="rect">
            <a:avLst/>
          </a:prstGeom>
          <a:noFill/>
        </p:spPr>
        <p:txBody>
          <a:bodyPr wrap="square" rtlCol="0">
            <a:spAutoFit/>
          </a:bodyPr>
          <a:lstStyle/>
          <a:p>
            <a:r>
              <a:rPr lang="en-US" sz="2800" dirty="0">
                <a:latin typeface="HGSSoeiKakugothicUB" panose="020B0900000000000000" pitchFamily="34" charset="-128"/>
                <a:ea typeface="HGSSoeiKakugothicUB" panose="020B0900000000000000" pitchFamily="34" charset="-128"/>
              </a:rPr>
              <a:t>Pearson correlation coefficient</a:t>
            </a:r>
          </a:p>
        </p:txBody>
      </p:sp>
      <p:sp>
        <p:nvSpPr>
          <p:cNvPr id="3" name="Footer Placeholder 2">
            <a:extLst>
              <a:ext uri="{FF2B5EF4-FFF2-40B4-BE49-F238E27FC236}">
                <a16:creationId xmlns:a16="http://schemas.microsoft.com/office/drawing/2014/main" id="{A2C9188E-64EB-C04B-9D59-811570C1DE1D}"/>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2462112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3000"/>
            <a:lum/>
          </a:blip>
          <a:srcRect/>
          <a:stretch>
            <a:fillRect t="-3000" r="-1000" b="-8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28DAE-C579-7A45-A609-9375683450DC}"/>
              </a:ext>
            </a:extLst>
          </p:cNvPr>
          <p:cNvSpPr>
            <a:spLocks noGrp="1"/>
          </p:cNvSpPr>
          <p:nvPr>
            <p:ph type="title"/>
          </p:nvPr>
        </p:nvSpPr>
        <p:spPr>
          <a:xfrm>
            <a:off x="1812597" y="246117"/>
            <a:ext cx="10515600" cy="1325563"/>
          </a:xfrm>
        </p:spPr>
        <p:txBody>
          <a:bodyPr/>
          <a:lstStyle/>
          <a:p>
            <a:r>
              <a:rPr lang="en-US" dirty="0">
                <a:latin typeface="HGSSoeiKakugothicUB" panose="020B0900000000000000" pitchFamily="34" charset="-128"/>
                <a:ea typeface="HGSSoeiKakugothicUB" panose="020B0900000000000000" pitchFamily="34" charset="-128"/>
                <a:cs typeface="Ayuthaya" pitchFamily="2" charset="-34"/>
              </a:rPr>
              <a:t>Importance of angular momentum and its </a:t>
            </a:r>
            <a:r>
              <a:rPr lang="en-US" dirty="0">
                <a:solidFill>
                  <a:srgbClr val="7030A0"/>
                </a:solidFill>
                <a:latin typeface="HGSSoeiKakugothicUB" panose="020B0900000000000000" pitchFamily="34" charset="-128"/>
                <a:ea typeface="HGSSoeiKakugothicUB" panose="020B0900000000000000" pitchFamily="34" charset="-128"/>
                <a:cs typeface="Ayuthaya" pitchFamily="2" charset="-34"/>
              </a:rPr>
              <a:t>journey to the galaxy</a:t>
            </a:r>
          </a:p>
        </p:txBody>
      </p:sp>
      <p:cxnSp>
        <p:nvCxnSpPr>
          <p:cNvPr id="6" name="Straight Arrow Connector 5">
            <a:extLst>
              <a:ext uri="{FF2B5EF4-FFF2-40B4-BE49-F238E27FC236}">
                <a16:creationId xmlns:a16="http://schemas.microsoft.com/office/drawing/2014/main" id="{75C7CC27-E1EC-2B47-BE9E-5F47DB7D554C}"/>
              </a:ext>
            </a:extLst>
          </p:cNvPr>
          <p:cNvCxnSpPr/>
          <p:nvPr/>
        </p:nvCxnSpPr>
        <p:spPr>
          <a:xfrm flipV="1">
            <a:off x="6553226" y="2588928"/>
            <a:ext cx="0" cy="2451100"/>
          </a:xfrm>
          <a:prstGeom prst="straightConnector1">
            <a:avLst/>
          </a:prstGeom>
          <a:ln>
            <a:solidFill>
              <a:schemeClr val="bg1"/>
            </a:solidFill>
            <a:tailEnd type="triangle"/>
          </a:ln>
        </p:spPr>
        <p:style>
          <a:lnRef idx="2">
            <a:schemeClr val="accent6"/>
          </a:lnRef>
          <a:fillRef idx="0">
            <a:schemeClr val="accent6"/>
          </a:fillRef>
          <a:effectRef idx="1">
            <a:schemeClr val="accent6"/>
          </a:effectRef>
          <a:fontRef idx="minor">
            <a:schemeClr val="tx1"/>
          </a:fontRef>
        </p:style>
      </p:cxnSp>
      <p:cxnSp>
        <p:nvCxnSpPr>
          <p:cNvPr id="7" name="Straight Arrow Connector 6">
            <a:extLst>
              <a:ext uri="{FF2B5EF4-FFF2-40B4-BE49-F238E27FC236}">
                <a16:creationId xmlns:a16="http://schemas.microsoft.com/office/drawing/2014/main" id="{02FC7E1D-FBFC-1648-BDBB-7B53FC67775E}"/>
              </a:ext>
            </a:extLst>
          </p:cNvPr>
          <p:cNvCxnSpPr>
            <a:cxnSpLocks/>
          </p:cNvCxnSpPr>
          <p:nvPr/>
        </p:nvCxnSpPr>
        <p:spPr>
          <a:xfrm>
            <a:off x="6553226" y="5040028"/>
            <a:ext cx="4292600" cy="0"/>
          </a:xfrm>
          <a:prstGeom prst="straightConnector1">
            <a:avLst/>
          </a:prstGeom>
          <a:ln>
            <a:solidFill>
              <a:schemeClr val="bg1"/>
            </a:solidFill>
            <a:tailEnd type="triangle"/>
          </a:ln>
        </p:spPr>
        <p:style>
          <a:lnRef idx="2">
            <a:schemeClr val="accent6"/>
          </a:lnRef>
          <a:fillRef idx="0">
            <a:schemeClr val="accent6"/>
          </a:fillRef>
          <a:effectRef idx="1">
            <a:schemeClr val="accent6"/>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BE75289-4025-F148-8877-851196B6A639}"/>
                  </a:ext>
                </a:extLst>
              </p:cNvPr>
              <p:cNvSpPr txBox="1"/>
              <p:nvPr/>
            </p:nvSpPr>
            <p:spPr>
              <a:xfrm>
                <a:off x="5490584" y="2588928"/>
                <a:ext cx="894770"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sz="3200" i="1" smtClean="0">
                          <a:solidFill>
                            <a:schemeClr val="bg1"/>
                          </a:solidFill>
                          <a:latin typeface="Cambria Math" panose="02040503050406030204" pitchFamily="18" charset="0"/>
                          <a:ea typeface="Cambria Math" panose="02040503050406030204" pitchFamily="18" charset="0"/>
                        </a:rPr>
                        <m:t>Φ</m:t>
                      </m:r>
                      <m:r>
                        <a:rPr lang="en-AU" sz="3200" b="0" i="1" smtClean="0">
                          <a:solidFill>
                            <a:schemeClr val="bg1"/>
                          </a:solidFill>
                          <a:latin typeface="Cambria Math" panose="02040503050406030204" pitchFamily="18" charset="0"/>
                          <a:ea typeface="Cambria Math" panose="02040503050406030204" pitchFamily="18" charset="0"/>
                        </a:rPr>
                        <m:t>(</m:t>
                      </m:r>
                      <m:r>
                        <a:rPr lang="en-AU" sz="3200" b="0" i="1" smtClean="0">
                          <a:solidFill>
                            <a:schemeClr val="bg1"/>
                          </a:solidFill>
                          <a:latin typeface="Cambria Math" panose="02040503050406030204" pitchFamily="18" charset="0"/>
                          <a:ea typeface="Cambria Math" panose="02040503050406030204" pitchFamily="18" charset="0"/>
                        </a:rPr>
                        <m:t>𝜆</m:t>
                      </m:r>
                      <m:r>
                        <a:rPr lang="en-AU" sz="3200" b="0" i="1" smtClean="0">
                          <a:solidFill>
                            <a:schemeClr val="bg1"/>
                          </a:solidFill>
                          <a:latin typeface="Cambria Math" panose="02040503050406030204" pitchFamily="18" charset="0"/>
                          <a:ea typeface="Cambria Math" panose="02040503050406030204" pitchFamily="18" charset="0"/>
                        </a:rPr>
                        <m:t>)</m:t>
                      </m:r>
                    </m:oMath>
                  </m:oMathPara>
                </a14:m>
                <a:endParaRPr lang="en-US" sz="3200" dirty="0">
                  <a:solidFill>
                    <a:schemeClr val="bg1"/>
                  </a:solidFill>
                </a:endParaRPr>
              </a:p>
            </p:txBody>
          </p:sp>
        </mc:Choice>
        <mc:Fallback xmlns="">
          <p:sp>
            <p:nvSpPr>
              <p:cNvPr id="8" name="TextBox 7">
                <a:extLst>
                  <a:ext uri="{FF2B5EF4-FFF2-40B4-BE49-F238E27FC236}">
                    <a16:creationId xmlns:a16="http://schemas.microsoft.com/office/drawing/2014/main" id="{4BE75289-4025-F148-8877-851196B6A639}"/>
                  </a:ext>
                </a:extLst>
              </p:cNvPr>
              <p:cNvSpPr txBox="1">
                <a:spLocks noRot="1" noChangeAspect="1" noMove="1" noResize="1" noEditPoints="1" noAdjustHandles="1" noChangeArrowheads="1" noChangeShapeType="1" noTextEdit="1"/>
              </p:cNvSpPr>
              <p:nvPr/>
            </p:nvSpPr>
            <p:spPr>
              <a:xfrm>
                <a:off x="5490584" y="2588928"/>
                <a:ext cx="894770" cy="492443"/>
              </a:xfrm>
              <a:prstGeom prst="rect">
                <a:avLst/>
              </a:prstGeom>
              <a:blipFill>
                <a:blip r:embed="rId3"/>
                <a:stretch>
                  <a:fillRect l="-14085" t="-2564" r="-18310" b="-3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C93B6555-AD33-594E-B2BB-997589AE4456}"/>
                  </a:ext>
                </a:extLst>
              </p:cNvPr>
              <p:cNvSpPr/>
              <p:nvPr/>
            </p:nvSpPr>
            <p:spPr>
              <a:xfrm>
                <a:off x="10906150" y="4834308"/>
                <a:ext cx="458523"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AU" sz="2800" i="1">
                          <a:solidFill>
                            <a:schemeClr val="bg1"/>
                          </a:solidFill>
                          <a:latin typeface="Cambria Math" panose="02040503050406030204" pitchFamily="18" charset="0"/>
                          <a:ea typeface="Cambria Math" panose="02040503050406030204" pitchFamily="18" charset="0"/>
                        </a:rPr>
                        <m:t>𝜆</m:t>
                      </m:r>
                    </m:oMath>
                  </m:oMathPara>
                </a14:m>
                <a:endParaRPr lang="en-US" sz="2800" dirty="0">
                  <a:solidFill>
                    <a:schemeClr val="bg1"/>
                  </a:solidFill>
                </a:endParaRPr>
              </a:p>
            </p:txBody>
          </p:sp>
        </mc:Choice>
        <mc:Fallback xmlns="">
          <p:sp>
            <p:nvSpPr>
              <p:cNvPr id="9" name="Rectangle 8">
                <a:extLst>
                  <a:ext uri="{FF2B5EF4-FFF2-40B4-BE49-F238E27FC236}">
                    <a16:creationId xmlns:a16="http://schemas.microsoft.com/office/drawing/2014/main" id="{C93B6555-AD33-594E-B2BB-997589AE4456}"/>
                  </a:ext>
                </a:extLst>
              </p:cNvPr>
              <p:cNvSpPr>
                <a:spLocks noRot="1" noChangeAspect="1" noMove="1" noResize="1" noEditPoints="1" noAdjustHandles="1" noChangeArrowheads="1" noChangeShapeType="1" noTextEdit="1"/>
              </p:cNvSpPr>
              <p:nvPr/>
            </p:nvSpPr>
            <p:spPr>
              <a:xfrm>
                <a:off x="10906150" y="4834308"/>
                <a:ext cx="458523" cy="523220"/>
              </a:xfrm>
              <a:prstGeom prst="rect">
                <a:avLst/>
              </a:prstGeom>
              <a:blipFill>
                <a:blip r:embed="rId4"/>
                <a:stretch>
                  <a:fillRect/>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771E49FF-FBCB-F747-84C4-6BC074ACF2C5}"/>
              </a:ext>
            </a:extLst>
          </p:cNvPr>
          <p:cNvPicPr>
            <a:picLocks noChangeAspect="1"/>
          </p:cNvPicPr>
          <p:nvPr/>
        </p:nvPicPr>
        <p:blipFill rotWithShape="1">
          <a:blip r:embed="rId5">
            <a:extLst>
              <a:ext uri="{BEBA8EAE-BF5A-486C-A8C5-ECC9F3942E4B}">
                <a14:imgProps xmlns:a14="http://schemas.microsoft.com/office/drawing/2010/main">
                  <a14:imgLayer>
                    <a14:imgEffect>
                      <a14:backgroundRemoval t="6780" b="100000" l="0" r="88934"/>
                    </a14:imgEffect>
                  </a14:imgLayer>
                </a14:imgProps>
              </a:ext>
            </a:extLst>
          </a:blip>
          <a:srcRect t="6307" r="8769"/>
          <a:stretch/>
        </p:blipFill>
        <p:spPr>
          <a:xfrm>
            <a:off x="6603760" y="2598651"/>
            <a:ext cx="3647736" cy="2385618"/>
          </a:xfrm>
          <a:prstGeom prst="rect">
            <a:avLst/>
          </a:prstGeom>
        </p:spPr>
      </p:pic>
      <p:pic>
        <p:nvPicPr>
          <p:cNvPr id="14" name="Picture 13">
            <a:extLst>
              <a:ext uri="{FF2B5EF4-FFF2-40B4-BE49-F238E27FC236}">
                <a16:creationId xmlns:a16="http://schemas.microsoft.com/office/drawing/2014/main" id="{4D61B5F2-42DB-F24E-A3D9-D48E4D0F4713}"/>
              </a:ext>
            </a:extLst>
          </p:cNvPr>
          <p:cNvPicPr>
            <a:picLocks noChangeAspect="1"/>
          </p:cNvPicPr>
          <p:nvPr/>
        </p:nvPicPr>
        <p:blipFill>
          <a:blip r:embed="rId6"/>
          <a:stretch>
            <a:fillRect/>
          </a:stretch>
        </p:blipFill>
        <p:spPr>
          <a:xfrm>
            <a:off x="1812597" y="1571672"/>
            <a:ext cx="9285134" cy="4663019"/>
          </a:xfrm>
          <a:prstGeom prst="rect">
            <a:avLst/>
          </a:prstGeom>
        </p:spPr>
      </p:pic>
      <p:sp>
        <p:nvSpPr>
          <p:cNvPr id="15" name="TextBox 14">
            <a:extLst>
              <a:ext uri="{FF2B5EF4-FFF2-40B4-BE49-F238E27FC236}">
                <a16:creationId xmlns:a16="http://schemas.microsoft.com/office/drawing/2014/main" id="{C2520454-6010-BC4E-B3FC-72ED4FB8F37F}"/>
              </a:ext>
            </a:extLst>
          </p:cNvPr>
          <p:cNvSpPr txBox="1"/>
          <p:nvPr/>
        </p:nvSpPr>
        <p:spPr>
          <a:xfrm>
            <a:off x="9836087" y="1387014"/>
            <a:ext cx="1951175" cy="369332"/>
          </a:xfrm>
          <a:prstGeom prst="rect">
            <a:avLst/>
          </a:prstGeom>
          <a:noFill/>
        </p:spPr>
        <p:txBody>
          <a:bodyPr wrap="none" rtlCol="0">
            <a:spAutoFit/>
          </a:bodyPr>
          <a:lstStyle/>
          <a:p>
            <a:r>
              <a:rPr lang="en-US" dirty="0">
                <a:latin typeface="HGSSoeiKakugothicUB" panose="020B0900000000000000" pitchFamily="34" charset="-128"/>
                <a:ea typeface="HGSSoeiKakugothicUB" panose="020B0900000000000000" pitchFamily="34" charset="-128"/>
              </a:rPr>
              <a:t>Jiang et al. 2019</a:t>
            </a:r>
          </a:p>
        </p:txBody>
      </p:sp>
      <p:pic>
        <p:nvPicPr>
          <p:cNvPr id="17" name="Picture 16">
            <a:extLst>
              <a:ext uri="{FF2B5EF4-FFF2-40B4-BE49-F238E27FC236}">
                <a16:creationId xmlns:a16="http://schemas.microsoft.com/office/drawing/2014/main" id="{ACBD4126-4D38-B44F-B68B-1F4092B613FD}"/>
              </a:ext>
            </a:extLst>
          </p:cNvPr>
          <p:cNvPicPr>
            <a:picLocks noChangeAspect="1"/>
          </p:cNvPicPr>
          <p:nvPr/>
        </p:nvPicPr>
        <p:blipFill rotWithShape="1">
          <a:blip r:embed="rId7"/>
          <a:srcRect t="14221"/>
          <a:stretch/>
        </p:blipFill>
        <p:spPr>
          <a:xfrm>
            <a:off x="3488301" y="6234683"/>
            <a:ext cx="7062874" cy="520864"/>
          </a:xfrm>
          <a:prstGeom prst="rect">
            <a:avLst/>
          </a:prstGeom>
        </p:spPr>
      </p:pic>
      <p:sp>
        <p:nvSpPr>
          <p:cNvPr id="13" name="Freeform 12">
            <a:extLst>
              <a:ext uri="{FF2B5EF4-FFF2-40B4-BE49-F238E27FC236}">
                <a16:creationId xmlns:a16="http://schemas.microsoft.com/office/drawing/2014/main" id="{C5694781-4F68-CD4B-BC9A-BA20099A5781}"/>
              </a:ext>
            </a:extLst>
          </p:cNvPr>
          <p:cNvSpPr/>
          <p:nvPr/>
        </p:nvSpPr>
        <p:spPr>
          <a:xfrm>
            <a:off x="9581296" y="4909658"/>
            <a:ext cx="1264530" cy="1163846"/>
          </a:xfrm>
          <a:custGeom>
            <a:avLst/>
            <a:gdLst>
              <a:gd name="connsiteX0" fmla="*/ 605642 w 997527"/>
              <a:gd name="connsiteY0" fmla="*/ 47566 h 1163846"/>
              <a:gd name="connsiteX1" fmla="*/ 498764 w 997527"/>
              <a:gd name="connsiteY1" fmla="*/ 59441 h 1163846"/>
              <a:gd name="connsiteX2" fmla="*/ 344384 w 997527"/>
              <a:gd name="connsiteY2" fmla="*/ 71316 h 1163846"/>
              <a:gd name="connsiteX3" fmla="*/ 237506 w 997527"/>
              <a:gd name="connsiteY3" fmla="*/ 130693 h 1163846"/>
              <a:gd name="connsiteX4" fmla="*/ 201880 w 997527"/>
              <a:gd name="connsiteY4" fmla="*/ 154443 h 1163846"/>
              <a:gd name="connsiteX5" fmla="*/ 154379 w 997527"/>
              <a:gd name="connsiteY5" fmla="*/ 178194 h 1163846"/>
              <a:gd name="connsiteX6" fmla="*/ 95003 w 997527"/>
              <a:gd name="connsiteY6" fmla="*/ 249446 h 1163846"/>
              <a:gd name="connsiteX7" fmla="*/ 47501 w 997527"/>
              <a:gd name="connsiteY7" fmla="*/ 296947 h 1163846"/>
              <a:gd name="connsiteX8" fmla="*/ 23751 w 997527"/>
              <a:gd name="connsiteY8" fmla="*/ 356324 h 1163846"/>
              <a:gd name="connsiteX9" fmla="*/ 0 w 997527"/>
              <a:gd name="connsiteY9" fmla="*/ 475077 h 1163846"/>
              <a:gd name="connsiteX10" fmla="*/ 11875 w 997527"/>
              <a:gd name="connsiteY10" fmla="*/ 795711 h 1163846"/>
              <a:gd name="connsiteX11" fmla="*/ 23751 w 997527"/>
              <a:gd name="connsiteY11" fmla="*/ 855088 h 1163846"/>
              <a:gd name="connsiteX12" fmla="*/ 71252 w 997527"/>
              <a:gd name="connsiteY12" fmla="*/ 926340 h 1163846"/>
              <a:gd name="connsiteX13" fmla="*/ 95003 w 997527"/>
              <a:gd name="connsiteY13" fmla="*/ 961966 h 1163846"/>
              <a:gd name="connsiteX14" fmla="*/ 142504 w 997527"/>
              <a:gd name="connsiteY14" fmla="*/ 1009467 h 1163846"/>
              <a:gd name="connsiteX15" fmla="*/ 249382 w 997527"/>
              <a:gd name="connsiteY15" fmla="*/ 1080719 h 1163846"/>
              <a:gd name="connsiteX16" fmla="*/ 344384 w 997527"/>
              <a:gd name="connsiteY16" fmla="*/ 1128220 h 1163846"/>
              <a:gd name="connsiteX17" fmla="*/ 403761 w 997527"/>
              <a:gd name="connsiteY17" fmla="*/ 1140095 h 1163846"/>
              <a:gd name="connsiteX18" fmla="*/ 439387 w 997527"/>
              <a:gd name="connsiteY18" fmla="*/ 1151971 h 1163846"/>
              <a:gd name="connsiteX19" fmla="*/ 486888 w 997527"/>
              <a:gd name="connsiteY19" fmla="*/ 1163846 h 1163846"/>
              <a:gd name="connsiteX20" fmla="*/ 688769 w 997527"/>
              <a:gd name="connsiteY20" fmla="*/ 1151971 h 1163846"/>
              <a:gd name="connsiteX21" fmla="*/ 783771 w 997527"/>
              <a:gd name="connsiteY21" fmla="*/ 1104469 h 1163846"/>
              <a:gd name="connsiteX22" fmla="*/ 902525 w 997527"/>
              <a:gd name="connsiteY22" fmla="*/ 1009467 h 1163846"/>
              <a:gd name="connsiteX23" fmla="*/ 926275 w 997527"/>
              <a:gd name="connsiteY23" fmla="*/ 973841 h 1163846"/>
              <a:gd name="connsiteX24" fmla="*/ 961901 w 997527"/>
              <a:gd name="connsiteY24" fmla="*/ 926340 h 1163846"/>
              <a:gd name="connsiteX25" fmla="*/ 997527 w 997527"/>
              <a:gd name="connsiteY25" fmla="*/ 831337 h 1163846"/>
              <a:gd name="connsiteX26" fmla="*/ 985652 w 997527"/>
              <a:gd name="connsiteY26" fmla="*/ 629456 h 1163846"/>
              <a:gd name="connsiteX27" fmla="*/ 938151 w 997527"/>
              <a:gd name="connsiteY27" fmla="*/ 558204 h 1163846"/>
              <a:gd name="connsiteX28" fmla="*/ 819397 w 997527"/>
              <a:gd name="connsiteY28" fmla="*/ 391950 h 1163846"/>
              <a:gd name="connsiteX29" fmla="*/ 760021 w 997527"/>
              <a:gd name="connsiteY29" fmla="*/ 344449 h 1163846"/>
              <a:gd name="connsiteX30" fmla="*/ 724395 w 997527"/>
              <a:gd name="connsiteY30" fmla="*/ 308823 h 1163846"/>
              <a:gd name="connsiteX31" fmla="*/ 688769 w 997527"/>
              <a:gd name="connsiteY31" fmla="*/ 285072 h 1163846"/>
              <a:gd name="connsiteX32" fmla="*/ 617517 w 997527"/>
              <a:gd name="connsiteY32" fmla="*/ 225695 h 1163846"/>
              <a:gd name="connsiteX33" fmla="*/ 570016 w 997527"/>
              <a:gd name="connsiteY33" fmla="*/ 213820 h 1163846"/>
              <a:gd name="connsiteX34" fmla="*/ 498764 w 997527"/>
              <a:gd name="connsiteY34" fmla="*/ 166319 h 1163846"/>
              <a:gd name="connsiteX35" fmla="*/ 427512 w 997527"/>
              <a:gd name="connsiteY35" fmla="*/ 142568 h 1163846"/>
              <a:gd name="connsiteX36" fmla="*/ 391886 w 997527"/>
              <a:gd name="connsiteY36" fmla="*/ 118817 h 1163846"/>
              <a:gd name="connsiteX37" fmla="*/ 356260 w 997527"/>
              <a:gd name="connsiteY37" fmla="*/ 106942 h 1163846"/>
              <a:gd name="connsiteX38" fmla="*/ 273132 w 997527"/>
              <a:gd name="connsiteY38" fmla="*/ 83191 h 1163846"/>
              <a:gd name="connsiteX39" fmla="*/ 237506 w 997527"/>
              <a:gd name="connsiteY39" fmla="*/ 59441 h 1163846"/>
              <a:gd name="connsiteX40" fmla="*/ 201880 w 997527"/>
              <a:gd name="connsiteY40" fmla="*/ 47566 h 1163846"/>
              <a:gd name="connsiteX41" fmla="*/ 154379 w 997527"/>
              <a:gd name="connsiteY41" fmla="*/ 35690 h 1163846"/>
              <a:gd name="connsiteX42" fmla="*/ 95003 w 997527"/>
              <a:gd name="connsiteY42" fmla="*/ 23815 h 1163846"/>
              <a:gd name="connsiteX43" fmla="*/ 0 w 997527"/>
              <a:gd name="connsiteY43" fmla="*/ 64 h 116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97527" h="1163846">
                <a:moveTo>
                  <a:pt x="605642" y="47566"/>
                </a:moveTo>
                <a:cubicBezTo>
                  <a:pt x="570016" y="51524"/>
                  <a:pt x="534462" y="56196"/>
                  <a:pt x="498764" y="59441"/>
                </a:cubicBezTo>
                <a:cubicBezTo>
                  <a:pt x="447364" y="64114"/>
                  <a:pt x="395294" y="62831"/>
                  <a:pt x="344384" y="71316"/>
                </a:cubicBezTo>
                <a:cubicBezTo>
                  <a:pt x="295228" y="79509"/>
                  <a:pt x="275510" y="103548"/>
                  <a:pt x="237506" y="130693"/>
                </a:cubicBezTo>
                <a:cubicBezTo>
                  <a:pt x="225892" y="138988"/>
                  <a:pt x="214272" y="147362"/>
                  <a:pt x="201880" y="154443"/>
                </a:cubicBezTo>
                <a:cubicBezTo>
                  <a:pt x="186510" y="163226"/>
                  <a:pt x="168784" y="167904"/>
                  <a:pt x="154379" y="178194"/>
                </a:cubicBezTo>
                <a:cubicBezTo>
                  <a:pt x="108861" y="210707"/>
                  <a:pt x="127898" y="211068"/>
                  <a:pt x="95003" y="249446"/>
                </a:cubicBezTo>
                <a:cubicBezTo>
                  <a:pt x="80430" y="266448"/>
                  <a:pt x="63335" y="281113"/>
                  <a:pt x="47501" y="296947"/>
                </a:cubicBezTo>
                <a:cubicBezTo>
                  <a:pt x="39584" y="316739"/>
                  <a:pt x="30492" y="336101"/>
                  <a:pt x="23751" y="356324"/>
                </a:cubicBezTo>
                <a:cubicBezTo>
                  <a:pt x="11938" y="391762"/>
                  <a:pt x="5849" y="439984"/>
                  <a:pt x="0" y="475077"/>
                </a:cubicBezTo>
                <a:cubicBezTo>
                  <a:pt x="3958" y="581955"/>
                  <a:pt x="5203" y="688968"/>
                  <a:pt x="11875" y="795711"/>
                </a:cubicBezTo>
                <a:cubicBezTo>
                  <a:pt x="13134" y="815856"/>
                  <a:pt x="15399" y="836713"/>
                  <a:pt x="23751" y="855088"/>
                </a:cubicBezTo>
                <a:cubicBezTo>
                  <a:pt x="35563" y="881074"/>
                  <a:pt x="55418" y="902589"/>
                  <a:pt x="71252" y="926340"/>
                </a:cubicBezTo>
                <a:cubicBezTo>
                  <a:pt x="79169" y="938215"/>
                  <a:pt x="84911" y="951874"/>
                  <a:pt x="95003" y="961966"/>
                </a:cubicBezTo>
                <a:cubicBezTo>
                  <a:pt x="110837" y="977800"/>
                  <a:pt x="125652" y="994722"/>
                  <a:pt x="142504" y="1009467"/>
                </a:cubicBezTo>
                <a:cubicBezTo>
                  <a:pt x="171999" y="1035275"/>
                  <a:pt x="215567" y="1062511"/>
                  <a:pt x="249382" y="1080719"/>
                </a:cubicBezTo>
                <a:cubicBezTo>
                  <a:pt x="280555" y="1097505"/>
                  <a:pt x="309666" y="1121277"/>
                  <a:pt x="344384" y="1128220"/>
                </a:cubicBezTo>
                <a:cubicBezTo>
                  <a:pt x="364176" y="1132178"/>
                  <a:pt x="384179" y="1135200"/>
                  <a:pt x="403761" y="1140095"/>
                </a:cubicBezTo>
                <a:cubicBezTo>
                  <a:pt x="415905" y="1143131"/>
                  <a:pt x="427351" y="1148532"/>
                  <a:pt x="439387" y="1151971"/>
                </a:cubicBezTo>
                <a:cubicBezTo>
                  <a:pt x="455080" y="1156455"/>
                  <a:pt x="471054" y="1159888"/>
                  <a:pt x="486888" y="1163846"/>
                </a:cubicBezTo>
                <a:cubicBezTo>
                  <a:pt x="554182" y="1159888"/>
                  <a:pt x="622668" y="1165191"/>
                  <a:pt x="688769" y="1151971"/>
                </a:cubicBezTo>
                <a:cubicBezTo>
                  <a:pt x="723487" y="1145027"/>
                  <a:pt x="754312" y="1124108"/>
                  <a:pt x="783771" y="1104469"/>
                </a:cubicBezTo>
                <a:cubicBezTo>
                  <a:pt x="844891" y="1063723"/>
                  <a:pt x="857403" y="1062109"/>
                  <a:pt x="902525" y="1009467"/>
                </a:cubicBezTo>
                <a:cubicBezTo>
                  <a:pt x="911813" y="998631"/>
                  <a:pt x="917979" y="985455"/>
                  <a:pt x="926275" y="973841"/>
                </a:cubicBezTo>
                <a:cubicBezTo>
                  <a:pt x="937779" y="957735"/>
                  <a:pt x="952289" y="943641"/>
                  <a:pt x="961901" y="926340"/>
                </a:cubicBezTo>
                <a:cubicBezTo>
                  <a:pt x="973736" y="905037"/>
                  <a:pt x="988638" y="858004"/>
                  <a:pt x="997527" y="831337"/>
                </a:cubicBezTo>
                <a:cubicBezTo>
                  <a:pt x="993569" y="764043"/>
                  <a:pt x="999972" y="695327"/>
                  <a:pt x="985652" y="629456"/>
                </a:cubicBezTo>
                <a:cubicBezTo>
                  <a:pt x="979588" y="601563"/>
                  <a:pt x="950917" y="583735"/>
                  <a:pt x="938151" y="558204"/>
                </a:cubicBezTo>
                <a:cubicBezTo>
                  <a:pt x="905619" y="493141"/>
                  <a:pt x="885685" y="444981"/>
                  <a:pt x="819397" y="391950"/>
                </a:cubicBezTo>
                <a:cubicBezTo>
                  <a:pt x="799605" y="376116"/>
                  <a:pt x="779096" y="361140"/>
                  <a:pt x="760021" y="344449"/>
                </a:cubicBezTo>
                <a:cubicBezTo>
                  <a:pt x="747382" y="333390"/>
                  <a:pt x="737297" y="319574"/>
                  <a:pt x="724395" y="308823"/>
                </a:cubicBezTo>
                <a:cubicBezTo>
                  <a:pt x="713431" y="299686"/>
                  <a:pt x="699733" y="294209"/>
                  <a:pt x="688769" y="285072"/>
                </a:cubicBezTo>
                <a:cubicBezTo>
                  <a:pt x="658559" y="259897"/>
                  <a:pt x="653937" y="241304"/>
                  <a:pt x="617517" y="225695"/>
                </a:cubicBezTo>
                <a:cubicBezTo>
                  <a:pt x="602516" y="219266"/>
                  <a:pt x="585850" y="217778"/>
                  <a:pt x="570016" y="213820"/>
                </a:cubicBezTo>
                <a:cubicBezTo>
                  <a:pt x="546265" y="197986"/>
                  <a:pt x="525844" y="175346"/>
                  <a:pt x="498764" y="166319"/>
                </a:cubicBezTo>
                <a:lnTo>
                  <a:pt x="427512" y="142568"/>
                </a:lnTo>
                <a:cubicBezTo>
                  <a:pt x="415637" y="134651"/>
                  <a:pt x="404652" y="125200"/>
                  <a:pt x="391886" y="118817"/>
                </a:cubicBezTo>
                <a:cubicBezTo>
                  <a:pt x="380690" y="113219"/>
                  <a:pt x="368296" y="110381"/>
                  <a:pt x="356260" y="106942"/>
                </a:cubicBezTo>
                <a:cubicBezTo>
                  <a:pt x="338496" y="101867"/>
                  <a:pt x="292120" y="92685"/>
                  <a:pt x="273132" y="83191"/>
                </a:cubicBezTo>
                <a:cubicBezTo>
                  <a:pt x="260367" y="76808"/>
                  <a:pt x="250272" y="65824"/>
                  <a:pt x="237506" y="59441"/>
                </a:cubicBezTo>
                <a:cubicBezTo>
                  <a:pt x="226310" y="53843"/>
                  <a:pt x="213916" y="51005"/>
                  <a:pt x="201880" y="47566"/>
                </a:cubicBezTo>
                <a:cubicBezTo>
                  <a:pt x="186187" y="43082"/>
                  <a:pt x="170311" y="39231"/>
                  <a:pt x="154379" y="35690"/>
                </a:cubicBezTo>
                <a:cubicBezTo>
                  <a:pt x="134676" y="31311"/>
                  <a:pt x="114476" y="29126"/>
                  <a:pt x="95003" y="23815"/>
                </a:cubicBezTo>
                <a:cubicBezTo>
                  <a:pt x="-1263" y="-2440"/>
                  <a:pt x="54322" y="64"/>
                  <a:pt x="0" y="64"/>
                </a:cubicBezTo>
              </a:path>
            </a:pathLst>
          </a:custGeom>
          <a:noFill/>
          <a:ln w="5715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a:extLst>
              <a:ext uri="{FF2B5EF4-FFF2-40B4-BE49-F238E27FC236}">
                <a16:creationId xmlns:a16="http://schemas.microsoft.com/office/drawing/2014/main" id="{D9492584-359F-6642-9B19-60F83F51CC52}"/>
              </a:ext>
            </a:extLst>
          </p:cNvPr>
          <p:cNvSpPr/>
          <p:nvPr/>
        </p:nvSpPr>
        <p:spPr>
          <a:xfrm>
            <a:off x="5087099" y="4834308"/>
            <a:ext cx="1298255" cy="1210232"/>
          </a:xfrm>
          <a:custGeom>
            <a:avLst/>
            <a:gdLst>
              <a:gd name="connsiteX0" fmla="*/ 605642 w 997527"/>
              <a:gd name="connsiteY0" fmla="*/ 47566 h 1163846"/>
              <a:gd name="connsiteX1" fmla="*/ 498764 w 997527"/>
              <a:gd name="connsiteY1" fmla="*/ 59441 h 1163846"/>
              <a:gd name="connsiteX2" fmla="*/ 344384 w 997527"/>
              <a:gd name="connsiteY2" fmla="*/ 71316 h 1163846"/>
              <a:gd name="connsiteX3" fmla="*/ 237506 w 997527"/>
              <a:gd name="connsiteY3" fmla="*/ 130693 h 1163846"/>
              <a:gd name="connsiteX4" fmla="*/ 201880 w 997527"/>
              <a:gd name="connsiteY4" fmla="*/ 154443 h 1163846"/>
              <a:gd name="connsiteX5" fmla="*/ 154379 w 997527"/>
              <a:gd name="connsiteY5" fmla="*/ 178194 h 1163846"/>
              <a:gd name="connsiteX6" fmla="*/ 95003 w 997527"/>
              <a:gd name="connsiteY6" fmla="*/ 249446 h 1163846"/>
              <a:gd name="connsiteX7" fmla="*/ 47501 w 997527"/>
              <a:gd name="connsiteY7" fmla="*/ 296947 h 1163846"/>
              <a:gd name="connsiteX8" fmla="*/ 23751 w 997527"/>
              <a:gd name="connsiteY8" fmla="*/ 356324 h 1163846"/>
              <a:gd name="connsiteX9" fmla="*/ 0 w 997527"/>
              <a:gd name="connsiteY9" fmla="*/ 475077 h 1163846"/>
              <a:gd name="connsiteX10" fmla="*/ 11875 w 997527"/>
              <a:gd name="connsiteY10" fmla="*/ 795711 h 1163846"/>
              <a:gd name="connsiteX11" fmla="*/ 23751 w 997527"/>
              <a:gd name="connsiteY11" fmla="*/ 855088 h 1163846"/>
              <a:gd name="connsiteX12" fmla="*/ 71252 w 997527"/>
              <a:gd name="connsiteY12" fmla="*/ 926340 h 1163846"/>
              <a:gd name="connsiteX13" fmla="*/ 95003 w 997527"/>
              <a:gd name="connsiteY13" fmla="*/ 961966 h 1163846"/>
              <a:gd name="connsiteX14" fmla="*/ 142504 w 997527"/>
              <a:gd name="connsiteY14" fmla="*/ 1009467 h 1163846"/>
              <a:gd name="connsiteX15" fmla="*/ 249382 w 997527"/>
              <a:gd name="connsiteY15" fmla="*/ 1080719 h 1163846"/>
              <a:gd name="connsiteX16" fmla="*/ 344384 w 997527"/>
              <a:gd name="connsiteY16" fmla="*/ 1128220 h 1163846"/>
              <a:gd name="connsiteX17" fmla="*/ 403761 w 997527"/>
              <a:gd name="connsiteY17" fmla="*/ 1140095 h 1163846"/>
              <a:gd name="connsiteX18" fmla="*/ 439387 w 997527"/>
              <a:gd name="connsiteY18" fmla="*/ 1151971 h 1163846"/>
              <a:gd name="connsiteX19" fmla="*/ 486888 w 997527"/>
              <a:gd name="connsiteY19" fmla="*/ 1163846 h 1163846"/>
              <a:gd name="connsiteX20" fmla="*/ 688769 w 997527"/>
              <a:gd name="connsiteY20" fmla="*/ 1151971 h 1163846"/>
              <a:gd name="connsiteX21" fmla="*/ 783771 w 997527"/>
              <a:gd name="connsiteY21" fmla="*/ 1104469 h 1163846"/>
              <a:gd name="connsiteX22" fmla="*/ 902525 w 997527"/>
              <a:gd name="connsiteY22" fmla="*/ 1009467 h 1163846"/>
              <a:gd name="connsiteX23" fmla="*/ 926275 w 997527"/>
              <a:gd name="connsiteY23" fmla="*/ 973841 h 1163846"/>
              <a:gd name="connsiteX24" fmla="*/ 961901 w 997527"/>
              <a:gd name="connsiteY24" fmla="*/ 926340 h 1163846"/>
              <a:gd name="connsiteX25" fmla="*/ 997527 w 997527"/>
              <a:gd name="connsiteY25" fmla="*/ 831337 h 1163846"/>
              <a:gd name="connsiteX26" fmla="*/ 985652 w 997527"/>
              <a:gd name="connsiteY26" fmla="*/ 629456 h 1163846"/>
              <a:gd name="connsiteX27" fmla="*/ 938151 w 997527"/>
              <a:gd name="connsiteY27" fmla="*/ 558204 h 1163846"/>
              <a:gd name="connsiteX28" fmla="*/ 819397 w 997527"/>
              <a:gd name="connsiteY28" fmla="*/ 391950 h 1163846"/>
              <a:gd name="connsiteX29" fmla="*/ 760021 w 997527"/>
              <a:gd name="connsiteY29" fmla="*/ 344449 h 1163846"/>
              <a:gd name="connsiteX30" fmla="*/ 724395 w 997527"/>
              <a:gd name="connsiteY30" fmla="*/ 308823 h 1163846"/>
              <a:gd name="connsiteX31" fmla="*/ 688769 w 997527"/>
              <a:gd name="connsiteY31" fmla="*/ 285072 h 1163846"/>
              <a:gd name="connsiteX32" fmla="*/ 617517 w 997527"/>
              <a:gd name="connsiteY32" fmla="*/ 225695 h 1163846"/>
              <a:gd name="connsiteX33" fmla="*/ 570016 w 997527"/>
              <a:gd name="connsiteY33" fmla="*/ 213820 h 1163846"/>
              <a:gd name="connsiteX34" fmla="*/ 498764 w 997527"/>
              <a:gd name="connsiteY34" fmla="*/ 166319 h 1163846"/>
              <a:gd name="connsiteX35" fmla="*/ 427512 w 997527"/>
              <a:gd name="connsiteY35" fmla="*/ 142568 h 1163846"/>
              <a:gd name="connsiteX36" fmla="*/ 391886 w 997527"/>
              <a:gd name="connsiteY36" fmla="*/ 118817 h 1163846"/>
              <a:gd name="connsiteX37" fmla="*/ 356260 w 997527"/>
              <a:gd name="connsiteY37" fmla="*/ 106942 h 1163846"/>
              <a:gd name="connsiteX38" fmla="*/ 273132 w 997527"/>
              <a:gd name="connsiteY38" fmla="*/ 83191 h 1163846"/>
              <a:gd name="connsiteX39" fmla="*/ 237506 w 997527"/>
              <a:gd name="connsiteY39" fmla="*/ 59441 h 1163846"/>
              <a:gd name="connsiteX40" fmla="*/ 201880 w 997527"/>
              <a:gd name="connsiteY40" fmla="*/ 47566 h 1163846"/>
              <a:gd name="connsiteX41" fmla="*/ 154379 w 997527"/>
              <a:gd name="connsiteY41" fmla="*/ 35690 h 1163846"/>
              <a:gd name="connsiteX42" fmla="*/ 95003 w 997527"/>
              <a:gd name="connsiteY42" fmla="*/ 23815 h 1163846"/>
              <a:gd name="connsiteX43" fmla="*/ 0 w 997527"/>
              <a:gd name="connsiteY43" fmla="*/ 64 h 116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97527" h="1163846">
                <a:moveTo>
                  <a:pt x="605642" y="47566"/>
                </a:moveTo>
                <a:cubicBezTo>
                  <a:pt x="570016" y="51524"/>
                  <a:pt x="534462" y="56196"/>
                  <a:pt x="498764" y="59441"/>
                </a:cubicBezTo>
                <a:cubicBezTo>
                  <a:pt x="447364" y="64114"/>
                  <a:pt x="395294" y="62831"/>
                  <a:pt x="344384" y="71316"/>
                </a:cubicBezTo>
                <a:cubicBezTo>
                  <a:pt x="295228" y="79509"/>
                  <a:pt x="275510" y="103548"/>
                  <a:pt x="237506" y="130693"/>
                </a:cubicBezTo>
                <a:cubicBezTo>
                  <a:pt x="225892" y="138988"/>
                  <a:pt x="214272" y="147362"/>
                  <a:pt x="201880" y="154443"/>
                </a:cubicBezTo>
                <a:cubicBezTo>
                  <a:pt x="186510" y="163226"/>
                  <a:pt x="168784" y="167904"/>
                  <a:pt x="154379" y="178194"/>
                </a:cubicBezTo>
                <a:cubicBezTo>
                  <a:pt x="108861" y="210707"/>
                  <a:pt x="127898" y="211068"/>
                  <a:pt x="95003" y="249446"/>
                </a:cubicBezTo>
                <a:cubicBezTo>
                  <a:pt x="80430" y="266448"/>
                  <a:pt x="63335" y="281113"/>
                  <a:pt x="47501" y="296947"/>
                </a:cubicBezTo>
                <a:cubicBezTo>
                  <a:pt x="39584" y="316739"/>
                  <a:pt x="30492" y="336101"/>
                  <a:pt x="23751" y="356324"/>
                </a:cubicBezTo>
                <a:cubicBezTo>
                  <a:pt x="11938" y="391762"/>
                  <a:pt x="5849" y="439984"/>
                  <a:pt x="0" y="475077"/>
                </a:cubicBezTo>
                <a:cubicBezTo>
                  <a:pt x="3958" y="581955"/>
                  <a:pt x="5203" y="688968"/>
                  <a:pt x="11875" y="795711"/>
                </a:cubicBezTo>
                <a:cubicBezTo>
                  <a:pt x="13134" y="815856"/>
                  <a:pt x="15399" y="836713"/>
                  <a:pt x="23751" y="855088"/>
                </a:cubicBezTo>
                <a:cubicBezTo>
                  <a:pt x="35563" y="881074"/>
                  <a:pt x="55418" y="902589"/>
                  <a:pt x="71252" y="926340"/>
                </a:cubicBezTo>
                <a:cubicBezTo>
                  <a:pt x="79169" y="938215"/>
                  <a:pt x="84911" y="951874"/>
                  <a:pt x="95003" y="961966"/>
                </a:cubicBezTo>
                <a:cubicBezTo>
                  <a:pt x="110837" y="977800"/>
                  <a:pt x="125652" y="994722"/>
                  <a:pt x="142504" y="1009467"/>
                </a:cubicBezTo>
                <a:cubicBezTo>
                  <a:pt x="171999" y="1035275"/>
                  <a:pt x="215567" y="1062511"/>
                  <a:pt x="249382" y="1080719"/>
                </a:cubicBezTo>
                <a:cubicBezTo>
                  <a:pt x="280555" y="1097505"/>
                  <a:pt x="309666" y="1121277"/>
                  <a:pt x="344384" y="1128220"/>
                </a:cubicBezTo>
                <a:cubicBezTo>
                  <a:pt x="364176" y="1132178"/>
                  <a:pt x="384179" y="1135200"/>
                  <a:pt x="403761" y="1140095"/>
                </a:cubicBezTo>
                <a:cubicBezTo>
                  <a:pt x="415905" y="1143131"/>
                  <a:pt x="427351" y="1148532"/>
                  <a:pt x="439387" y="1151971"/>
                </a:cubicBezTo>
                <a:cubicBezTo>
                  <a:pt x="455080" y="1156455"/>
                  <a:pt x="471054" y="1159888"/>
                  <a:pt x="486888" y="1163846"/>
                </a:cubicBezTo>
                <a:cubicBezTo>
                  <a:pt x="554182" y="1159888"/>
                  <a:pt x="622668" y="1165191"/>
                  <a:pt x="688769" y="1151971"/>
                </a:cubicBezTo>
                <a:cubicBezTo>
                  <a:pt x="723487" y="1145027"/>
                  <a:pt x="754312" y="1124108"/>
                  <a:pt x="783771" y="1104469"/>
                </a:cubicBezTo>
                <a:cubicBezTo>
                  <a:pt x="844891" y="1063723"/>
                  <a:pt x="857403" y="1062109"/>
                  <a:pt x="902525" y="1009467"/>
                </a:cubicBezTo>
                <a:cubicBezTo>
                  <a:pt x="911813" y="998631"/>
                  <a:pt x="917979" y="985455"/>
                  <a:pt x="926275" y="973841"/>
                </a:cubicBezTo>
                <a:cubicBezTo>
                  <a:pt x="937779" y="957735"/>
                  <a:pt x="952289" y="943641"/>
                  <a:pt x="961901" y="926340"/>
                </a:cubicBezTo>
                <a:cubicBezTo>
                  <a:pt x="973736" y="905037"/>
                  <a:pt x="988638" y="858004"/>
                  <a:pt x="997527" y="831337"/>
                </a:cubicBezTo>
                <a:cubicBezTo>
                  <a:pt x="993569" y="764043"/>
                  <a:pt x="999972" y="695327"/>
                  <a:pt x="985652" y="629456"/>
                </a:cubicBezTo>
                <a:cubicBezTo>
                  <a:pt x="979588" y="601563"/>
                  <a:pt x="950917" y="583735"/>
                  <a:pt x="938151" y="558204"/>
                </a:cubicBezTo>
                <a:cubicBezTo>
                  <a:pt x="905619" y="493141"/>
                  <a:pt x="885685" y="444981"/>
                  <a:pt x="819397" y="391950"/>
                </a:cubicBezTo>
                <a:cubicBezTo>
                  <a:pt x="799605" y="376116"/>
                  <a:pt x="779096" y="361140"/>
                  <a:pt x="760021" y="344449"/>
                </a:cubicBezTo>
                <a:cubicBezTo>
                  <a:pt x="747382" y="333390"/>
                  <a:pt x="737297" y="319574"/>
                  <a:pt x="724395" y="308823"/>
                </a:cubicBezTo>
                <a:cubicBezTo>
                  <a:pt x="713431" y="299686"/>
                  <a:pt x="699733" y="294209"/>
                  <a:pt x="688769" y="285072"/>
                </a:cubicBezTo>
                <a:cubicBezTo>
                  <a:pt x="658559" y="259897"/>
                  <a:pt x="653937" y="241304"/>
                  <a:pt x="617517" y="225695"/>
                </a:cubicBezTo>
                <a:cubicBezTo>
                  <a:pt x="602516" y="219266"/>
                  <a:pt x="585850" y="217778"/>
                  <a:pt x="570016" y="213820"/>
                </a:cubicBezTo>
                <a:cubicBezTo>
                  <a:pt x="546265" y="197986"/>
                  <a:pt x="525844" y="175346"/>
                  <a:pt x="498764" y="166319"/>
                </a:cubicBezTo>
                <a:lnTo>
                  <a:pt x="427512" y="142568"/>
                </a:lnTo>
                <a:cubicBezTo>
                  <a:pt x="415637" y="134651"/>
                  <a:pt x="404652" y="125200"/>
                  <a:pt x="391886" y="118817"/>
                </a:cubicBezTo>
                <a:cubicBezTo>
                  <a:pt x="380690" y="113219"/>
                  <a:pt x="368296" y="110381"/>
                  <a:pt x="356260" y="106942"/>
                </a:cubicBezTo>
                <a:cubicBezTo>
                  <a:pt x="338496" y="101867"/>
                  <a:pt x="292120" y="92685"/>
                  <a:pt x="273132" y="83191"/>
                </a:cubicBezTo>
                <a:cubicBezTo>
                  <a:pt x="260367" y="76808"/>
                  <a:pt x="250272" y="65824"/>
                  <a:pt x="237506" y="59441"/>
                </a:cubicBezTo>
                <a:cubicBezTo>
                  <a:pt x="226310" y="53843"/>
                  <a:pt x="213916" y="51005"/>
                  <a:pt x="201880" y="47566"/>
                </a:cubicBezTo>
                <a:cubicBezTo>
                  <a:pt x="186187" y="43082"/>
                  <a:pt x="170311" y="39231"/>
                  <a:pt x="154379" y="35690"/>
                </a:cubicBezTo>
                <a:cubicBezTo>
                  <a:pt x="134676" y="31311"/>
                  <a:pt x="114476" y="29126"/>
                  <a:pt x="95003" y="23815"/>
                </a:cubicBezTo>
                <a:cubicBezTo>
                  <a:pt x="-1263" y="-2440"/>
                  <a:pt x="54322" y="64"/>
                  <a:pt x="0" y="64"/>
                </a:cubicBezTo>
              </a:path>
            </a:pathLst>
          </a:custGeom>
          <a:noFill/>
          <a:ln w="5715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347F635D-3BF1-494B-945F-9CC7C9A88145}"/>
              </a:ext>
            </a:extLst>
          </p:cNvPr>
          <p:cNvSpPr txBox="1"/>
          <p:nvPr/>
        </p:nvSpPr>
        <p:spPr>
          <a:xfrm>
            <a:off x="176542" y="1920858"/>
            <a:ext cx="2738226" cy="1384995"/>
          </a:xfrm>
          <a:prstGeom prst="rect">
            <a:avLst/>
          </a:prstGeom>
          <a:noFill/>
        </p:spPr>
        <p:txBody>
          <a:bodyPr wrap="square" rtlCol="0">
            <a:spAutoFit/>
          </a:bodyPr>
          <a:lstStyle/>
          <a:p>
            <a:r>
              <a:rPr lang="en-US" sz="2800" dirty="0">
                <a:latin typeface="HGSSoeiKakugothicUB" panose="020B0900000000000000" pitchFamily="34" charset="-128"/>
                <a:ea typeface="HGSSoeiKakugothicUB" panose="020B0900000000000000" pitchFamily="34" charset="-128"/>
              </a:rPr>
              <a:t>Pearson correlation coefficient</a:t>
            </a:r>
          </a:p>
        </p:txBody>
      </p:sp>
      <p:sp>
        <p:nvSpPr>
          <p:cNvPr id="5" name="Rectangle 4">
            <a:extLst>
              <a:ext uri="{FF2B5EF4-FFF2-40B4-BE49-F238E27FC236}">
                <a16:creationId xmlns:a16="http://schemas.microsoft.com/office/drawing/2014/main" id="{19B9FE30-241C-3548-8E73-940912DD1949}"/>
              </a:ext>
            </a:extLst>
          </p:cNvPr>
          <p:cNvSpPr/>
          <p:nvPr/>
        </p:nvSpPr>
        <p:spPr>
          <a:xfrm>
            <a:off x="176543" y="4568630"/>
            <a:ext cx="1882488" cy="1200329"/>
          </a:xfrm>
          <a:prstGeom prst="rect">
            <a:avLst/>
          </a:prstGeom>
        </p:spPr>
        <p:txBody>
          <a:bodyPr wrap="square">
            <a:spAutoFit/>
          </a:bodyPr>
          <a:lstStyle/>
          <a:p>
            <a:r>
              <a:rPr lang="en-US" sz="2400" baseline="30000" dirty="0">
                <a:solidFill>
                  <a:srgbClr val="7030A0"/>
                </a:solidFill>
                <a:latin typeface="HGSSoeiKakugothicUB" panose="020B0900000000000000" pitchFamily="34" charset="-128"/>
                <a:ea typeface="HGSSoeiKakugothicUB" panose="020B0900000000000000" pitchFamily="34" charset="-128"/>
              </a:rPr>
              <a:t>*</a:t>
            </a:r>
            <a:r>
              <a:rPr lang="en-US" sz="2400" dirty="0">
                <a:solidFill>
                  <a:srgbClr val="7030A0"/>
                </a:solidFill>
                <a:latin typeface="HGSSoeiKakugothicUB" panose="020B0900000000000000" pitchFamily="34" charset="-128"/>
                <a:ea typeface="HGSSoeiKakugothicUB" panose="020B0900000000000000" pitchFamily="34" charset="-128"/>
              </a:rPr>
              <a:t>Different redshifts shown</a:t>
            </a:r>
          </a:p>
        </p:txBody>
      </p:sp>
      <p:sp>
        <p:nvSpPr>
          <p:cNvPr id="3" name="Footer Placeholder 2">
            <a:extLst>
              <a:ext uri="{FF2B5EF4-FFF2-40B4-BE49-F238E27FC236}">
                <a16:creationId xmlns:a16="http://schemas.microsoft.com/office/drawing/2014/main" id="{1255991C-0386-3044-A208-A446D9C192B4}"/>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1936493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C770-897F-C341-98E3-5DD913096389}"/>
              </a:ext>
            </a:extLst>
          </p:cNvPr>
          <p:cNvSpPr>
            <a:spLocks noGrp="1"/>
          </p:cNvSpPr>
          <p:nvPr>
            <p:ph type="title"/>
          </p:nvPr>
        </p:nvSpPr>
        <p:spPr>
          <a:xfrm>
            <a:off x="825421" y="1729778"/>
            <a:ext cx="10628642" cy="3443800"/>
          </a:xfrm>
        </p:spPr>
        <p:txBody>
          <a:bodyPr>
            <a:normAutofit fontScale="90000"/>
          </a:bodyPr>
          <a:lstStyle/>
          <a:p>
            <a:pPr algn="ctr"/>
            <a:r>
              <a:rPr lang="en-AU" dirty="0">
                <a:solidFill>
                  <a:schemeClr val="bg1"/>
                </a:solidFill>
                <a:latin typeface="HGSSoeiKakugothicUB" panose="020B0900000000000000" pitchFamily="34" charset="-128"/>
                <a:ea typeface="HGSSoeiKakugothicUB" panose="020B0900000000000000" pitchFamily="34" charset="-128"/>
              </a:rPr>
              <a:t>It is clear the correlation between the two spins is </a:t>
            </a:r>
            <a:r>
              <a:rPr lang="en-AU" dirty="0">
                <a:solidFill>
                  <a:srgbClr val="FFC000"/>
                </a:solidFill>
                <a:latin typeface="HGSSoeiKakugothicUB" panose="020B0900000000000000" pitchFamily="34" charset="-128"/>
                <a:ea typeface="HGSSoeiKakugothicUB" panose="020B0900000000000000" pitchFamily="34" charset="-128"/>
              </a:rPr>
              <a:t>negligible</a:t>
            </a:r>
            <a:r>
              <a:rPr lang="en-AU" dirty="0">
                <a:solidFill>
                  <a:schemeClr val="bg1"/>
                </a:solidFill>
                <a:latin typeface="HGSSoeiKakugothicUB" panose="020B0900000000000000" pitchFamily="34" charset="-128"/>
                <a:ea typeface="HGSSoeiKakugothicUB" panose="020B0900000000000000" pitchFamily="34" charset="-128"/>
              </a:rPr>
              <a:t> from the zoom simulations. </a:t>
            </a:r>
            <a:br>
              <a:rPr lang="en-AU" dirty="0">
                <a:solidFill>
                  <a:schemeClr val="bg1"/>
                </a:solidFill>
                <a:latin typeface="HGSSoeiKakugothicUB" panose="020B0900000000000000" pitchFamily="34" charset="-128"/>
                <a:ea typeface="HGSSoeiKakugothicUB" panose="020B0900000000000000" pitchFamily="34" charset="-128"/>
              </a:rPr>
            </a:br>
            <a:br>
              <a:rPr lang="en-AU" dirty="0">
                <a:solidFill>
                  <a:schemeClr val="bg1"/>
                </a:solidFill>
                <a:latin typeface="HGSSoeiKakugothicUB" panose="020B0900000000000000" pitchFamily="34" charset="-128"/>
                <a:ea typeface="HGSSoeiKakugothicUB" panose="020B0900000000000000" pitchFamily="34" charset="-128"/>
              </a:rPr>
            </a:br>
            <a:r>
              <a:rPr lang="en-AU" dirty="0">
                <a:solidFill>
                  <a:schemeClr val="bg1"/>
                </a:solidFill>
                <a:latin typeface="HGSSoeiKakugothicUB" panose="020B0900000000000000" pitchFamily="34" charset="-128"/>
                <a:ea typeface="HGSSoeiKakugothicUB" panose="020B0900000000000000" pitchFamily="34" charset="-128"/>
              </a:rPr>
              <a:t>But where/when does this de-correlation occur? Do other simulations agree?</a:t>
            </a:r>
            <a:br>
              <a:rPr lang="en-AU" dirty="0">
                <a:solidFill>
                  <a:schemeClr val="bg1"/>
                </a:solidFill>
                <a:latin typeface="HGSSoeiKakugothicUB" panose="020B0900000000000000" pitchFamily="34" charset="-128"/>
                <a:ea typeface="HGSSoeiKakugothicUB" panose="020B0900000000000000" pitchFamily="34" charset="-128"/>
              </a:rPr>
            </a:br>
            <a:br>
              <a:rPr lang="en-AU" dirty="0">
                <a:solidFill>
                  <a:schemeClr val="bg1"/>
                </a:solidFill>
                <a:latin typeface="HGSSoeiKakugothicUB" panose="020B0900000000000000" pitchFamily="34" charset="-128"/>
                <a:ea typeface="HGSSoeiKakugothicUB" panose="020B0900000000000000" pitchFamily="34" charset="-128"/>
              </a:rPr>
            </a:br>
            <a:r>
              <a:rPr lang="en-AU" dirty="0">
                <a:solidFill>
                  <a:schemeClr val="bg1"/>
                </a:solidFill>
                <a:latin typeface="HGSSoeiKakugothicUB" panose="020B0900000000000000" pitchFamily="34" charset="-128"/>
                <a:ea typeface="HGSSoeiKakugothicUB" panose="020B0900000000000000" pitchFamily="34" charset="-128"/>
              </a:rPr>
              <a:t> We begin by looking at cosmological simulations for answers.</a:t>
            </a:r>
            <a:endParaRPr lang="en-US" baseline="-25000" dirty="0">
              <a:solidFill>
                <a:schemeClr val="bg1"/>
              </a:solidFill>
              <a:latin typeface="HGSSoeiKakugothicUB" panose="020B0900000000000000" pitchFamily="34" charset="-128"/>
              <a:ea typeface="HGSSoeiKakugothicUB" panose="020B0900000000000000" pitchFamily="34" charset="-128"/>
            </a:endParaRPr>
          </a:p>
        </p:txBody>
      </p:sp>
      <p:sp>
        <p:nvSpPr>
          <p:cNvPr id="3" name="Footer Placeholder 2">
            <a:extLst>
              <a:ext uri="{FF2B5EF4-FFF2-40B4-BE49-F238E27FC236}">
                <a16:creationId xmlns:a16="http://schemas.microsoft.com/office/drawing/2014/main" id="{B248A9F3-3F8B-6848-80EA-A7C225CC25A5}"/>
              </a:ext>
            </a:extLst>
          </p:cNvPr>
          <p:cNvSpPr>
            <a:spLocks noGrp="1"/>
          </p:cNvSpPr>
          <p:nvPr>
            <p:ph type="ftr" sz="quarter" idx="11"/>
          </p:nvPr>
        </p:nvSpPr>
        <p:spPr/>
        <p:txBody>
          <a:bodyPr/>
          <a:lstStyle/>
          <a:p>
            <a:r>
              <a:rPr lang="en-US"/>
              <a:t>Lilian Garratt-Smithson, Sept 2022</a:t>
            </a:r>
            <a:endParaRPr lang="en-US" dirty="0"/>
          </a:p>
        </p:txBody>
      </p:sp>
    </p:spTree>
    <p:extLst>
      <p:ext uri="{BB962C8B-B14F-4D97-AF65-F5344CB8AC3E}">
        <p14:creationId xmlns:p14="http://schemas.microsoft.com/office/powerpoint/2010/main" val="3461467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3000"/>
            <a:lum/>
          </a:blip>
          <a:srcRect/>
          <a:stretch>
            <a:fillRect t="-3000" r="-1000" b="-87000"/>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3F10C770-897F-C341-98E3-5DD913096389}"/>
                  </a:ext>
                </a:extLst>
              </p:cNvPr>
              <p:cNvSpPr>
                <a:spLocks noGrp="1"/>
              </p:cNvSpPr>
              <p:nvPr>
                <p:ph type="title"/>
              </p:nvPr>
            </p:nvSpPr>
            <p:spPr>
              <a:xfrm>
                <a:off x="1752600" y="1"/>
                <a:ext cx="10515600" cy="1325563"/>
              </a:xfrm>
            </p:spPr>
            <p:txBody>
              <a:bodyPr/>
              <a:lstStyle/>
              <a:p>
                <a:r>
                  <a:rPr lang="en-US" dirty="0">
                    <a:latin typeface="HGSSoeiKakugothicUB" panose="020B0900000000000000" pitchFamily="34" charset="-128"/>
                    <a:ea typeface="HGSSoeiKakugothicUB" panose="020B0900000000000000" pitchFamily="34" charset="-128"/>
                  </a:rPr>
                  <a:t>Cosmological simulations – what do they tell us about the </a:t>
                </a:r>
                <a14:m>
                  <m:oMath xmlns:m="http://schemas.openxmlformats.org/officeDocument/2006/math">
                    <m:r>
                      <a:rPr lang="en-US" i="1" smtClean="0">
                        <a:latin typeface="Cambria Math" panose="02040503050406030204" pitchFamily="18" charset="0"/>
                        <a:ea typeface="Cambria Math" panose="02040503050406030204" pitchFamily="18" charset="0"/>
                      </a:rPr>
                      <m:t>𝜆</m:t>
                    </m:r>
                    <m:r>
                      <a:rPr lang="en-AU" b="0" i="1" baseline="-25000" smtClean="0">
                        <a:latin typeface="Cambria Math" panose="02040503050406030204" pitchFamily="18" charset="0"/>
                        <a:ea typeface="Cambria Math" panose="02040503050406030204" pitchFamily="18" charset="0"/>
                      </a:rPr>
                      <m:t>𝑔𝑎𝑙</m:t>
                    </m:r>
                    <m:r>
                      <a:rPr lang="en-AU" b="0" i="1" baseline="-25000" smtClean="0">
                        <a:latin typeface="Cambria Math" panose="02040503050406030204" pitchFamily="18" charset="0"/>
                        <a:ea typeface="Cambria Math" panose="02040503050406030204" pitchFamily="18" charset="0"/>
                      </a:rPr>
                      <m:t> </m:t>
                    </m:r>
                  </m:oMath>
                </a14:m>
                <a:r>
                  <a:rPr lang="en-US" dirty="0">
                    <a:latin typeface="HGSSoeiKakugothicUB" panose="020B0900000000000000" pitchFamily="34" charset="-128"/>
                    <a:ea typeface="HGSSoeiKakugothicUB" panose="020B0900000000000000" pitchFamily="34" charset="-128"/>
                  </a:rPr>
                  <a:t>- </a:t>
                </a:r>
                <a14:m>
                  <m:oMath xmlns:m="http://schemas.openxmlformats.org/officeDocument/2006/math">
                    <m:r>
                      <a:rPr lang="en-US" i="1" smtClean="0">
                        <a:latin typeface="Cambria Math" panose="02040503050406030204" pitchFamily="18" charset="0"/>
                        <a:ea typeface="Cambria Math" panose="02040503050406030204" pitchFamily="18" charset="0"/>
                      </a:rPr>
                      <m:t>𝜆</m:t>
                    </m:r>
                    <m:r>
                      <m:rPr>
                        <m:sty m:val="p"/>
                      </m:rPr>
                      <a:rPr lang="en-AU" b="0" i="0" baseline="-25000" smtClean="0">
                        <a:latin typeface="Cambria Math" panose="02040503050406030204" pitchFamily="18" charset="0"/>
                        <a:ea typeface="Cambria Math" panose="02040503050406030204" pitchFamily="18" charset="0"/>
                      </a:rPr>
                      <m:t>dm</m:t>
                    </m:r>
                  </m:oMath>
                </a14:m>
                <a:r>
                  <a:rPr lang="en-US" baseline="-25000" dirty="0">
                    <a:latin typeface="HGSSoeiKakugothicUB" panose="020B0900000000000000" pitchFamily="34" charset="-128"/>
                    <a:ea typeface="HGSSoeiKakugothicUB" panose="020B0900000000000000" pitchFamily="34" charset="-128"/>
                  </a:rPr>
                  <a:t> </a:t>
                </a:r>
                <a:r>
                  <a:rPr lang="en-US" dirty="0">
                    <a:latin typeface="HGSSoeiKakugothicUB" panose="020B0900000000000000" pitchFamily="34" charset="-128"/>
                    <a:ea typeface="HGSSoeiKakugothicUB" panose="020B0900000000000000" pitchFamily="34" charset="-128"/>
                  </a:rPr>
                  <a:t>correlation?</a:t>
                </a:r>
                <a:endParaRPr lang="en-US" baseline="-25000" dirty="0">
                  <a:latin typeface="HGSSoeiKakugothicUB" panose="020B0900000000000000" pitchFamily="34" charset="-128"/>
                  <a:ea typeface="HGSSoeiKakugothicUB" panose="020B0900000000000000" pitchFamily="34" charset="-128"/>
                </a:endParaRPr>
              </a:p>
            </p:txBody>
          </p:sp>
        </mc:Choice>
        <mc:Fallback xmlns="">
          <p:sp>
            <p:nvSpPr>
              <p:cNvPr id="2" name="Title 1">
                <a:extLst>
                  <a:ext uri="{FF2B5EF4-FFF2-40B4-BE49-F238E27FC236}">
                    <a16:creationId xmlns:a16="http://schemas.microsoft.com/office/drawing/2014/main" id="{3F10C770-897F-C341-98E3-5DD913096389}"/>
                  </a:ext>
                </a:extLst>
              </p:cNvPr>
              <p:cNvSpPr>
                <a:spLocks noGrp="1" noRot="1" noChangeAspect="1" noMove="1" noResize="1" noEditPoints="1" noAdjustHandles="1" noChangeArrowheads="1" noChangeShapeType="1" noTextEdit="1"/>
              </p:cNvSpPr>
              <p:nvPr>
                <p:ph type="title"/>
              </p:nvPr>
            </p:nvSpPr>
            <p:spPr>
              <a:xfrm>
                <a:off x="1752600" y="1"/>
                <a:ext cx="10515600" cy="1325563"/>
              </a:xfrm>
              <a:blipFill>
                <a:blip r:embed="rId3"/>
                <a:stretch>
                  <a:fillRect l="-2292" t="-12500" b="-269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FEE8428-8858-E04E-953C-099EC31117B7}"/>
                  </a:ext>
                </a:extLst>
              </p:cNvPr>
              <p:cNvSpPr txBox="1"/>
              <p:nvPr/>
            </p:nvSpPr>
            <p:spPr>
              <a:xfrm>
                <a:off x="7328829" y="1519452"/>
                <a:ext cx="4405971" cy="1845377"/>
              </a:xfrm>
              <a:prstGeom prst="rect">
                <a:avLst/>
              </a:prstGeom>
              <a:noFill/>
            </p:spPr>
            <p:txBody>
              <a:bodyPr wrap="square" rtlCol="0">
                <a:spAutoFit/>
              </a:bodyPr>
              <a:lstStyle/>
              <a:p>
                <a:r>
                  <a:rPr lang="en-US" u="sng" dirty="0">
                    <a:latin typeface="HGSSoeiKakugothicUB" panose="020B0900000000000000" pitchFamily="34" charset="-128"/>
                    <a:ea typeface="HGSSoeiKakugothicUB" panose="020B0900000000000000" pitchFamily="34" charset="-128"/>
                  </a:rPr>
                  <a:t>Criteria:</a:t>
                </a:r>
              </a:p>
              <a:p>
                <a:endParaRPr lang="en-US" dirty="0">
                  <a:latin typeface="HGSSoeiKakugothicUB" panose="020B0900000000000000" pitchFamily="34" charset="-128"/>
                  <a:ea typeface="HGSSoeiKakugothicUB" panose="020B0900000000000000" pitchFamily="34" charset="-128"/>
                </a:endParaRPr>
              </a:p>
              <a:p>
                <a:pPr marL="285744" indent="-285744">
                  <a:lnSpc>
                    <a:spcPct val="150000"/>
                  </a:lnSpc>
                  <a:buFont typeface="Wingdings" pitchFamily="2" charset="2"/>
                  <a:buChar char="Ø"/>
                </a:pPr>
                <a:r>
                  <a:rPr lang="en-US" dirty="0">
                    <a:latin typeface="HGSSoeiKakugothicUB" panose="020B0900000000000000" pitchFamily="34" charset="-128"/>
                    <a:ea typeface="HGSSoeiKakugothicUB" panose="020B0900000000000000" pitchFamily="34" charset="-128"/>
                  </a:rPr>
                  <a:t>Stellar mass cut (</a:t>
                </a:r>
                <a:r>
                  <a:rPr lang="en-US" dirty="0">
                    <a:solidFill>
                      <a:srgbClr val="0070C0"/>
                    </a:solidFill>
                    <a:latin typeface="HGSSoeiKakugothicUB" panose="020B0900000000000000" pitchFamily="34" charset="-128"/>
                    <a:ea typeface="HGSSoeiKakugothicUB" panose="020B0900000000000000" pitchFamily="34" charset="-128"/>
                  </a:rPr>
                  <a:t>&gt;10</a:t>
                </a:r>
                <a:r>
                  <a:rPr lang="en-US" baseline="30000" dirty="0">
                    <a:solidFill>
                      <a:srgbClr val="0070C0"/>
                    </a:solidFill>
                    <a:latin typeface="HGSSoeiKakugothicUB" panose="020B0900000000000000" pitchFamily="34" charset="-128"/>
                    <a:ea typeface="HGSSoeiKakugothicUB" panose="020B0900000000000000" pitchFamily="34" charset="-128"/>
                  </a:rPr>
                  <a:t>8 </a:t>
                </a:r>
                <a:r>
                  <a:rPr lang="en-US" dirty="0">
                    <a:solidFill>
                      <a:srgbClr val="0070C0"/>
                    </a:solidFill>
                    <a:latin typeface="HGSSoeiKakugothicUB" panose="020B0900000000000000" pitchFamily="34" charset="-128"/>
                    <a:ea typeface="HGSSoeiKakugothicUB" panose="020B0900000000000000" pitchFamily="34" charset="-128"/>
                  </a:rPr>
                  <a:t>M</a:t>
                </a:r>
                <a14:m>
                  <m:oMath xmlns:m="http://schemas.openxmlformats.org/officeDocument/2006/math">
                    <m:r>
                      <a:rPr lang="en-US" i="1" baseline="-25000">
                        <a:solidFill>
                          <a:srgbClr val="0070C0"/>
                        </a:solidFill>
                        <a:latin typeface="Cambria Math" panose="02040503050406030204" pitchFamily="18" charset="0"/>
                        <a:ea typeface="Cambria Math" panose="02040503050406030204" pitchFamily="18" charset="0"/>
                      </a:rPr>
                      <m:t>⊙</m:t>
                    </m:r>
                  </m:oMath>
                </a14:m>
                <a:r>
                  <a:rPr lang="en-US" dirty="0">
                    <a:latin typeface="HGSSoeiKakugothicUB" panose="020B0900000000000000" pitchFamily="34" charset="-128"/>
                    <a:ea typeface="HGSSoeiKakugothicUB" panose="020B0900000000000000" pitchFamily="34" charset="-128"/>
                  </a:rPr>
                  <a:t>)</a:t>
                </a:r>
              </a:p>
              <a:p>
                <a:pPr marL="285744" indent="-285744">
                  <a:lnSpc>
                    <a:spcPct val="150000"/>
                  </a:lnSpc>
                  <a:buFont typeface="Wingdings" pitchFamily="2" charset="2"/>
                  <a:buChar char="Ø"/>
                </a:pPr>
                <a:r>
                  <a:rPr lang="en-US" dirty="0">
                    <a:latin typeface="HGSSoeiKakugothicUB" panose="020B0900000000000000" pitchFamily="34" charset="-128"/>
                    <a:ea typeface="HGSSoeiKakugothicUB" panose="020B0900000000000000" pitchFamily="34" charset="-128"/>
                  </a:rPr>
                  <a:t>Centrals</a:t>
                </a:r>
              </a:p>
              <a:p>
                <a:pPr marL="285744" indent="-285744">
                  <a:lnSpc>
                    <a:spcPct val="150000"/>
                  </a:lnSpc>
                  <a:buFont typeface="Wingdings" pitchFamily="2" charset="2"/>
                  <a:buChar char="Ø"/>
                </a:pPr>
                <a:r>
                  <a:rPr lang="en-US" dirty="0">
                    <a:latin typeface="HGSSoeiKakugothicUB" panose="020B0900000000000000" pitchFamily="34" charset="-128"/>
                    <a:ea typeface="HGSSoeiKakugothicUB" panose="020B0900000000000000" pitchFamily="34" charset="-128"/>
                  </a:rPr>
                  <a:t>z = 0,1,2,3,4</a:t>
                </a:r>
                <a:endParaRPr lang="en-US" dirty="0"/>
              </a:p>
            </p:txBody>
          </p:sp>
        </mc:Choice>
        <mc:Fallback xmlns="">
          <p:sp>
            <p:nvSpPr>
              <p:cNvPr id="17" name="TextBox 16">
                <a:extLst>
                  <a:ext uri="{FF2B5EF4-FFF2-40B4-BE49-F238E27FC236}">
                    <a16:creationId xmlns:a16="http://schemas.microsoft.com/office/drawing/2014/main" id="{EFEE8428-8858-E04E-953C-099EC31117B7}"/>
                  </a:ext>
                </a:extLst>
              </p:cNvPr>
              <p:cNvSpPr txBox="1">
                <a:spLocks noRot="1" noChangeAspect="1" noMove="1" noResize="1" noEditPoints="1" noAdjustHandles="1" noChangeArrowheads="1" noChangeShapeType="1" noTextEdit="1"/>
              </p:cNvSpPr>
              <p:nvPr/>
            </p:nvSpPr>
            <p:spPr>
              <a:xfrm>
                <a:off x="7328829" y="1519452"/>
                <a:ext cx="4405971" cy="1845377"/>
              </a:xfrm>
              <a:prstGeom prst="rect">
                <a:avLst/>
              </a:prstGeom>
              <a:blipFill>
                <a:blip r:embed="rId4"/>
                <a:stretch>
                  <a:fillRect l="-862" t="-2069" b="-2759"/>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B7B70DF8-D2CB-4B43-A4CF-A8E2F6568E1F}"/>
              </a:ext>
            </a:extLst>
          </p:cNvPr>
          <p:cNvSpPr txBox="1"/>
          <p:nvPr/>
        </p:nvSpPr>
        <p:spPr>
          <a:xfrm>
            <a:off x="7328829" y="3744984"/>
            <a:ext cx="4524046" cy="1077218"/>
          </a:xfrm>
          <a:prstGeom prst="rect">
            <a:avLst/>
          </a:prstGeom>
          <a:noFill/>
        </p:spPr>
        <p:txBody>
          <a:bodyPr wrap="square" rtlCol="0">
            <a:spAutoFit/>
          </a:bodyPr>
          <a:lstStyle/>
          <a:p>
            <a:r>
              <a:rPr lang="en-US" b="1" u="sng" dirty="0">
                <a:latin typeface="HGSSoeiKakugothicUB" panose="020B0900000000000000" pitchFamily="34" charset="-128"/>
                <a:ea typeface="HGSSoeiKakugothicUB" panose="020B0900000000000000" pitchFamily="34" charset="-128"/>
              </a:rPr>
              <a:t>Pearson correlation coefficient:</a:t>
            </a:r>
          </a:p>
          <a:p>
            <a:endParaRPr lang="en-US" dirty="0">
              <a:solidFill>
                <a:srgbClr val="0070C0"/>
              </a:solidFill>
              <a:latin typeface="HGSSoeiKakugothicUB" panose="020B0900000000000000" pitchFamily="34" charset="-128"/>
              <a:ea typeface="HGSSoeiKakugothicUB" panose="020B0900000000000000" pitchFamily="34" charset="-128"/>
            </a:endParaRPr>
          </a:p>
          <a:p>
            <a:r>
              <a:rPr lang="en-US" sz="2800" dirty="0">
                <a:solidFill>
                  <a:srgbClr val="0070C0"/>
                </a:solidFill>
                <a:latin typeface="HGSSoeiKakugothicUB" panose="020B0900000000000000" pitchFamily="34" charset="-128"/>
                <a:ea typeface="HGSSoeiKakugothicUB" panose="020B0900000000000000" pitchFamily="34" charset="-128"/>
              </a:rPr>
              <a:t>      +0.47</a:t>
            </a:r>
            <a:endParaRPr lang="en-US" sz="2800" dirty="0">
              <a:solidFill>
                <a:srgbClr val="FF0000"/>
              </a:solidFill>
              <a:latin typeface="HGSSoeiKakugothicUB" panose="020B0900000000000000" pitchFamily="34" charset="-128"/>
              <a:ea typeface="HGSSoeiKakugothicUB" panose="020B0900000000000000" pitchFamily="34" charset="-128"/>
            </a:endParaRPr>
          </a:p>
        </p:txBody>
      </p:sp>
      <p:pic>
        <p:nvPicPr>
          <p:cNvPr id="8" name="Picture 7">
            <a:extLst>
              <a:ext uri="{FF2B5EF4-FFF2-40B4-BE49-F238E27FC236}">
                <a16:creationId xmlns:a16="http://schemas.microsoft.com/office/drawing/2014/main" id="{A8EC2F51-AE05-7945-A832-44E175F01E63}"/>
              </a:ext>
            </a:extLst>
          </p:cNvPr>
          <p:cNvPicPr>
            <a:picLocks noChangeAspect="1"/>
          </p:cNvPicPr>
          <p:nvPr/>
        </p:nvPicPr>
        <p:blipFill>
          <a:blip r:embed="rId5"/>
          <a:stretch>
            <a:fillRect/>
          </a:stretch>
        </p:blipFill>
        <p:spPr>
          <a:xfrm>
            <a:off x="363590" y="1519452"/>
            <a:ext cx="6728631" cy="5170106"/>
          </a:xfrm>
          <a:prstGeom prst="rect">
            <a:avLst/>
          </a:prstGeom>
        </p:spPr>
      </p:pic>
      <p:sp>
        <p:nvSpPr>
          <p:cNvPr id="3" name="Footer Placeholder 2">
            <a:extLst>
              <a:ext uri="{FF2B5EF4-FFF2-40B4-BE49-F238E27FC236}">
                <a16:creationId xmlns:a16="http://schemas.microsoft.com/office/drawing/2014/main" id="{C06CFDC7-687B-6340-A8A4-46FBFAFAB553}"/>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1729640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3F10C770-897F-C341-98E3-5DD913096389}"/>
                  </a:ext>
                </a:extLst>
              </p:cNvPr>
              <p:cNvSpPr>
                <a:spLocks noGrp="1"/>
              </p:cNvSpPr>
              <p:nvPr>
                <p:ph type="title"/>
              </p:nvPr>
            </p:nvSpPr>
            <p:spPr>
              <a:xfrm>
                <a:off x="1752600" y="1"/>
                <a:ext cx="10515600" cy="1325563"/>
              </a:xfrm>
            </p:spPr>
            <p:txBody>
              <a:bodyPr/>
              <a:lstStyle/>
              <a:p>
                <a:r>
                  <a:rPr lang="en-US" dirty="0">
                    <a:latin typeface="HGSSoeiKakugothicUB" panose="020B0900000000000000" pitchFamily="34" charset="-128"/>
                    <a:ea typeface="HGSSoeiKakugothicUB" panose="020B0900000000000000" pitchFamily="34" charset="-128"/>
                  </a:rPr>
                  <a:t>Cosmological simulations – what do they tell us about the </a:t>
                </a:r>
                <a14:m>
                  <m:oMath xmlns:m="http://schemas.openxmlformats.org/officeDocument/2006/math">
                    <m:r>
                      <a:rPr lang="en-US" i="1" smtClean="0">
                        <a:latin typeface="Cambria Math" panose="02040503050406030204" pitchFamily="18" charset="0"/>
                        <a:ea typeface="Cambria Math" panose="02040503050406030204" pitchFamily="18" charset="0"/>
                      </a:rPr>
                      <m:t>𝜆</m:t>
                    </m:r>
                    <m:r>
                      <a:rPr lang="en-AU" b="0" i="1" baseline="-25000" smtClean="0">
                        <a:latin typeface="Cambria Math" panose="02040503050406030204" pitchFamily="18" charset="0"/>
                        <a:ea typeface="Cambria Math" panose="02040503050406030204" pitchFamily="18" charset="0"/>
                      </a:rPr>
                      <m:t>𝑔𝑎𝑙</m:t>
                    </m:r>
                    <m:r>
                      <a:rPr lang="en-AU" b="0" i="1" baseline="-25000" smtClean="0">
                        <a:latin typeface="Cambria Math" panose="02040503050406030204" pitchFamily="18" charset="0"/>
                        <a:ea typeface="Cambria Math" panose="02040503050406030204" pitchFamily="18" charset="0"/>
                      </a:rPr>
                      <m:t> </m:t>
                    </m:r>
                  </m:oMath>
                </a14:m>
                <a:r>
                  <a:rPr lang="en-US" dirty="0">
                    <a:latin typeface="HGSSoeiKakugothicUB" panose="020B0900000000000000" pitchFamily="34" charset="-128"/>
                    <a:ea typeface="HGSSoeiKakugothicUB" panose="020B0900000000000000" pitchFamily="34" charset="-128"/>
                  </a:rPr>
                  <a:t>- </a:t>
                </a:r>
                <a14:m>
                  <m:oMath xmlns:m="http://schemas.openxmlformats.org/officeDocument/2006/math">
                    <m:r>
                      <a:rPr lang="en-US" i="1" smtClean="0">
                        <a:latin typeface="Cambria Math" panose="02040503050406030204" pitchFamily="18" charset="0"/>
                        <a:ea typeface="Cambria Math" panose="02040503050406030204" pitchFamily="18" charset="0"/>
                      </a:rPr>
                      <m:t>𝜆</m:t>
                    </m:r>
                    <m:r>
                      <m:rPr>
                        <m:sty m:val="p"/>
                      </m:rPr>
                      <a:rPr lang="en-AU" b="0" i="0" baseline="-25000" smtClean="0">
                        <a:latin typeface="Cambria Math" panose="02040503050406030204" pitchFamily="18" charset="0"/>
                        <a:ea typeface="Cambria Math" panose="02040503050406030204" pitchFamily="18" charset="0"/>
                      </a:rPr>
                      <m:t>dm</m:t>
                    </m:r>
                  </m:oMath>
                </a14:m>
                <a:r>
                  <a:rPr lang="en-US" baseline="-25000" dirty="0">
                    <a:latin typeface="HGSSoeiKakugothicUB" panose="020B0900000000000000" pitchFamily="34" charset="-128"/>
                    <a:ea typeface="HGSSoeiKakugothicUB" panose="020B0900000000000000" pitchFamily="34" charset="-128"/>
                  </a:rPr>
                  <a:t> </a:t>
                </a:r>
                <a:r>
                  <a:rPr lang="en-US" dirty="0">
                    <a:latin typeface="HGSSoeiKakugothicUB" panose="020B0900000000000000" pitchFamily="34" charset="-128"/>
                    <a:ea typeface="HGSSoeiKakugothicUB" panose="020B0900000000000000" pitchFamily="34" charset="-128"/>
                  </a:rPr>
                  <a:t>correlation?</a:t>
                </a:r>
                <a:endParaRPr lang="en-US" baseline="-25000" dirty="0">
                  <a:latin typeface="HGSSoeiKakugothicUB" panose="020B0900000000000000" pitchFamily="34" charset="-128"/>
                  <a:ea typeface="HGSSoeiKakugothicUB" panose="020B0900000000000000" pitchFamily="34" charset="-128"/>
                </a:endParaRPr>
              </a:p>
            </p:txBody>
          </p:sp>
        </mc:Choice>
        <mc:Fallback xmlns="">
          <p:sp>
            <p:nvSpPr>
              <p:cNvPr id="2" name="Title 1">
                <a:extLst>
                  <a:ext uri="{FF2B5EF4-FFF2-40B4-BE49-F238E27FC236}">
                    <a16:creationId xmlns:a16="http://schemas.microsoft.com/office/drawing/2014/main" id="{3F10C770-897F-C341-98E3-5DD913096389}"/>
                  </a:ext>
                </a:extLst>
              </p:cNvPr>
              <p:cNvSpPr>
                <a:spLocks noGrp="1" noRot="1" noChangeAspect="1" noMove="1" noResize="1" noEditPoints="1" noAdjustHandles="1" noChangeArrowheads="1" noChangeShapeType="1" noTextEdit="1"/>
              </p:cNvSpPr>
              <p:nvPr>
                <p:ph type="title"/>
              </p:nvPr>
            </p:nvSpPr>
            <p:spPr>
              <a:xfrm>
                <a:off x="1752600" y="1"/>
                <a:ext cx="10515600" cy="1325563"/>
              </a:xfrm>
              <a:blipFill>
                <a:blip r:embed="rId3"/>
                <a:stretch>
                  <a:fillRect l="-2292" t="-12500" b="-269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FEE8428-8858-E04E-953C-099EC31117B7}"/>
                  </a:ext>
                </a:extLst>
              </p:cNvPr>
              <p:cNvSpPr txBox="1"/>
              <p:nvPr/>
            </p:nvSpPr>
            <p:spPr>
              <a:xfrm>
                <a:off x="7328829" y="1519452"/>
                <a:ext cx="4405971" cy="1845377"/>
              </a:xfrm>
              <a:prstGeom prst="rect">
                <a:avLst/>
              </a:prstGeom>
              <a:noFill/>
            </p:spPr>
            <p:txBody>
              <a:bodyPr wrap="square" rtlCol="0">
                <a:spAutoFit/>
              </a:bodyPr>
              <a:lstStyle/>
              <a:p>
                <a:r>
                  <a:rPr lang="en-US" u="sng" dirty="0">
                    <a:latin typeface="HGSSoeiKakugothicUB" panose="020B0900000000000000" pitchFamily="34" charset="-128"/>
                    <a:ea typeface="HGSSoeiKakugothicUB" panose="020B0900000000000000" pitchFamily="34" charset="-128"/>
                  </a:rPr>
                  <a:t>Criteria:</a:t>
                </a:r>
              </a:p>
              <a:p>
                <a:endParaRPr lang="en-US" dirty="0">
                  <a:latin typeface="HGSSoeiKakugothicUB" panose="020B0900000000000000" pitchFamily="34" charset="-128"/>
                  <a:ea typeface="HGSSoeiKakugothicUB" panose="020B0900000000000000" pitchFamily="34" charset="-128"/>
                </a:endParaRPr>
              </a:p>
              <a:p>
                <a:pPr marL="285744" indent="-285744">
                  <a:lnSpc>
                    <a:spcPct val="150000"/>
                  </a:lnSpc>
                  <a:buFont typeface="Wingdings" pitchFamily="2" charset="2"/>
                  <a:buChar char="Ø"/>
                </a:pPr>
                <a:r>
                  <a:rPr lang="en-US" dirty="0">
                    <a:latin typeface="HGSSoeiKakugothicUB" panose="020B0900000000000000" pitchFamily="34" charset="-128"/>
                    <a:ea typeface="HGSSoeiKakugothicUB" panose="020B0900000000000000" pitchFamily="34" charset="-128"/>
                  </a:rPr>
                  <a:t>Stellar mass cut (</a:t>
                </a:r>
                <a:r>
                  <a:rPr lang="en-US" dirty="0">
                    <a:solidFill>
                      <a:srgbClr val="0070C0"/>
                    </a:solidFill>
                    <a:latin typeface="HGSSoeiKakugothicUB" panose="020B0900000000000000" pitchFamily="34" charset="-128"/>
                    <a:ea typeface="HGSSoeiKakugothicUB" panose="020B0900000000000000" pitchFamily="34" charset="-128"/>
                  </a:rPr>
                  <a:t>&gt;10</a:t>
                </a:r>
                <a:r>
                  <a:rPr lang="en-US" baseline="30000" dirty="0">
                    <a:solidFill>
                      <a:srgbClr val="0070C0"/>
                    </a:solidFill>
                    <a:latin typeface="HGSSoeiKakugothicUB" panose="020B0900000000000000" pitchFamily="34" charset="-128"/>
                    <a:ea typeface="HGSSoeiKakugothicUB" panose="020B0900000000000000" pitchFamily="34" charset="-128"/>
                  </a:rPr>
                  <a:t>8 </a:t>
                </a:r>
                <a:r>
                  <a:rPr lang="en-US" dirty="0">
                    <a:solidFill>
                      <a:srgbClr val="0070C0"/>
                    </a:solidFill>
                    <a:latin typeface="HGSSoeiKakugothicUB" panose="020B0900000000000000" pitchFamily="34" charset="-128"/>
                    <a:ea typeface="HGSSoeiKakugothicUB" panose="020B0900000000000000" pitchFamily="34" charset="-128"/>
                  </a:rPr>
                  <a:t>M</a:t>
                </a:r>
                <a14:m>
                  <m:oMath xmlns:m="http://schemas.openxmlformats.org/officeDocument/2006/math">
                    <m:r>
                      <a:rPr lang="en-US" i="1" baseline="-25000">
                        <a:solidFill>
                          <a:srgbClr val="0070C0"/>
                        </a:solidFill>
                        <a:latin typeface="Cambria Math" panose="02040503050406030204" pitchFamily="18" charset="0"/>
                        <a:ea typeface="Cambria Math" panose="02040503050406030204" pitchFamily="18" charset="0"/>
                      </a:rPr>
                      <m:t>⊙</m:t>
                    </m:r>
                  </m:oMath>
                </a14:m>
                <a:r>
                  <a:rPr lang="en-US" dirty="0">
                    <a:latin typeface="HGSSoeiKakugothicUB" panose="020B0900000000000000" pitchFamily="34" charset="-128"/>
                    <a:ea typeface="HGSSoeiKakugothicUB" panose="020B0900000000000000" pitchFamily="34" charset="-128"/>
                  </a:rPr>
                  <a:t>)</a:t>
                </a:r>
              </a:p>
              <a:p>
                <a:pPr marL="285744" indent="-285744">
                  <a:lnSpc>
                    <a:spcPct val="150000"/>
                  </a:lnSpc>
                  <a:buFont typeface="Wingdings" pitchFamily="2" charset="2"/>
                  <a:buChar char="Ø"/>
                </a:pPr>
                <a:r>
                  <a:rPr lang="en-US" dirty="0">
                    <a:latin typeface="HGSSoeiKakugothicUB" panose="020B0900000000000000" pitchFamily="34" charset="-128"/>
                    <a:ea typeface="HGSSoeiKakugothicUB" panose="020B0900000000000000" pitchFamily="34" charset="-128"/>
                  </a:rPr>
                  <a:t>Centrals</a:t>
                </a:r>
              </a:p>
              <a:p>
                <a:pPr marL="285744" indent="-285744">
                  <a:lnSpc>
                    <a:spcPct val="150000"/>
                  </a:lnSpc>
                  <a:buFont typeface="Wingdings" pitchFamily="2" charset="2"/>
                  <a:buChar char="Ø"/>
                </a:pPr>
                <a:r>
                  <a:rPr lang="en-US" dirty="0">
                    <a:latin typeface="HGSSoeiKakugothicUB" panose="020B0900000000000000" pitchFamily="34" charset="-128"/>
                    <a:ea typeface="HGSSoeiKakugothicUB" panose="020B0900000000000000" pitchFamily="34" charset="-128"/>
                  </a:rPr>
                  <a:t>z = 0,1,2,3,4</a:t>
                </a:r>
                <a:endParaRPr lang="en-US" dirty="0"/>
              </a:p>
            </p:txBody>
          </p:sp>
        </mc:Choice>
        <mc:Fallback xmlns="">
          <p:sp>
            <p:nvSpPr>
              <p:cNvPr id="17" name="TextBox 16">
                <a:extLst>
                  <a:ext uri="{FF2B5EF4-FFF2-40B4-BE49-F238E27FC236}">
                    <a16:creationId xmlns:a16="http://schemas.microsoft.com/office/drawing/2014/main" id="{EFEE8428-8858-E04E-953C-099EC31117B7}"/>
                  </a:ext>
                </a:extLst>
              </p:cNvPr>
              <p:cNvSpPr txBox="1">
                <a:spLocks noRot="1" noChangeAspect="1" noMove="1" noResize="1" noEditPoints="1" noAdjustHandles="1" noChangeArrowheads="1" noChangeShapeType="1" noTextEdit="1"/>
              </p:cNvSpPr>
              <p:nvPr/>
            </p:nvSpPr>
            <p:spPr>
              <a:xfrm>
                <a:off x="7328829" y="1519452"/>
                <a:ext cx="4405971" cy="1845377"/>
              </a:xfrm>
              <a:prstGeom prst="rect">
                <a:avLst/>
              </a:prstGeom>
              <a:blipFill>
                <a:blip r:embed="rId4"/>
                <a:stretch>
                  <a:fillRect l="-862" t="-2069" b="-2759"/>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B7B70DF8-D2CB-4B43-A4CF-A8E2F6568E1F}"/>
              </a:ext>
            </a:extLst>
          </p:cNvPr>
          <p:cNvSpPr txBox="1"/>
          <p:nvPr/>
        </p:nvSpPr>
        <p:spPr>
          <a:xfrm>
            <a:off x="7849531" y="3558717"/>
            <a:ext cx="3885269" cy="1077218"/>
          </a:xfrm>
          <a:prstGeom prst="rect">
            <a:avLst/>
          </a:prstGeom>
          <a:noFill/>
        </p:spPr>
        <p:txBody>
          <a:bodyPr wrap="square" rtlCol="0">
            <a:spAutoFit/>
          </a:bodyPr>
          <a:lstStyle/>
          <a:p>
            <a:r>
              <a:rPr lang="en-US" b="1" u="sng" dirty="0">
                <a:latin typeface="HGSSoeiKakugothicUB" panose="020B0900000000000000" pitchFamily="34" charset="-128"/>
                <a:ea typeface="HGSSoeiKakugothicUB" panose="020B0900000000000000" pitchFamily="34" charset="-128"/>
              </a:rPr>
              <a:t>Pearson correlation coefficient:</a:t>
            </a:r>
          </a:p>
          <a:p>
            <a:endParaRPr lang="en-US" dirty="0">
              <a:solidFill>
                <a:srgbClr val="0070C0"/>
              </a:solidFill>
              <a:latin typeface="HGSSoeiKakugothicUB" panose="020B0900000000000000" pitchFamily="34" charset="-128"/>
              <a:ea typeface="HGSSoeiKakugothicUB" panose="020B0900000000000000" pitchFamily="34" charset="-128"/>
            </a:endParaRPr>
          </a:p>
          <a:p>
            <a:r>
              <a:rPr lang="en-US" sz="2800" dirty="0">
                <a:solidFill>
                  <a:srgbClr val="0070C0"/>
                </a:solidFill>
                <a:latin typeface="HGSSoeiKakugothicUB" panose="020B0900000000000000" pitchFamily="34" charset="-128"/>
                <a:ea typeface="HGSSoeiKakugothicUB" panose="020B0900000000000000" pitchFamily="34" charset="-128"/>
              </a:rPr>
              <a:t>      +0.47</a:t>
            </a:r>
            <a:endParaRPr lang="en-US" sz="2800" dirty="0">
              <a:solidFill>
                <a:srgbClr val="FF0000"/>
              </a:solidFill>
              <a:latin typeface="HGSSoeiKakugothicUB" panose="020B0900000000000000" pitchFamily="34" charset="-128"/>
              <a:ea typeface="HGSSoeiKakugothicUB" panose="020B0900000000000000" pitchFamily="34" charset="-128"/>
            </a:endParaRPr>
          </a:p>
        </p:txBody>
      </p:sp>
      <p:pic>
        <p:nvPicPr>
          <p:cNvPr id="8" name="Picture 7">
            <a:extLst>
              <a:ext uri="{FF2B5EF4-FFF2-40B4-BE49-F238E27FC236}">
                <a16:creationId xmlns:a16="http://schemas.microsoft.com/office/drawing/2014/main" id="{A8EC2F51-AE05-7945-A832-44E175F01E63}"/>
              </a:ext>
            </a:extLst>
          </p:cNvPr>
          <p:cNvPicPr>
            <a:picLocks noChangeAspect="1"/>
          </p:cNvPicPr>
          <p:nvPr/>
        </p:nvPicPr>
        <p:blipFill>
          <a:blip r:embed="rId5"/>
          <a:stretch>
            <a:fillRect/>
          </a:stretch>
        </p:blipFill>
        <p:spPr>
          <a:xfrm>
            <a:off x="363590" y="1519452"/>
            <a:ext cx="6728631" cy="5170106"/>
          </a:xfrm>
          <a:prstGeom prst="rect">
            <a:avLst/>
          </a:prstGeom>
        </p:spPr>
      </p:pic>
      <p:sp>
        <p:nvSpPr>
          <p:cNvPr id="3" name="Footer Placeholder 2">
            <a:extLst>
              <a:ext uri="{FF2B5EF4-FFF2-40B4-BE49-F238E27FC236}">
                <a16:creationId xmlns:a16="http://schemas.microsoft.com/office/drawing/2014/main" id="{C06CFDC7-687B-6340-A8A4-46FBFAFAB553}"/>
              </a:ext>
            </a:extLst>
          </p:cNvPr>
          <p:cNvSpPr>
            <a:spLocks noGrp="1"/>
          </p:cNvSpPr>
          <p:nvPr>
            <p:ph type="ftr" sz="quarter" idx="11"/>
          </p:nvPr>
        </p:nvSpPr>
        <p:spPr/>
        <p:txBody>
          <a:bodyPr/>
          <a:lstStyle/>
          <a:p>
            <a:r>
              <a:rPr lang="en-US"/>
              <a:t>Lilian Garratt-Smithson, Sept 2022</a:t>
            </a:r>
          </a:p>
        </p:txBody>
      </p:sp>
      <p:sp>
        <p:nvSpPr>
          <p:cNvPr id="5" name="Rectangle 4">
            <a:extLst>
              <a:ext uri="{FF2B5EF4-FFF2-40B4-BE49-F238E27FC236}">
                <a16:creationId xmlns:a16="http://schemas.microsoft.com/office/drawing/2014/main" id="{A5AB909B-0CAF-DB4F-93B7-7FAE43DA0C60}"/>
              </a:ext>
            </a:extLst>
          </p:cNvPr>
          <p:cNvSpPr/>
          <p:nvPr/>
        </p:nvSpPr>
        <p:spPr>
          <a:xfrm>
            <a:off x="7328829" y="4885425"/>
            <a:ext cx="3657600" cy="1477328"/>
          </a:xfrm>
          <a:prstGeom prst="rect">
            <a:avLst/>
          </a:prstGeom>
        </p:spPr>
        <p:txBody>
          <a:bodyPr wrap="square">
            <a:spAutoFit/>
          </a:bodyPr>
          <a:lstStyle/>
          <a:p>
            <a:r>
              <a:rPr lang="en-US" dirty="0">
                <a:solidFill>
                  <a:srgbClr val="7030A0"/>
                </a:solidFill>
                <a:latin typeface="HGSSoeiKakugothicUB" panose="020B0900000000000000" pitchFamily="34" charset="-128"/>
                <a:ea typeface="HGSSoeiKakugothicUB" panose="020B0900000000000000" pitchFamily="34" charset="-128"/>
              </a:rPr>
              <a:t>There are two things to note here: </a:t>
            </a:r>
          </a:p>
          <a:p>
            <a:pPr marL="342900" indent="-342900">
              <a:buAutoNum type="arabicParenR"/>
            </a:pPr>
            <a:r>
              <a:rPr lang="en-US" dirty="0">
                <a:solidFill>
                  <a:srgbClr val="7030A0"/>
                </a:solidFill>
                <a:latin typeface="HGSSoeiKakugothicUB" panose="020B0900000000000000" pitchFamily="34" charset="-128"/>
                <a:ea typeface="HGSSoeiKakugothicUB" panose="020B0900000000000000" pitchFamily="34" charset="-128"/>
              </a:rPr>
              <a:t>This correlation is still relatively weak.</a:t>
            </a:r>
          </a:p>
          <a:p>
            <a:pPr marL="342900" indent="-342900">
              <a:buAutoNum type="arabicParenR"/>
            </a:pPr>
            <a:r>
              <a:rPr lang="en-US" dirty="0">
                <a:solidFill>
                  <a:srgbClr val="7030A0"/>
                </a:solidFill>
                <a:latin typeface="HGSSoeiKakugothicUB" panose="020B0900000000000000" pitchFamily="34" charset="-128"/>
                <a:ea typeface="HGSSoeiKakugothicUB" panose="020B0900000000000000" pitchFamily="34" charset="-128"/>
              </a:rPr>
              <a:t>However, it is not negligible as in the zoom simulations.</a:t>
            </a:r>
          </a:p>
        </p:txBody>
      </p:sp>
    </p:spTree>
    <p:extLst>
      <p:ext uri="{BB962C8B-B14F-4D97-AF65-F5344CB8AC3E}">
        <p14:creationId xmlns:p14="http://schemas.microsoft.com/office/powerpoint/2010/main" val="2657533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3000"/>
            <a:lum/>
          </a:blip>
          <a:srcRect/>
          <a:stretch>
            <a:fillRect t="-3000" r="-1000" b="-87000"/>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3F10C770-897F-C341-98E3-5DD913096389}"/>
                  </a:ext>
                </a:extLst>
              </p:cNvPr>
              <p:cNvSpPr>
                <a:spLocks noGrp="1"/>
              </p:cNvSpPr>
              <p:nvPr>
                <p:ph type="title"/>
              </p:nvPr>
            </p:nvSpPr>
            <p:spPr>
              <a:xfrm>
                <a:off x="1752600" y="1"/>
                <a:ext cx="10515600" cy="1325563"/>
              </a:xfrm>
            </p:spPr>
            <p:txBody>
              <a:bodyPr/>
              <a:lstStyle/>
              <a:p>
                <a:r>
                  <a:rPr lang="en-US" dirty="0">
                    <a:latin typeface="HGSSoeiKakugothicUB" panose="020B0900000000000000" pitchFamily="34" charset="-128"/>
                    <a:ea typeface="HGSSoeiKakugothicUB" panose="020B0900000000000000" pitchFamily="34" charset="-128"/>
                  </a:rPr>
                  <a:t>Cosmological simulations – what do they tell us about the </a:t>
                </a:r>
                <a14:m>
                  <m:oMath xmlns:m="http://schemas.openxmlformats.org/officeDocument/2006/math">
                    <m:r>
                      <a:rPr lang="en-US" i="1" smtClean="0">
                        <a:latin typeface="Cambria Math" panose="02040503050406030204" pitchFamily="18" charset="0"/>
                        <a:ea typeface="Cambria Math" panose="02040503050406030204" pitchFamily="18" charset="0"/>
                      </a:rPr>
                      <m:t>𝜆</m:t>
                    </m:r>
                    <m:r>
                      <a:rPr lang="en-AU" b="0" i="1" baseline="-25000" smtClean="0">
                        <a:latin typeface="Cambria Math" panose="02040503050406030204" pitchFamily="18" charset="0"/>
                        <a:ea typeface="Cambria Math" panose="02040503050406030204" pitchFamily="18" charset="0"/>
                      </a:rPr>
                      <m:t>𝑔𝑎𝑙</m:t>
                    </m:r>
                    <m:r>
                      <a:rPr lang="en-AU" b="0" i="1" baseline="-25000" smtClean="0">
                        <a:latin typeface="Cambria Math" panose="02040503050406030204" pitchFamily="18" charset="0"/>
                        <a:ea typeface="Cambria Math" panose="02040503050406030204" pitchFamily="18" charset="0"/>
                      </a:rPr>
                      <m:t> </m:t>
                    </m:r>
                  </m:oMath>
                </a14:m>
                <a:r>
                  <a:rPr lang="en-US" dirty="0">
                    <a:latin typeface="HGSSoeiKakugothicUB" panose="020B0900000000000000" pitchFamily="34" charset="-128"/>
                    <a:ea typeface="HGSSoeiKakugothicUB" panose="020B0900000000000000" pitchFamily="34" charset="-128"/>
                  </a:rPr>
                  <a:t>- </a:t>
                </a:r>
                <a14:m>
                  <m:oMath xmlns:m="http://schemas.openxmlformats.org/officeDocument/2006/math">
                    <m:r>
                      <a:rPr lang="en-US" i="1" smtClean="0">
                        <a:latin typeface="Cambria Math" panose="02040503050406030204" pitchFamily="18" charset="0"/>
                        <a:ea typeface="Cambria Math" panose="02040503050406030204" pitchFamily="18" charset="0"/>
                      </a:rPr>
                      <m:t>𝜆</m:t>
                    </m:r>
                    <m:r>
                      <m:rPr>
                        <m:sty m:val="p"/>
                      </m:rPr>
                      <a:rPr lang="en-AU" b="0" i="0" baseline="-25000" smtClean="0">
                        <a:latin typeface="Cambria Math" panose="02040503050406030204" pitchFamily="18" charset="0"/>
                        <a:ea typeface="Cambria Math" panose="02040503050406030204" pitchFamily="18" charset="0"/>
                      </a:rPr>
                      <m:t>dm</m:t>
                    </m:r>
                  </m:oMath>
                </a14:m>
                <a:r>
                  <a:rPr lang="en-US" baseline="-25000" dirty="0">
                    <a:latin typeface="HGSSoeiKakugothicUB" panose="020B0900000000000000" pitchFamily="34" charset="-128"/>
                    <a:ea typeface="HGSSoeiKakugothicUB" panose="020B0900000000000000" pitchFamily="34" charset="-128"/>
                  </a:rPr>
                  <a:t> </a:t>
                </a:r>
                <a:r>
                  <a:rPr lang="en-US" dirty="0">
                    <a:latin typeface="HGSSoeiKakugothicUB" panose="020B0900000000000000" pitchFamily="34" charset="-128"/>
                    <a:ea typeface="HGSSoeiKakugothicUB" panose="020B0900000000000000" pitchFamily="34" charset="-128"/>
                  </a:rPr>
                  <a:t>correlation?</a:t>
                </a:r>
                <a:endParaRPr lang="en-US" baseline="-25000" dirty="0">
                  <a:latin typeface="HGSSoeiKakugothicUB" panose="020B0900000000000000" pitchFamily="34" charset="-128"/>
                  <a:ea typeface="HGSSoeiKakugothicUB" panose="020B0900000000000000" pitchFamily="34" charset="-128"/>
                </a:endParaRPr>
              </a:p>
            </p:txBody>
          </p:sp>
        </mc:Choice>
        <mc:Fallback xmlns="">
          <p:sp>
            <p:nvSpPr>
              <p:cNvPr id="2" name="Title 1">
                <a:extLst>
                  <a:ext uri="{FF2B5EF4-FFF2-40B4-BE49-F238E27FC236}">
                    <a16:creationId xmlns:a16="http://schemas.microsoft.com/office/drawing/2014/main" id="{3F10C770-897F-C341-98E3-5DD913096389}"/>
                  </a:ext>
                </a:extLst>
              </p:cNvPr>
              <p:cNvSpPr>
                <a:spLocks noGrp="1" noRot="1" noChangeAspect="1" noMove="1" noResize="1" noEditPoints="1" noAdjustHandles="1" noChangeArrowheads="1" noChangeShapeType="1" noTextEdit="1"/>
              </p:cNvSpPr>
              <p:nvPr>
                <p:ph type="title"/>
              </p:nvPr>
            </p:nvSpPr>
            <p:spPr>
              <a:xfrm>
                <a:off x="1752600" y="1"/>
                <a:ext cx="10515600" cy="1325563"/>
              </a:xfrm>
              <a:blipFill>
                <a:blip r:embed="rId3"/>
                <a:stretch>
                  <a:fillRect l="-2292" t="-12500" b="-269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FEE8428-8858-E04E-953C-099EC31117B7}"/>
                  </a:ext>
                </a:extLst>
              </p:cNvPr>
              <p:cNvSpPr txBox="1"/>
              <p:nvPr/>
            </p:nvSpPr>
            <p:spPr>
              <a:xfrm>
                <a:off x="7328829" y="1519452"/>
                <a:ext cx="4405971" cy="1845377"/>
              </a:xfrm>
              <a:prstGeom prst="rect">
                <a:avLst/>
              </a:prstGeom>
              <a:noFill/>
            </p:spPr>
            <p:txBody>
              <a:bodyPr wrap="square" rtlCol="0">
                <a:spAutoFit/>
              </a:bodyPr>
              <a:lstStyle/>
              <a:p>
                <a:r>
                  <a:rPr lang="en-US" u="sng" dirty="0">
                    <a:latin typeface="HGSSoeiKakugothicUB" panose="020B0900000000000000" pitchFamily="34" charset="-128"/>
                    <a:ea typeface="HGSSoeiKakugothicUB" panose="020B0900000000000000" pitchFamily="34" charset="-128"/>
                  </a:rPr>
                  <a:t>Criteria:</a:t>
                </a:r>
              </a:p>
              <a:p>
                <a:endParaRPr lang="en-US" dirty="0">
                  <a:latin typeface="HGSSoeiKakugothicUB" panose="020B0900000000000000" pitchFamily="34" charset="-128"/>
                  <a:ea typeface="HGSSoeiKakugothicUB" panose="020B0900000000000000" pitchFamily="34" charset="-128"/>
                </a:endParaRPr>
              </a:p>
              <a:p>
                <a:pPr marL="285744" indent="-285744">
                  <a:lnSpc>
                    <a:spcPct val="150000"/>
                  </a:lnSpc>
                  <a:buFont typeface="Wingdings" pitchFamily="2" charset="2"/>
                  <a:buChar char="Ø"/>
                </a:pPr>
                <a:r>
                  <a:rPr lang="en-US" dirty="0">
                    <a:latin typeface="HGSSoeiKakugothicUB" panose="020B0900000000000000" pitchFamily="34" charset="-128"/>
                    <a:ea typeface="HGSSoeiKakugothicUB" panose="020B0900000000000000" pitchFamily="34" charset="-128"/>
                  </a:rPr>
                  <a:t>Stellar mass cut (</a:t>
                </a:r>
                <a:r>
                  <a:rPr lang="en-US" dirty="0">
                    <a:solidFill>
                      <a:srgbClr val="0070C0"/>
                    </a:solidFill>
                    <a:latin typeface="HGSSoeiKakugothicUB" panose="020B0900000000000000" pitchFamily="34" charset="-128"/>
                    <a:ea typeface="HGSSoeiKakugothicUB" panose="020B0900000000000000" pitchFamily="34" charset="-128"/>
                  </a:rPr>
                  <a:t>&gt;10</a:t>
                </a:r>
                <a:r>
                  <a:rPr lang="en-US" baseline="30000" dirty="0">
                    <a:solidFill>
                      <a:srgbClr val="0070C0"/>
                    </a:solidFill>
                    <a:latin typeface="HGSSoeiKakugothicUB" panose="020B0900000000000000" pitchFamily="34" charset="-128"/>
                    <a:ea typeface="HGSSoeiKakugothicUB" panose="020B0900000000000000" pitchFamily="34" charset="-128"/>
                  </a:rPr>
                  <a:t>8 </a:t>
                </a:r>
                <a:r>
                  <a:rPr lang="en-US" dirty="0">
                    <a:solidFill>
                      <a:srgbClr val="0070C0"/>
                    </a:solidFill>
                    <a:latin typeface="HGSSoeiKakugothicUB" panose="020B0900000000000000" pitchFamily="34" charset="-128"/>
                    <a:ea typeface="HGSSoeiKakugothicUB" panose="020B0900000000000000" pitchFamily="34" charset="-128"/>
                  </a:rPr>
                  <a:t>M</a:t>
                </a:r>
                <a14:m>
                  <m:oMath xmlns:m="http://schemas.openxmlformats.org/officeDocument/2006/math">
                    <m:r>
                      <a:rPr lang="en-US" i="1" baseline="-25000">
                        <a:solidFill>
                          <a:srgbClr val="0070C0"/>
                        </a:solidFill>
                        <a:latin typeface="Cambria Math" panose="02040503050406030204" pitchFamily="18" charset="0"/>
                        <a:ea typeface="Cambria Math" panose="02040503050406030204" pitchFamily="18" charset="0"/>
                      </a:rPr>
                      <m:t>⊙</m:t>
                    </m:r>
                  </m:oMath>
                </a14:m>
                <a:r>
                  <a:rPr lang="en-US" dirty="0">
                    <a:latin typeface="HGSSoeiKakugothicUB" panose="020B0900000000000000" pitchFamily="34" charset="-128"/>
                    <a:ea typeface="HGSSoeiKakugothicUB" panose="020B0900000000000000" pitchFamily="34" charset="-128"/>
                  </a:rPr>
                  <a:t>)</a:t>
                </a:r>
              </a:p>
              <a:p>
                <a:pPr marL="285744" indent="-285744">
                  <a:lnSpc>
                    <a:spcPct val="150000"/>
                  </a:lnSpc>
                  <a:buFont typeface="Wingdings" pitchFamily="2" charset="2"/>
                  <a:buChar char="Ø"/>
                </a:pPr>
                <a:r>
                  <a:rPr lang="en-US" dirty="0">
                    <a:latin typeface="HGSSoeiKakugothicUB" panose="020B0900000000000000" pitchFamily="34" charset="-128"/>
                    <a:ea typeface="HGSSoeiKakugothicUB" panose="020B0900000000000000" pitchFamily="34" charset="-128"/>
                  </a:rPr>
                  <a:t>Centrals</a:t>
                </a:r>
              </a:p>
              <a:p>
                <a:pPr marL="285744" indent="-285744">
                  <a:lnSpc>
                    <a:spcPct val="150000"/>
                  </a:lnSpc>
                  <a:buFont typeface="Wingdings" pitchFamily="2" charset="2"/>
                  <a:buChar char="Ø"/>
                </a:pPr>
                <a:r>
                  <a:rPr lang="en-US" dirty="0">
                    <a:latin typeface="HGSSoeiKakugothicUB" panose="020B0900000000000000" pitchFamily="34" charset="-128"/>
                    <a:ea typeface="HGSSoeiKakugothicUB" panose="020B0900000000000000" pitchFamily="34" charset="-128"/>
                  </a:rPr>
                  <a:t>z = 0,1,2,3,4</a:t>
                </a:r>
                <a:endParaRPr lang="en-US" dirty="0"/>
              </a:p>
            </p:txBody>
          </p:sp>
        </mc:Choice>
        <mc:Fallback xmlns="">
          <p:sp>
            <p:nvSpPr>
              <p:cNvPr id="17" name="TextBox 16">
                <a:extLst>
                  <a:ext uri="{FF2B5EF4-FFF2-40B4-BE49-F238E27FC236}">
                    <a16:creationId xmlns:a16="http://schemas.microsoft.com/office/drawing/2014/main" id="{EFEE8428-8858-E04E-953C-099EC31117B7}"/>
                  </a:ext>
                </a:extLst>
              </p:cNvPr>
              <p:cNvSpPr txBox="1">
                <a:spLocks noRot="1" noChangeAspect="1" noMove="1" noResize="1" noEditPoints="1" noAdjustHandles="1" noChangeArrowheads="1" noChangeShapeType="1" noTextEdit="1"/>
              </p:cNvSpPr>
              <p:nvPr/>
            </p:nvSpPr>
            <p:spPr>
              <a:xfrm>
                <a:off x="7328829" y="1519452"/>
                <a:ext cx="4405971" cy="1845377"/>
              </a:xfrm>
              <a:prstGeom prst="rect">
                <a:avLst/>
              </a:prstGeom>
              <a:blipFill>
                <a:blip r:embed="rId4"/>
                <a:stretch>
                  <a:fillRect l="-862" t="-2069" b="-2759"/>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B7B70DF8-D2CB-4B43-A4CF-A8E2F6568E1F}"/>
              </a:ext>
            </a:extLst>
          </p:cNvPr>
          <p:cNvSpPr txBox="1"/>
          <p:nvPr/>
        </p:nvSpPr>
        <p:spPr>
          <a:xfrm>
            <a:off x="7675664" y="3907051"/>
            <a:ext cx="3885269" cy="1077218"/>
          </a:xfrm>
          <a:prstGeom prst="rect">
            <a:avLst/>
          </a:prstGeom>
          <a:noFill/>
        </p:spPr>
        <p:txBody>
          <a:bodyPr wrap="square" rtlCol="0">
            <a:spAutoFit/>
          </a:bodyPr>
          <a:lstStyle/>
          <a:p>
            <a:r>
              <a:rPr lang="en-US" b="1" u="sng" dirty="0">
                <a:latin typeface="HGSSoeiKakugothicUB" panose="020B0900000000000000" pitchFamily="34" charset="-128"/>
                <a:ea typeface="HGSSoeiKakugothicUB" panose="020B0900000000000000" pitchFamily="34" charset="-128"/>
              </a:rPr>
              <a:t>Pearson correlation coefficient:</a:t>
            </a:r>
          </a:p>
          <a:p>
            <a:endParaRPr lang="en-US" dirty="0">
              <a:solidFill>
                <a:srgbClr val="0070C0"/>
              </a:solidFill>
              <a:latin typeface="HGSSoeiKakugothicUB" panose="020B0900000000000000" pitchFamily="34" charset="-128"/>
              <a:ea typeface="HGSSoeiKakugothicUB" panose="020B0900000000000000" pitchFamily="34" charset="-128"/>
            </a:endParaRPr>
          </a:p>
          <a:p>
            <a:r>
              <a:rPr lang="en-US" sz="2800" dirty="0">
                <a:solidFill>
                  <a:srgbClr val="0070C0"/>
                </a:solidFill>
                <a:latin typeface="HGSSoeiKakugothicUB" panose="020B0900000000000000" pitchFamily="34" charset="-128"/>
                <a:ea typeface="HGSSoeiKakugothicUB" panose="020B0900000000000000" pitchFamily="34" charset="-128"/>
              </a:rPr>
              <a:t>      +0.47</a:t>
            </a:r>
            <a:endParaRPr lang="en-US" sz="2800" dirty="0">
              <a:solidFill>
                <a:srgbClr val="FF0000"/>
              </a:solidFill>
              <a:latin typeface="HGSSoeiKakugothicUB" panose="020B0900000000000000" pitchFamily="34" charset="-128"/>
              <a:ea typeface="HGSSoeiKakugothicUB" panose="020B0900000000000000" pitchFamily="34" charset="-128"/>
            </a:endParaRPr>
          </a:p>
        </p:txBody>
      </p:sp>
      <p:sp>
        <p:nvSpPr>
          <p:cNvPr id="6" name="TextBox 5">
            <a:extLst>
              <a:ext uri="{FF2B5EF4-FFF2-40B4-BE49-F238E27FC236}">
                <a16:creationId xmlns:a16="http://schemas.microsoft.com/office/drawing/2014/main" id="{441DB103-2DB2-864F-A8D6-103ADDA3033D}"/>
              </a:ext>
            </a:extLst>
          </p:cNvPr>
          <p:cNvSpPr txBox="1"/>
          <p:nvPr/>
        </p:nvSpPr>
        <p:spPr>
          <a:xfrm>
            <a:off x="7520068" y="5153919"/>
            <a:ext cx="4502599" cy="1384995"/>
          </a:xfrm>
          <a:prstGeom prst="rect">
            <a:avLst/>
          </a:prstGeom>
          <a:noFill/>
        </p:spPr>
        <p:txBody>
          <a:bodyPr wrap="square" rtlCol="0">
            <a:spAutoFit/>
          </a:bodyPr>
          <a:lstStyle/>
          <a:p>
            <a:r>
              <a:rPr lang="en-US" sz="2800" dirty="0">
                <a:solidFill>
                  <a:srgbClr val="7030A0"/>
                </a:solidFill>
                <a:latin typeface="HGSSoeiKakugothicUB" panose="020B0900000000000000" pitchFamily="34" charset="-128"/>
                <a:ea typeface="HGSSoeiKakugothicUB" panose="020B0900000000000000" pitchFamily="34" charset="-128"/>
              </a:rPr>
              <a:t>Is this positive correlation true for different cosmological simulations?</a:t>
            </a:r>
          </a:p>
        </p:txBody>
      </p:sp>
      <p:pic>
        <p:nvPicPr>
          <p:cNvPr id="8" name="Picture 7">
            <a:extLst>
              <a:ext uri="{FF2B5EF4-FFF2-40B4-BE49-F238E27FC236}">
                <a16:creationId xmlns:a16="http://schemas.microsoft.com/office/drawing/2014/main" id="{8E57C327-F055-534B-9E7F-C33D165A2EFA}"/>
              </a:ext>
            </a:extLst>
          </p:cNvPr>
          <p:cNvPicPr>
            <a:picLocks noChangeAspect="1"/>
          </p:cNvPicPr>
          <p:nvPr/>
        </p:nvPicPr>
        <p:blipFill>
          <a:blip r:embed="rId5"/>
          <a:stretch>
            <a:fillRect/>
          </a:stretch>
        </p:blipFill>
        <p:spPr>
          <a:xfrm>
            <a:off x="363590" y="1519452"/>
            <a:ext cx="6728631" cy="5170106"/>
          </a:xfrm>
          <a:prstGeom prst="rect">
            <a:avLst/>
          </a:prstGeom>
        </p:spPr>
      </p:pic>
      <p:sp>
        <p:nvSpPr>
          <p:cNvPr id="3" name="Footer Placeholder 2">
            <a:extLst>
              <a:ext uri="{FF2B5EF4-FFF2-40B4-BE49-F238E27FC236}">
                <a16:creationId xmlns:a16="http://schemas.microsoft.com/office/drawing/2014/main" id="{8B109DD6-E2F4-6347-856C-530914237FF0}"/>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30989915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3F10C770-897F-C341-98E3-5DD913096389}"/>
                  </a:ext>
                </a:extLst>
              </p:cNvPr>
              <p:cNvSpPr>
                <a:spLocks noGrp="1"/>
              </p:cNvSpPr>
              <p:nvPr>
                <p:ph type="title"/>
              </p:nvPr>
            </p:nvSpPr>
            <p:spPr>
              <a:xfrm>
                <a:off x="1752600" y="1"/>
                <a:ext cx="10515600" cy="1325563"/>
              </a:xfrm>
            </p:spPr>
            <p:txBody>
              <a:bodyPr/>
              <a:lstStyle/>
              <a:p>
                <a:r>
                  <a:rPr lang="en-US" dirty="0">
                    <a:latin typeface="HGSSoeiKakugothicUB" panose="020B0900000000000000" pitchFamily="34" charset="-128"/>
                    <a:ea typeface="HGSSoeiKakugothicUB" panose="020B0900000000000000" pitchFamily="34" charset="-128"/>
                  </a:rPr>
                  <a:t>Cosmological simulations – what do they tell us about the </a:t>
                </a:r>
                <a14:m>
                  <m:oMath xmlns:m="http://schemas.openxmlformats.org/officeDocument/2006/math">
                    <m:r>
                      <a:rPr lang="en-US" i="1" smtClean="0">
                        <a:latin typeface="Cambria Math" panose="02040503050406030204" pitchFamily="18" charset="0"/>
                        <a:ea typeface="Cambria Math" panose="02040503050406030204" pitchFamily="18" charset="0"/>
                      </a:rPr>
                      <m:t>𝜆</m:t>
                    </m:r>
                    <m:r>
                      <a:rPr lang="en-AU" b="0" i="1" baseline="-25000" smtClean="0">
                        <a:latin typeface="Cambria Math" panose="02040503050406030204" pitchFamily="18" charset="0"/>
                        <a:ea typeface="Cambria Math" panose="02040503050406030204" pitchFamily="18" charset="0"/>
                      </a:rPr>
                      <m:t>𝑔𝑎𝑙</m:t>
                    </m:r>
                    <m:r>
                      <a:rPr lang="en-AU" b="0" i="1" baseline="-25000" smtClean="0">
                        <a:latin typeface="Cambria Math" panose="02040503050406030204" pitchFamily="18" charset="0"/>
                        <a:ea typeface="Cambria Math" panose="02040503050406030204" pitchFamily="18" charset="0"/>
                      </a:rPr>
                      <m:t> </m:t>
                    </m:r>
                  </m:oMath>
                </a14:m>
                <a:r>
                  <a:rPr lang="en-US" dirty="0">
                    <a:latin typeface="HGSSoeiKakugothicUB" panose="020B0900000000000000" pitchFamily="34" charset="-128"/>
                    <a:ea typeface="HGSSoeiKakugothicUB" panose="020B0900000000000000" pitchFamily="34" charset="-128"/>
                  </a:rPr>
                  <a:t>- </a:t>
                </a:r>
                <a14:m>
                  <m:oMath xmlns:m="http://schemas.openxmlformats.org/officeDocument/2006/math">
                    <m:r>
                      <a:rPr lang="en-US" i="1" smtClean="0">
                        <a:latin typeface="Cambria Math" panose="02040503050406030204" pitchFamily="18" charset="0"/>
                        <a:ea typeface="Cambria Math" panose="02040503050406030204" pitchFamily="18" charset="0"/>
                      </a:rPr>
                      <m:t>𝜆</m:t>
                    </m:r>
                    <m:r>
                      <m:rPr>
                        <m:sty m:val="p"/>
                      </m:rPr>
                      <a:rPr lang="en-AU" b="0" i="0" baseline="-25000" smtClean="0">
                        <a:latin typeface="Cambria Math" panose="02040503050406030204" pitchFamily="18" charset="0"/>
                        <a:ea typeface="Cambria Math" panose="02040503050406030204" pitchFamily="18" charset="0"/>
                      </a:rPr>
                      <m:t>dm</m:t>
                    </m:r>
                  </m:oMath>
                </a14:m>
                <a:r>
                  <a:rPr lang="en-US" baseline="-25000" dirty="0">
                    <a:latin typeface="HGSSoeiKakugothicUB" panose="020B0900000000000000" pitchFamily="34" charset="-128"/>
                    <a:ea typeface="HGSSoeiKakugothicUB" panose="020B0900000000000000" pitchFamily="34" charset="-128"/>
                  </a:rPr>
                  <a:t> </a:t>
                </a:r>
                <a:r>
                  <a:rPr lang="en-US" dirty="0">
                    <a:latin typeface="HGSSoeiKakugothicUB" panose="020B0900000000000000" pitchFamily="34" charset="-128"/>
                    <a:ea typeface="HGSSoeiKakugothicUB" panose="020B0900000000000000" pitchFamily="34" charset="-128"/>
                  </a:rPr>
                  <a:t>correlation?</a:t>
                </a:r>
                <a:endParaRPr lang="en-US" baseline="-25000" dirty="0">
                  <a:latin typeface="HGSSoeiKakugothicUB" panose="020B0900000000000000" pitchFamily="34" charset="-128"/>
                  <a:ea typeface="HGSSoeiKakugothicUB" panose="020B0900000000000000" pitchFamily="34" charset="-128"/>
                </a:endParaRPr>
              </a:p>
            </p:txBody>
          </p:sp>
        </mc:Choice>
        <mc:Fallback xmlns="">
          <p:sp>
            <p:nvSpPr>
              <p:cNvPr id="2" name="Title 1">
                <a:extLst>
                  <a:ext uri="{FF2B5EF4-FFF2-40B4-BE49-F238E27FC236}">
                    <a16:creationId xmlns:a16="http://schemas.microsoft.com/office/drawing/2014/main" id="{3F10C770-897F-C341-98E3-5DD913096389}"/>
                  </a:ext>
                </a:extLst>
              </p:cNvPr>
              <p:cNvSpPr>
                <a:spLocks noGrp="1" noRot="1" noChangeAspect="1" noMove="1" noResize="1" noEditPoints="1" noAdjustHandles="1" noChangeArrowheads="1" noChangeShapeType="1" noTextEdit="1"/>
              </p:cNvSpPr>
              <p:nvPr>
                <p:ph type="title"/>
              </p:nvPr>
            </p:nvSpPr>
            <p:spPr>
              <a:xfrm>
                <a:off x="1752600" y="1"/>
                <a:ext cx="10515600" cy="1325563"/>
              </a:xfrm>
              <a:blipFill>
                <a:blip r:embed="rId3"/>
                <a:stretch>
                  <a:fillRect l="-2292" t="-12500" b="-269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5ABB390-47EB-404F-9CEC-F05930BB1203}"/>
                  </a:ext>
                </a:extLst>
              </p:cNvPr>
              <p:cNvSpPr txBox="1"/>
              <p:nvPr/>
            </p:nvSpPr>
            <p:spPr>
              <a:xfrm>
                <a:off x="7415312" y="1485870"/>
                <a:ext cx="4405971" cy="2260875"/>
              </a:xfrm>
              <a:prstGeom prst="rect">
                <a:avLst/>
              </a:prstGeom>
              <a:noFill/>
            </p:spPr>
            <p:txBody>
              <a:bodyPr wrap="square" rtlCol="0">
                <a:spAutoFit/>
              </a:bodyPr>
              <a:lstStyle/>
              <a:p>
                <a:r>
                  <a:rPr lang="en-US" u="sng" dirty="0">
                    <a:latin typeface="HGSSoeiKakugothicUB" panose="020B0900000000000000" pitchFamily="34" charset="-128"/>
                    <a:ea typeface="HGSSoeiKakugothicUB" panose="020B0900000000000000" pitchFamily="34" charset="-128"/>
                  </a:rPr>
                  <a:t>Criteria:</a:t>
                </a:r>
              </a:p>
              <a:p>
                <a:endParaRPr lang="en-US" dirty="0">
                  <a:latin typeface="HGSSoeiKakugothicUB" panose="020B0900000000000000" pitchFamily="34" charset="-128"/>
                  <a:ea typeface="HGSSoeiKakugothicUB" panose="020B0900000000000000" pitchFamily="34" charset="-128"/>
                </a:endParaRPr>
              </a:p>
              <a:p>
                <a:pPr marL="285744" indent="-285744">
                  <a:lnSpc>
                    <a:spcPct val="150000"/>
                  </a:lnSpc>
                  <a:buFont typeface="Wingdings" pitchFamily="2" charset="2"/>
                  <a:buChar char="Ø"/>
                </a:pPr>
                <a:r>
                  <a:rPr lang="en-US" dirty="0">
                    <a:latin typeface="HGSSoeiKakugothicUB" panose="020B0900000000000000" pitchFamily="34" charset="-128"/>
                    <a:ea typeface="HGSSoeiKakugothicUB" panose="020B0900000000000000" pitchFamily="34" charset="-128"/>
                  </a:rPr>
                  <a:t>Milky Way-mass haloes</a:t>
                </a:r>
              </a:p>
              <a:p>
                <a:pPr marL="285744" indent="-285744">
                  <a:lnSpc>
                    <a:spcPct val="150000"/>
                  </a:lnSpc>
                  <a:buFont typeface="Wingdings" pitchFamily="2" charset="2"/>
                  <a:buChar char="Ø"/>
                </a:pPr>
                <a:r>
                  <a:rPr lang="en-US" dirty="0">
                    <a:latin typeface="HGSSoeiKakugothicUB" panose="020B0900000000000000" pitchFamily="34" charset="-128"/>
                    <a:ea typeface="HGSSoeiKakugothicUB" panose="020B0900000000000000" pitchFamily="34" charset="-128"/>
                  </a:rPr>
                  <a:t>Stellar mass cut </a:t>
                </a:r>
                <a:r>
                  <a:rPr lang="en-US" dirty="0">
                    <a:solidFill>
                      <a:schemeClr val="tx1"/>
                    </a:solidFill>
                    <a:latin typeface="HGSSoeiKakugothicUB" panose="020B0900000000000000" pitchFamily="34" charset="-128"/>
                    <a:ea typeface="HGSSoeiKakugothicUB" panose="020B0900000000000000" pitchFamily="34" charset="-128"/>
                  </a:rPr>
                  <a:t>(&gt;10</a:t>
                </a:r>
                <a:r>
                  <a:rPr lang="en-US" baseline="30000" dirty="0">
                    <a:solidFill>
                      <a:schemeClr val="tx1"/>
                    </a:solidFill>
                    <a:latin typeface="HGSSoeiKakugothicUB" panose="020B0900000000000000" pitchFamily="34" charset="-128"/>
                    <a:ea typeface="HGSSoeiKakugothicUB" panose="020B0900000000000000" pitchFamily="34" charset="-128"/>
                  </a:rPr>
                  <a:t>9 </a:t>
                </a:r>
                <a:r>
                  <a:rPr lang="en-US" dirty="0">
                    <a:solidFill>
                      <a:schemeClr val="tx1"/>
                    </a:solidFill>
                    <a:latin typeface="HGSSoeiKakugothicUB" panose="020B0900000000000000" pitchFamily="34" charset="-128"/>
                    <a:ea typeface="HGSSoeiKakugothicUB" panose="020B0900000000000000" pitchFamily="34" charset="-128"/>
                  </a:rPr>
                  <a:t>M</a:t>
                </a:r>
                <a14:m>
                  <m:oMath xmlns:m="http://schemas.openxmlformats.org/officeDocument/2006/math">
                    <m:r>
                      <a:rPr lang="en-US" i="1" baseline="-25000">
                        <a:solidFill>
                          <a:schemeClr val="tx1"/>
                        </a:solidFill>
                        <a:latin typeface="Cambria Math" panose="02040503050406030204" pitchFamily="18" charset="0"/>
                        <a:ea typeface="Cambria Math" panose="02040503050406030204" pitchFamily="18" charset="0"/>
                      </a:rPr>
                      <m:t>⊙</m:t>
                    </m:r>
                  </m:oMath>
                </a14:m>
                <a:r>
                  <a:rPr lang="en-US" dirty="0">
                    <a:solidFill>
                      <a:schemeClr val="tx1"/>
                    </a:solidFill>
                    <a:latin typeface="HGSSoeiKakugothicUB" panose="020B0900000000000000" pitchFamily="34" charset="-128"/>
                    <a:ea typeface="HGSSoeiKakugothicUB" panose="020B0900000000000000" pitchFamily="34" charset="-128"/>
                  </a:rPr>
                  <a:t>)</a:t>
                </a:r>
              </a:p>
              <a:p>
                <a:pPr marL="285744" indent="-285744">
                  <a:lnSpc>
                    <a:spcPct val="150000"/>
                  </a:lnSpc>
                  <a:buFont typeface="Wingdings" pitchFamily="2" charset="2"/>
                  <a:buChar char="Ø"/>
                </a:pPr>
                <a:r>
                  <a:rPr lang="en-US" dirty="0">
                    <a:latin typeface="HGSSoeiKakugothicUB" panose="020B0900000000000000" pitchFamily="34" charset="-128"/>
                    <a:ea typeface="HGSSoeiKakugothicUB" panose="020B0900000000000000" pitchFamily="34" charset="-128"/>
                  </a:rPr>
                  <a:t>Centrals </a:t>
                </a:r>
              </a:p>
              <a:p>
                <a:pPr marL="285744" indent="-285744">
                  <a:lnSpc>
                    <a:spcPct val="150000"/>
                  </a:lnSpc>
                  <a:buFont typeface="Wingdings" pitchFamily="2" charset="2"/>
                  <a:buChar char="Ø"/>
                </a:pPr>
                <a:r>
                  <a:rPr lang="en-US" dirty="0">
                    <a:latin typeface="HGSSoeiKakugothicUB" panose="020B0900000000000000" pitchFamily="34" charset="-128"/>
                    <a:ea typeface="HGSSoeiKakugothicUB" panose="020B0900000000000000" pitchFamily="34" charset="-128"/>
                  </a:rPr>
                  <a:t>z = 0</a:t>
                </a:r>
                <a:endParaRPr lang="en-US" dirty="0"/>
              </a:p>
            </p:txBody>
          </p:sp>
        </mc:Choice>
        <mc:Fallback xmlns="">
          <p:sp>
            <p:nvSpPr>
              <p:cNvPr id="14" name="TextBox 13">
                <a:extLst>
                  <a:ext uri="{FF2B5EF4-FFF2-40B4-BE49-F238E27FC236}">
                    <a16:creationId xmlns:a16="http://schemas.microsoft.com/office/drawing/2014/main" id="{65ABB390-47EB-404F-9CEC-F05930BB1203}"/>
                  </a:ext>
                </a:extLst>
              </p:cNvPr>
              <p:cNvSpPr txBox="1">
                <a:spLocks noRot="1" noChangeAspect="1" noMove="1" noResize="1" noEditPoints="1" noAdjustHandles="1" noChangeArrowheads="1" noChangeShapeType="1" noTextEdit="1"/>
              </p:cNvSpPr>
              <p:nvPr/>
            </p:nvSpPr>
            <p:spPr>
              <a:xfrm>
                <a:off x="7415312" y="1485870"/>
                <a:ext cx="4405971" cy="2260875"/>
              </a:xfrm>
              <a:prstGeom prst="rect">
                <a:avLst/>
              </a:prstGeom>
              <a:blipFill>
                <a:blip r:embed="rId4"/>
                <a:stretch>
                  <a:fillRect l="-1149" t="-1117" b="-2793"/>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42FF8C77-D027-8843-93E6-DB8087418D6C}"/>
              </a:ext>
            </a:extLst>
          </p:cNvPr>
          <p:cNvSpPr txBox="1"/>
          <p:nvPr/>
        </p:nvSpPr>
        <p:spPr>
          <a:xfrm>
            <a:off x="7675664" y="3907051"/>
            <a:ext cx="3885269" cy="1077218"/>
          </a:xfrm>
          <a:prstGeom prst="rect">
            <a:avLst/>
          </a:prstGeom>
          <a:noFill/>
        </p:spPr>
        <p:txBody>
          <a:bodyPr wrap="square" rtlCol="0">
            <a:spAutoFit/>
          </a:bodyPr>
          <a:lstStyle/>
          <a:p>
            <a:r>
              <a:rPr lang="en-US" b="1" u="sng" dirty="0">
                <a:latin typeface="HGSSoeiKakugothicUB" panose="020B0900000000000000" pitchFamily="34" charset="-128"/>
                <a:ea typeface="HGSSoeiKakugothicUB" panose="020B0900000000000000" pitchFamily="34" charset="-128"/>
              </a:rPr>
              <a:t>Pearson correlation coefficient:</a:t>
            </a:r>
          </a:p>
          <a:p>
            <a:endParaRPr lang="en-US" dirty="0">
              <a:solidFill>
                <a:srgbClr val="0070C0"/>
              </a:solidFill>
              <a:latin typeface="HGSSoeiKakugothicUB" panose="020B0900000000000000" pitchFamily="34" charset="-128"/>
              <a:ea typeface="HGSSoeiKakugothicUB" panose="020B0900000000000000" pitchFamily="34" charset="-128"/>
            </a:endParaRPr>
          </a:p>
          <a:p>
            <a:r>
              <a:rPr lang="en-US" sz="2800" dirty="0">
                <a:solidFill>
                  <a:srgbClr val="0070C0"/>
                </a:solidFill>
                <a:latin typeface="HGSSoeiKakugothicUB" panose="020B0900000000000000" pitchFamily="34" charset="-128"/>
                <a:ea typeface="HGSSoeiKakugothicUB" panose="020B0900000000000000" pitchFamily="34" charset="-128"/>
              </a:rPr>
              <a:t>      +0.47, </a:t>
            </a:r>
            <a:r>
              <a:rPr lang="en-US" sz="2800" dirty="0">
                <a:solidFill>
                  <a:srgbClr val="FF0000"/>
                </a:solidFill>
                <a:latin typeface="HGSSoeiKakugothicUB" panose="020B0900000000000000" pitchFamily="34" charset="-128"/>
                <a:ea typeface="HGSSoeiKakugothicUB" panose="020B0900000000000000" pitchFamily="34" charset="-128"/>
              </a:rPr>
              <a:t>+0.42</a:t>
            </a:r>
          </a:p>
        </p:txBody>
      </p:sp>
      <p:pic>
        <p:nvPicPr>
          <p:cNvPr id="4" name="Picture 3">
            <a:extLst>
              <a:ext uri="{FF2B5EF4-FFF2-40B4-BE49-F238E27FC236}">
                <a16:creationId xmlns:a16="http://schemas.microsoft.com/office/drawing/2014/main" id="{9D9E39AC-2236-C745-BAA4-1F25EF7A2BF2}"/>
              </a:ext>
            </a:extLst>
          </p:cNvPr>
          <p:cNvPicPr>
            <a:picLocks noChangeAspect="1"/>
          </p:cNvPicPr>
          <p:nvPr/>
        </p:nvPicPr>
        <p:blipFill>
          <a:blip r:embed="rId5"/>
          <a:stretch>
            <a:fillRect/>
          </a:stretch>
        </p:blipFill>
        <p:spPr>
          <a:xfrm>
            <a:off x="286829" y="1458711"/>
            <a:ext cx="6590062" cy="5180627"/>
          </a:xfrm>
          <a:prstGeom prst="rect">
            <a:avLst/>
          </a:prstGeom>
        </p:spPr>
      </p:pic>
      <p:sp>
        <p:nvSpPr>
          <p:cNvPr id="3" name="Footer Placeholder 2">
            <a:extLst>
              <a:ext uri="{FF2B5EF4-FFF2-40B4-BE49-F238E27FC236}">
                <a16:creationId xmlns:a16="http://schemas.microsoft.com/office/drawing/2014/main" id="{29294304-B72D-1742-92CE-A73CFFB0A024}"/>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3077303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3000"/>
            <a:lum/>
          </a:blip>
          <a:srcRect/>
          <a:stretch>
            <a:fillRect t="-3000" r="-1000" b="-87000"/>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3F10C770-897F-C341-98E3-5DD913096389}"/>
                  </a:ext>
                </a:extLst>
              </p:cNvPr>
              <p:cNvSpPr>
                <a:spLocks noGrp="1"/>
              </p:cNvSpPr>
              <p:nvPr>
                <p:ph type="title"/>
              </p:nvPr>
            </p:nvSpPr>
            <p:spPr>
              <a:xfrm>
                <a:off x="1752600" y="1"/>
                <a:ext cx="10515600" cy="1325563"/>
              </a:xfrm>
            </p:spPr>
            <p:txBody>
              <a:bodyPr/>
              <a:lstStyle/>
              <a:p>
                <a:r>
                  <a:rPr lang="en-US" dirty="0">
                    <a:latin typeface="HGSSoeiKakugothicUB" panose="020B0900000000000000" pitchFamily="34" charset="-128"/>
                    <a:ea typeface="HGSSoeiKakugothicUB" panose="020B0900000000000000" pitchFamily="34" charset="-128"/>
                  </a:rPr>
                  <a:t>Cosmological simulations – what do they tell us about the </a:t>
                </a:r>
                <a14:m>
                  <m:oMath xmlns:m="http://schemas.openxmlformats.org/officeDocument/2006/math">
                    <m:r>
                      <a:rPr lang="en-US" i="1" smtClean="0">
                        <a:latin typeface="Cambria Math" panose="02040503050406030204" pitchFamily="18" charset="0"/>
                        <a:ea typeface="Cambria Math" panose="02040503050406030204" pitchFamily="18" charset="0"/>
                      </a:rPr>
                      <m:t>𝜆</m:t>
                    </m:r>
                    <m:r>
                      <a:rPr lang="en-AU" b="0" i="1" baseline="-25000" smtClean="0">
                        <a:latin typeface="Cambria Math" panose="02040503050406030204" pitchFamily="18" charset="0"/>
                        <a:ea typeface="Cambria Math" panose="02040503050406030204" pitchFamily="18" charset="0"/>
                      </a:rPr>
                      <m:t>𝑔𝑎𝑙</m:t>
                    </m:r>
                    <m:r>
                      <a:rPr lang="en-AU" b="0" i="1" baseline="-25000" smtClean="0">
                        <a:latin typeface="Cambria Math" panose="02040503050406030204" pitchFamily="18" charset="0"/>
                        <a:ea typeface="Cambria Math" panose="02040503050406030204" pitchFamily="18" charset="0"/>
                      </a:rPr>
                      <m:t> </m:t>
                    </m:r>
                  </m:oMath>
                </a14:m>
                <a:r>
                  <a:rPr lang="en-US" dirty="0">
                    <a:latin typeface="HGSSoeiKakugothicUB" panose="020B0900000000000000" pitchFamily="34" charset="-128"/>
                    <a:ea typeface="HGSSoeiKakugothicUB" panose="020B0900000000000000" pitchFamily="34" charset="-128"/>
                  </a:rPr>
                  <a:t>- </a:t>
                </a:r>
                <a14:m>
                  <m:oMath xmlns:m="http://schemas.openxmlformats.org/officeDocument/2006/math">
                    <m:r>
                      <a:rPr lang="en-US" i="1" smtClean="0">
                        <a:latin typeface="Cambria Math" panose="02040503050406030204" pitchFamily="18" charset="0"/>
                        <a:ea typeface="Cambria Math" panose="02040503050406030204" pitchFamily="18" charset="0"/>
                      </a:rPr>
                      <m:t>𝜆</m:t>
                    </m:r>
                    <m:r>
                      <m:rPr>
                        <m:sty m:val="p"/>
                      </m:rPr>
                      <a:rPr lang="en-AU" b="0" i="0" baseline="-25000" smtClean="0">
                        <a:latin typeface="Cambria Math" panose="02040503050406030204" pitchFamily="18" charset="0"/>
                        <a:ea typeface="Cambria Math" panose="02040503050406030204" pitchFamily="18" charset="0"/>
                      </a:rPr>
                      <m:t>dm</m:t>
                    </m:r>
                  </m:oMath>
                </a14:m>
                <a:r>
                  <a:rPr lang="en-US" baseline="-25000" dirty="0">
                    <a:latin typeface="HGSSoeiKakugothicUB" panose="020B0900000000000000" pitchFamily="34" charset="-128"/>
                    <a:ea typeface="HGSSoeiKakugothicUB" panose="020B0900000000000000" pitchFamily="34" charset="-128"/>
                  </a:rPr>
                  <a:t> </a:t>
                </a:r>
                <a:r>
                  <a:rPr lang="en-US" dirty="0">
                    <a:latin typeface="HGSSoeiKakugothicUB" panose="020B0900000000000000" pitchFamily="34" charset="-128"/>
                    <a:ea typeface="HGSSoeiKakugothicUB" panose="020B0900000000000000" pitchFamily="34" charset="-128"/>
                  </a:rPr>
                  <a:t>correlation?</a:t>
                </a:r>
                <a:endParaRPr lang="en-US" baseline="-25000" dirty="0">
                  <a:latin typeface="HGSSoeiKakugothicUB" panose="020B0900000000000000" pitchFamily="34" charset="-128"/>
                  <a:ea typeface="HGSSoeiKakugothicUB" panose="020B0900000000000000" pitchFamily="34" charset="-128"/>
                </a:endParaRPr>
              </a:p>
            </p:txBody>
          </p:sp>
        </mc:Choice>
        <mc:Fallback xmlns="">
          <p:sp>
            <p:nvSpPr>
              <p:cNvPr id="2" name="Title 1">
                <a:extLst>
                  <a:ext uri="{FF2B5EF4-FFF2-40B4-BE49-F238E27FC236}">
                    <a16:creationId xmlns:a16="http://schemas.microsoft.com/office/drawing/2014/main" id="{3F10C770-897F-C341-98E3-5DD913096389}"/>
                  </a:ext>
                </a:extLst>
              </p:cNvPr>
              <p:cNvSpPr>
                <a:spLocks noGrp="1" noRot="1" noChangeAspect="1" noMove="1" noResize="1" noEditPoints="1" noAdjustHandles="1" noChangeArrowheads="1" noChangeShapeType="1" noTextEdit="1"/>
              </p:cNvSpPr>
              <p:nvPr>
                <p:ph type="title"/>
              </p:nvPr>
            </p:nvSpPr>
            <p:spPr>
              <a:xfrm>
                <a:off x="1752600" y="1"/>
                <a:ext cx="10515600" cy="1325563"/>
              </a:xfrm>
              <a:blipFill>
                <a:blip r:embed="rId3"/>
                <a:stretch>
                  <a:fillRect l="-2292" t="-12500" b="-269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5ABB390-47EB-404F-9CEC-F05930BB1203}"/>
                  </a:ext>
                </a:extLst>
              </p:cNvPr>
              <p:cNvSpPr txBox="1"/>
              <p:nvPr/>
            </p:nvSpPr>
            <p:spPr>
              <a:xfrm>
                <a:off x="7415312" y="1485870"/>
                <a:ext cx="4405971" cy="2260875"/>
              </a:xfrm>
              <a:prstGeom prst="rect">
                <a:avLst/>
              </a:prstGeom>
              <a:noFill/>
            </p:spPr>
            <p:txBody>
              <a:bodyPr wrap="square" rtlCol="0">
                <a:spAutoFit/>
              </a:bodyPr>
              <a:lstStyle/>
              <a:p>
                <a:r>
                  <a:rPr lang="en-US" u="sng" dirty="0">
                    <a:latin typeface="HGSSoeiKakugothicUB" panose="020B0900000000000000" pitchFamily="34" charset="-128"/>
                    <a:ea typeface="HGSSoeiKakugothicUB" panose="020B0900000000000000" pitchFamily="34" charset="-128"/>
                  </a:rPr>
                  <a:t>Criteria:</a:t>
                </a:r>
              </a:p>
              <a:p>
                <a:endParaRPr lang="en-US" dirty="0">
                  <a:latin typeface="HGSSoeiKakugothicUB" panose="020B0900000000000000" pitchFamily="34" charset="-128"/>
                  <a:ea typeface="HGSSoeiKakugothicUB" panose="020B0900000000000000" pitchFamily="34" charset="-128"/>
                </a:endParaRPr>
              </a:p>
              <a:p>
                <a:pPr marL="285744" indent="-285744">
                  <a:lnSpc>
                    <a:spcPct val="150000"/>
                  </a:lnSpc>
                  <a:buFont typeface="Wingdings" pitchFamily="2" charset="2"/>
                  <a:buChar char="Ø"/>
                </a:pPr>
                <a:r>
                  <a:rPr lang="en-US" dirty="0">
                    <a:latin typeface="HGSSoeiKakugothicUB" panose="020B0900000000000000" pitchFamily="34" charset="-128"/>
                    <a:ea typeface="HGSSoeiKakugothicUB" panose="020B0900000000000000" pitchFamily="34" charset="-128"/>
                  </a:rPr>
                  <a:t>Milky Way-mass haloes</a:t>
                </a:r>
              </a:p>
              <a:p>
                <a:pPr marL="285744" indent="-285744">
                  <a:lnSpc>
                    <a:spcPct val="150000"/>
                  </a:lnSpc>
                  <a:buFont typeface="Wingdings" pitchFamily="2" charset="2"/>
                  <a:buChar char="Ø"/>
                </a:pPr>
                <a:r>
                  <a:rPr lang="en-US" dirty="0">
                    <a:latin typeface="HGSSoeiKakugothicUB" panose="020B0900000000000000" pitchFamily="34" charset="-128"/>
                    <a:ea typeface="HGSSoeiKakugothicUB" panose="020B0900000000000000" pitchFamily="34" charset="-128"/>
                  </a:rPr>
                  <a:t>Stellar mass cut </a:t>
                </a:r>
                <a:r>
                  <a:rPr lang="en-US" dirty="0">
                    <a:solidFill>
                      <a:schemeClr val="tx1"/>
                    </a:solidFill>
                    <a:latin typeface="HGSSoeiKakugothicUB" panose="020B0900000000000000" pitchFamily="34" charset="-128"/>
                    <a:ea typeface="HGSSoeiKakugothicUB" panose="020B0900000000000000" pitchFamily="34" charset="-128"/>
                  </a:rPr>
                  <a:t>(&gt;10</a:t>
                </a:r>
                <a:r>
                  <a:rPr lang="en-US" baseline="30000" dirty="0">
                    <a:solidFill>
                      <a:schemeClr val="tx1"/>
                    </a:solidFill>
                    <a:latin typeface="HGSSoeiKakugothicUB" panose="020B0900000000000000" pitchFamily="34" charset="-128"/>
                    <a:ea typeface="HGSSoeiKakugothicUB" panose="020B0900000000000000" pitchFamily="34" charset="-128"/>
                  </a:rPr>
                  <a:t>9 </a:t>
                </a:r>
                <a:r>
                  <a:rPr lang="en-US" dirty="0">
                    <a:solidFill>
                      <a:schemeClr val="tx1"/>
                    </a:solidFill>
                    <a:latin typeface="HGSSoeiKakugothicUB" panose="020B0900000000000000" pitchFamily="34" charset="-128"/>
                    <a:ea typeface="HGSSoeiKakugothicUB" panose="020B0900000000000000" pitchFamily="34" charset="-128"/>
                  </a:rPr>
                  <a:t>M</a:t>
                </a:r>
                <a14:m>
                  <m:oMath xmlns:m="http://schemas.openxmlformats.org/officeDocument/2006/math">
                    <m:r>
                      <a:rPr lang="en-US" i="1" baseline="-25000">
                        <a:solidFill>
                          <a:schemeClr val="tx1"/>
                        </a:solidFill>
                        <a:latin typeface="Cambria Math" panose="02040503050406030204" pitchFamily="18" charset="0"/>
                        <a:ea typeface="Cambria Math" panose="02040503050406030204" pitchFamily="18" charset="0"/>
                      </a:rPr>
                      <m:t>⊙</m:t>
                    </m:r>
                  </m:oMath>
                </a14:m>
                <a:r>
                  <a:rPr lang="en-US" dirty="0">
                    <a:solidFill>
                      <a:schemeClr val="tx1"/>
                    </a:solidFill>
                    <a:latin typeface="HGSSoeiKakugothicUB" panose="020B0900000000000000" pitchFamily="34" charset="-128"/>
                    <a:ea typeface="HGSSoeiKakugothicUB" panose="020B0900000000000000" pitchFamily="34" charset="-128"/>
                  </a:rPr>
                  <a:t>)</a:t>
                </a:r>
              </a:p>
              <a:p>
                <a:pPr marL="285744" indent="-285744">
                  <a:lnSpc>
                    <a:spcPct val="150000"/>
                  </a:lnSpc>
                  <a:buFont typeface="Wingdings" pitchFamily="2" charset="2"/>
                  <a:buChar char="Ø"/>
                </a:pPr>
                <a:r>
                  <a:rPr lang="en-US" dirty="0">
                    <a:latin typeface="HGSSoeiKakugothicUB" panose="020B0900000000000000" pitchFamily="34" charset="-128"/>
                    <a:ea typeface="HGSSoeiKakugothicUB" panose="020B0900000000000000" pitchFamily="34" charset="-128"/>
                  </a:rPr>
                  <a:t>Centrals </a:t>
                </a:r>
              </a:p>
              <a:p>
                <a:pPr marL="285744" indent="-285744">
                  <a:lnSpc>
                    <a:spcPct val="150000"/>
                  </a:lnSpc>
                  <a:buFont typeface="Wingdings" pitchFamily="2" charset="2"/>
                  <a:buChar char="Ø"/>
                </a:pPr>
                <a:r>
                  <a:rPr lang="en-US" dirty="0">
                    <a:latin typeface="HGSSoeiKakugothicUB" panose="020B0900000000000000" pitchFamily="34" charset="-128"/>
                    <a:ea typeface="HGSSoeiKakugothicUB" panose="020B0900000000000000" pitchFamily="34" charset="-128"/>
                  </a:rPr>
                  <a:t>z = 0</a:t>
                </a:r>
                <a:endParaRPr lang="en-US" dirty="0"/>
              </a:p>
            </p:txBody>
          </p:sp>
        </mc:Choice>
        <mc:Fallback xmlns="">
          <p:sp>
            <p:nvSpPr>
              <p:cNvPr id="14" name="TextBox 13">
                <a:extLst>
                  <a:ext uri="{FF2B5EF4-FFF2-40B4-BE49-F238E27FC236}">
                    <a16:creationId xmlns:a16="http://schemas.microsoft.com/office/drawing/2014/main" id="{65ABB390-47EB-404F-9CEC-F05930BB1203}"/>
                  </a:ext>
                </a:extLst>
              </p:cNvPr>
              <p:cNvSpPr txBox="1">
                <a:spLocks noRot="1" noChangeAspect="1" noMove="1" noResize="1" noEditPoints="1" noAdjustHandles="1" noChangeArrowheads="1" noChangeShapeType="1" noTextEdit="1"/>
              </p:cNvSpPr>
              <p:nvPr/>
            </p:nvSpPr>
            <p:spPr>
              <a:xfrm>
                <a:off x="7415312" y="1485870"/>
                <a:ext cx="4405971" cy="2260875"/>
              </a:xfrm>
              <a:prstGeom prst="rect">
                <a:avLst/>
              </a:prstGeom>
              <a:blipFill>
                <a:blip r:embed="rId4"/>
                <a:stretch>
                  <a:fillRect l="-1149" t="-1117" b="-2793"/>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42FF8C77-D027-8843-93E6-DB8087418D6C}"/>
              </a:ext>
            </a:extLst>
          </p:cNvPr>
          <p:cNvSpPr txBox="1"/>
          <p:nvPr/>
        </p:nvSpPr>
        <p:spPr>
          <a:xfrm>
            <a:off x="7675664" y="3907051"/>
            <a:ext cx="3885269" cy="1077218"/>
          </a:xfrm>
          <a:prstGeom prst="rect">
            <a:avLst/>
          </a:prstGeom>
          <a:noFill/>
        </p:spPr>
        <p:txBody>
          <a:bodyPr wrap="square" rtlCol="0">
            <a:spAutoFit/>
          </a:bodyPr>
          <a:lstStyle/>
          <a:p>
            <a:r>
              <a:rPr lang="en-US" b="1" u="sng" dirty="0">
                <a:latin typeface="HGSSoeiKakugothicUB" panose="020B0900000000000000" pitchFamily="34" charset="-128"/>
                <a:ea typeface="HGSSoeiKakugothicUB" panose="020B0900000000000000" pitchFamily="34" charset="-128"/>
              </a:rPr>
              <a:t>Pearson correlation coefficient:</a:t>
            </a:r>
          </a:p>
          <a:p>
            <a:endParaRPr lang="en-US" dirty="0">
              <a:solidFill>
                <a:srgbClr val="0070C0"/>
              </a:solidFill>
              <a:latin typeface="HGSSoeiKakugothicUB" panose="020B0900000000000000" pitchFamily="34" charset="-128"/>
              <a:ea typeface="HGSSoeiKakugothicUB" panose="020B0900000000000000" pitchFamily="34" charset="-128"/>
            </a:endParaRPr>
          </a:p>
          <a:p>
            <a:r>
              <a:rPr lang="en-US" sz="2800" dirty="0">
                <a:solidFill>
                  <a:srgbClr val="0070C0"/>
                </a:solidFill>
                <a:latin typeface="HGSSoeiKakugothicUB" panose="020B0900000000000000" pitchFamily="34" charset="-128"/>
                <a:ea typeface="HGSSoeiKakugothicUB" panose="020B0900000000000000" pitchFamily="34" charset="-128"/>
              </a:rPr>
              <a:t>      +0.47, </a:t>
            </a:r>
            <a:r>
              <a:rPr lang="en-US" sz="2800" dirty="0">
                <a:solidFill>
                  <a:srgbClr val="FF0000"/>
                </a:solidFill>
                <a:latin typeface="HGSSoeiKakugothicUB" panose="020B0900000000000000" pitchFamily="34" charset="-128"/>
                <a:ea typeface="HGSSoeiKakugothicUB" panose="020B0900000000000000" pitchFamily="34" charset="-128"/>
              </a:rPr>
              <a:t>+0.42</a:t>
            </a:r>
          </a:p>
        </p:txBody>
      </p:sp>
      <p:sp>
        <p:nvSpPr>
          <p:cNvPr id="7" name="TextBox 6">
            <a:extLst>
              <a:ext uri="{FF2B5EF4-FFF2-40B4-BE49-F238E27FC236}">
                <a16:creationId xmlns:a16="http://schemas.microsoft.com/office/drawing/2014/main" id="{2A339143-6E2D-9D45-A3D7-A30874157B75}"/>
              </a:ext>
            </a:extLst>
          </p:cNvPr>
          <p:cNvSpPr txBox="1"/>
          <p:nvPr/>
        </p:nvSpPr>
        <p:spPr>
          <a:xfrm>
            <a:off x="7297229" y="5316367"/>
            <a:ext cx="4894771" cy="1015663"/>
          </a:xfrm>
          <a:prstGeom prst="rect">
            <a:avLst/>
          </a:prstGeom>
          <a:noFill/>
        </p:spPr>
        <p:txBody>
          <a:bodyPr wrap="square" rtlCol="0">
            <a:spAutoFit/>
          </a:bodyPr>
          <a:lstStyle/>
          <a:p>
            <a:r>
              <a:rPr lang="en-US" sz="2000" dirty="0">
                <a:solidFill>
                  <a:srgbClr val="7030A0"/>
                </a:solidFill>
                <a:latin typeface="HGSSoeiKakugothicUB" panose="020B0900000000000000" pitchFamily="34" charset="-128"/>
                <a:ea typeface="HGSSoeiKakugothicUB" panose="020B0900000000000000" pitchFamily="34" charset="-128"/>
              </a:rPr>
              <a:t>Fundamentally, </a:t>
            </a:r>
            <a:r>
              <a:rPr lang="en-US" sz="2000" u="sng" dirty="0">
                <a:solidFill>
                  <a:srgbClr val="7030A0"/>
                </a:solidFill>
                <a:latin typeface="HGSSoeiKakugothicUB" panose="020B0900000000000000" pitchFamily="34" charset="-128"/>
                <a:ea typeface="HGSSoeiKakugothicUB" panose="020B0900000000000000" pitchFamily="34" charset="-128"/>
              </a:rPr>
              <a:t>the level of correlation is low, </a:t>
            </a:r>
            <a:r>
              <a:rPr lang="en-US" sz="2000" dirty="0">
                <a:solidFill>
                  <a:srgbClr val="7030A0"/>
                </a:solidFill>
                <a:latin typeface="HGSSoeiKakugothicUB" panose="020B0900000000000000" pitchFamily="34" charset="-128"/>
                <a:ea typeface="HGSSoeiKakugothicUB" panose="020B0900000000000000" pitchFamily="34" charset="-128"/>
              </a:rPr>
              <a:t>for both simulations. Further, the mean f</a:t>
            </a:r>
            <a:r>
              <a:rPr lang="en-US" sz="2000" baseline="-25000" dirty="0">
                <a:solidFill>
                  <a:srgbClr val="7030A0"/>
                </a:solidFill>
                <a:latin typeface="HGSSoeiKakugothicUB" panose="020B0900000000000000" pitchFamily="34" charset="-128"/>
                <a:ea typeface="HGSSoeiKakugothicUB" panose="020B0900000000000000" pitchFamily="34" charset="-128"/>
              </a:rPr>
              <a:t>j</a:t>
            </a:r>
            <a:r>
              <a:rPr lang="en-US" sz="2000" dirty="0">
                <a:solidFill>
                  <a:srgbClr val="7030A0"/>
                </a:solidFill>
                <a:latin typeface="HGSSoeiKakugothicUB" panose="020B0900000000000000" pitchFamily="34" charset="-128"/>
                <a:ea typeface="HGSSoeiKakugothicUB" panose="020B0900000000000000" pitchFamily="34" charset="-128"/>
              </a:rPr>
              <a:t> value is below 1.</a:t>
            </a:r>
          </a:p>
        </p:txBody>
      </p:sp>
      <p:pic>
        <p:nvPicPr>
          <p:cNvPr id="4" name="Picture 3">
            <a:extLst>
              <a:ext uri="{FF2B5EF4-FFF2-40B4-BE49-F238E27FC236}">
                <a16:creationId xmlns:a16="http://schemas.microsoft.com/office/drawing/2014/main" id="{9D9E39AC-2236-C745-BAA4-1F25EF7A2BF2}"/>
              </a:ext>
            </a:extLst>
          </p:cNvPr>
          <p:cNvPicPr>
            <a:picLocks noChangeAspect="1"/>
          </p:cNvPicPr>
          <p:nvPr/>
        </p:nvPicPr>
        <p:blipFill>
          <a:blip r:embed="rId5"/>
          <a:stretch>
            <a:fillRect/>
          </a:stretch>
        </p:blipFill>
        <p:spPr>
          <a:xfrm>
            <a:off x="286829" y="1458711"/>
            <a:ext cx="6590062" cy="5180627"/>
          </a:xfrm>
          <a:prstGeom prst="rect">
            <a:avLst/>
          </a:prstGeom>
        </p:spPr>
      </p:pic>
      <p:sp>
        <p:nvSpPr>
          <p:cNvPr id="3" name="Footer Placeholder 2">
            <a:extLst>
              <a:ext uri="{FF2B5EF4-FFF2-40B4-BE49-F238E27FC236}">
                <a16:creationId xmlns:a16="http://schemas.microsoft.com/office/drawing/2014/main" id="{1BCAEF4E-222D-8049-A0AE-B468BB2069B9}"/>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3654529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C770-897F-C341-98E3-5DD913096389}"/>
              </a:ext>
            </a:extLst>
          </p:cNvPr>
          <p:cNvSpPr>
            <a:spLocks noGrp="1"/>
          </p:cNvSpPr>
          <p:nvPr>
            <p:ph type="title"/>
          </p:nvPr>
        </p:nvSpPr>
        <p:spPr>
          <a:xfrm>
            <a:off x="945737" y="2716368"/>
            <a:ext cx="10515600" cy="1325563"/>
          </a:xfrm>
        </p:spPr>
        <p:txBody>
          <a:bodyPr>
            <a:normAutofit fontScale="90000"/>
          </a:bodyPr>
          <a:lstStyle/>
          <a:p>
            <a:pPr algn="ctr"/>
            <a:r>
              <a:rPr lang="en-AU" dirty="0">
                <a:solidFill>
                  <a:schemeClr val="bg1"/>
                </a:solidFill>
                <a:latin typeface="HGSSoeiKakugothicUB" panose="020B0900000000000000" pitchFamily="34" charset="-128"/>
                <a:ea typeface="HGSSoeiKakugothicUB" panose="020B0900000000000000" pitchFamily="34" charset="-128"/>
              </a:rPr>
              <a:t>Crucially, the level of correlation between the spin of the galaxy and the dark matter is low in cosmological simulations. </a:t>
            </a:r>
            <a:r>
              <a:rPr lang="en-AU" dirty="0">
                <a:solidFill>
                  <a:srgbClr val="FFC000"/>
                </a:solidFill>
                <a:latin typeface="HGSSoeiKakugothicUB" panose="020B0900000000000000" pitchFamily="34" charset="-128"/>
                <a:ea typeface="HGSSoeiKakugothicUB" panose="020B0900000000000000" pitchFamily="34" charset="-128"/>
              </a:rPr>
              <a:t>But, when does this de-correlation occur?</a:t>
            </a:r>
            <a:br>
              <a:rPr lang="en-AU" dirty="0">
                <a:solidFill>
                  <a:schemeClr val="bg1"/>
                </a:solidFill>
                <a:latin typeface="HGSSoeiKakugothicUB" panose="020B0900000000000000" pitchFamily="34" charset="-128"/>
                <a:ea typeface="HGSSoeiKakugothicUB" panose="020B0900000000000000" pitchFamily="34" charset="-128"/>
              </a:rPr>
            </a:br>
            <a:br>
              <a:rPr lang="en-AU" dirty="0">
                <a:solidFill>
                  <a:schemeClr val="bg1"/>
                </a:solidFill>
                <a:latin typeface="HGSSoeiKakugothicUB" panose="020B0900000000000000" pitchFamily="34" charset="-128"/>
                <a:ea typeface="HGSSoeiKakugothicUB" panose="020B0900000000000000" pitchFamily="34" charset="-128"/>
              </a:rPr>
            </a:br>
            <a:r>
              <a:rPr lang="en-AU" dirty="0">
                <a:solidFill>
                  <a:schemeClr val="bg1"/>
                </a:solidFill>
                <a:latin typeface="HGSSoeiKakugothicUB" panose="020B0900000000000000" pitchFamily="34" charset="-128"/>
                <a:ea typeface="HGSSoeiKakugothicUB" panose="020B0900000000000000" pitchFamily="34" charset="-128"/>
              </a:rPr>
              <a:t> To answer this question, we need to understand the journey of angular momentum from the halo to the galaxy. A natural place to start looking is the </a:t>
            </a:r>
            <a:r>
              <a:rPr lang="en-AU" dirty="0">
                <a:solidFill>
                  <a:srgbClr val="FFC000"/>
                </a:solidFill>
                <a:latin typeface="HGSSoeiKakugothicUB" panose="020B0900000000000000" pitchFamily="34" charset="-128"/>
                <a:ea typeface="HGSSoeiKakugothicUB" panose="020B0900000000000000" pitchFamily="34" charset="-128"/>
              </a:rPr>
              <a:t>CGM</a:t>
            </a:r>
            <a:r>
              <a:rPr lang="en-AU" dirty="0">
                <a:solidFill>
                  <a:schemeClr val="bg1"/>
                </a:solidFill>
                <a:latin typeface="HGSSoeiKakugothicUB" panose="020B0900000000000000" pitchFamily="34" charset="-128"/>
                <a:ea typeface="HGSSoeiKakugothicUB" panose="020B0900000000000000" pitchFamily="34" charset="-128"/>
              </a:rPr>
              <a:t>.</a:t>
            </a:r>
            <a:endParaRPr lang="en-US" baseline="-25000" dirty="0">
              <a:solidFill>
                <a:schemeClr val="bg1"/>
              </a:solidFill>
              <a:latin typeface="HGSSoeiKakugothicUB" panose="020B0900000000000000" pitchFamily="34" charset="-128"/>
              <a:ea typeface="HGSSoeiKakugothicUB" panose="020B0900000000000000" pitchFamily="34" charset="-128"/>
            </a:endParaRPr>
          </a:p>
        </p:txBody>
      </p:sp>
      <p:sp>
        <p:nvSpPr>
          <p:cNvPr id="3" name="Footer Placeholder 2">
            <a:extLst>
              <a:ext uri="{FF2B5EF4-FFF2-40B4-BE49-F238E27FC236}">
                <a16:creationId xmlns:a16="http://schemas.microsoft.com/office/drawing/2014/main" id="{3F89A409-5668-A244-B8F4-63FA96FAE057}"/>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2164929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3000"/>
            <a:lum/>
          </a:blip>
          <a:srcRect/>
          <a:stretch>
            <a:fillRect t="-3000" r="-1000" b="-8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C770-897F-C341-98E3-5DD913096389}"/>
              </a:ext>
            </a:extLst>
          </p:cNvPr>
          <p:cNvSpPr>
            <a:spLocks noGrp="1"/>
          </p:cNvSpPr>
          <p:nvPr>
            <p:ph type="title"/>
          </p:nvPr>
        </p:nvSpPr>
        <p:spPr>
          <a:xfrm>
            <a:off x="1807028" y="142192"/>
            <a:ext cx="10515600" cy="1325563"/>
          </a:xfrm>
        </p:spPr>
        <p:txBody>
          <a:bodyPr/>
          <a:lstStyle/>
          <a:p>
            <a:r>
              <a:rPr lang="en-AU" dirty="0">
                <a:latin typeface="HGSSoeiKakugothicUB" panose="020B0900000000000000" pitchFamily="34" charset="-128"/>
                <a:ea typeface="HGSSoeiKakugothicUB" panose="020B0900000000000000" pitchFamily="34" charset="-128"/>
              </a:rPr>
              <a:t>The angular momentum journey: the CGM</a:t>
            </a:r>
            <a:endParaRPr lang="en-US" baseline="-25000" dirty="0">
              <a:latin typeface="HGSSoeiKakugothicUB" panose="020B0900000000000000" pitchFamily="34" charset="-128"/>
              <a:ea typeface="HGSSoeiKakugothicUB" panose="020B0900000000000000" pitchFamily="34" charset="-128"/>
            </a:endParaRPr>
          </a:p>
        </p:txBody>
      </p:sp>
      <p:sp>
        <p:nvSpPr>
          <p:cNvPr id="9" name="TextBox 8">
            <a:extLst>
              <a:ext uri="{FF2B5EF4-FFF2-40B4-BE49-F238E27FC236}">
                <a16:creationId xmlns:a16="http://schemas.microsoft.com/office/drawing/2014/main" id="{A6398851-6996-BD40-AF7A-4F0FB56D6BFA}"/>
              </a:ext>
            </a:extLst>
          </p:cNvPr>
          <p:cNvSpPr txBox="1"/>
          <p:nvPr/>
        </p:nvSpPr>
        <p:spPr>
          <a:xfrm>
            <a:off x="176542" y="1920858"/>
            <a:ext cx="2738226" cy="1384995"/>
          </a:xfrm>
          <a:prstGeom prst="rect">
            <a:avLst/>
          </a:prstGeom>
          <a:noFill/>
        </p:spPr>
        <p:txBody>
          <a:bodyPr wrap="square" rtlCol="0">
            <a:spAutoFit/>
          </a:bodyPr>
          <a:lstStyle/>
          <a:p>
            <a:r>
              <a:rPr lang="en-US" sz="2800" dirty="0">
                <a:latin typeface="HGSSoeiKakugothicUB" panose="020B0900000000000000" pitchFamily="34" charset="-128"/>
                <a:ea typeface="HGSSoeiKakugothicUB" panose="020B0900000000000000" pitchFamily="34" charset="-128"/>
              </a:rPr>
              <a:t>CGM – </a:t>
            </a:r>
            <a:r>
              <a:rPr lang="en-US" sz="2800" dirty="0" err="1">
                <a:latin typeface="HGSSoeiKakugothicUB" panose="020B0900000000000000" pitchFamily="34" charset="-128"/>
                <a:ea typeface="HGSSoeiKakugothicUB" panose="020B0900000000000000" pitchFamily="34" charset="-128"/>
              </a:rPr>
              <a:t>circumgalactic</a:t>
            </a:r>
            <a:r>
              <a:rPr lang="en-US" sz="2800" dirty="0">
                <a:latin typeface="HGSSoeiKakugothicUB" panose="020B0900000000000000" pitchFamily="34" charset="-128"/>
                <a:ea typeface="HGSSoeiKakugothicUB" panose="020B0900000000000000" pitchFamily="34" charset="-128"/>
              </a:rPr>
              <a:t> medium.</a:t>
            </a:r>
          </a:p>
        </p:txBody>
      </p:sp>
      <p:pic>
        <p:nvPicPr>
          <p:cNvPr id="11" name="Picture 10">
            <a:extLst>
              <a:ext uri="{FF2B5EF4-FFF2-40B4-BE49-F238E27FC236}">
                <a16:creationId xmlns:a16="http://schemas.microsoft.com/office/drawing/2014/main" id="{5B87623E-8752-3248-9692-F61F2FB6A087}"/>
              </a:ext>
            </a:extLst>
          </p:cNvPr>
          <p:cNvPicPr>
            <a:picLocks noChangeAspect="1"/>
          </p:cNvPicPr>
          <p:nvPr/>
        </p:nvPicPr>
        <p:blipFill>
          <a:blip r:embed="rId3"/>
          <a:stretch>
            <a:fillRect/>
          </a:stretch>
        </p:blipFill>
        <p:spPr>
          <a:xfrm>
            <a:off x="2726610" y="1289373"/>
            <a:ext cx="6930737" cy="5568627"/>
          </a:xfrm>
          <a:prstGeom prst="rect">
            <a:avLst/>
          </a:prstGeom>
        </p:spPr>
      </p:pic>
      <p:sp>
        <p:nvSpPr>
          <p:cNvPr id="12" name="TextBox 11">
            <a:extLst>
              <a:ext uri="{FF2B5EF4-FFF2-40B4-BE49-F238E27FC236}">
                <a16:creationId xmlns:a16="http://schemas.microsoft.com/office/drawing/2014/main" id="{A43BCFAA-1D1C-9341-BDB9-9CD5154C2F4F}"/>
              </a:ext>
            </a:extLst>
          </p:cNvPr>
          <p:cNvSpPr txBox="1"/>
          <p:nvPr/>
        </p:nvSpPr>
        <p:spPr>
          <a:xfrm>
            <a:off x="9657347" y="1566915"/>
            <a:ext cx="1846980" cy="1323439"/>
          </a:xfrm>
          <a:prstGeom prst="rect">
            <a:avLst/>
          </a:prstGeom>
          <a:noFill/>
        </p:spPr>
        <p:txBody>
          <a:bodyPr wrap="none" rtlCol="0">
            <a:spAutoFit/>
          </a:bodyPr>
          <a:lstStyle/>
          <a:p>
            <a:r>
              <a:rPr lang="en-US" sz="4000" baseline="30000" dirty="0">
                <a:latin typeface="HGSSoeiKakugothicUB" panose="020B0900000000000000" pitchFamily="34" charset="-128"/>
                <a:ea typeface="HGSSoeiKakugothicUB" panose="020B0900000000000000" pitchFamily="34" charset="-128"/>
              </a:rPr>
              <a:t>**</a:t>
            </a:r>
            <a:r>
              <a:rPr lang="en-US" sz="4000" dirty="0">
                <a:latin typeface="HGSSoeiKakugothicUB" panose="020B0900000000000000" pitchFamily="34" charset="-128"/>
                <a:ea typeface="HGSSoeiKakugothicUB" panose="020B0900000000000000" pitchFamily="34" charset="-128"/>
              </a:rPr>
              <a:t>z = 0</a:t>
            </a:r>
          </a:p>
          <a:p>
            <a:r>
              <a:rPr lang="en-US" sz="4000" dirty="0">
                <a:latin typeface="HGSSoeiKakugothicUB" panose="020B0900000000000000" pitchFamily="34" charset="-128"/>
                <a:ea typeface="HGSSoeiKakugothicUB" panose="020B0900000000000000" pitchFamily="34" charset="-128"/>
              </a:rPr>
              <a:t>EAGLE</a:t>
            </a:r>
          </a:p>
        </p:txBody>
      </p:sp>
      <p:sp>
        <p:nvSpPr>
          <p:cNvPr id="3" name="Footer Placeholder 2">
            <a:extLst>
              <a:ext uri="{FF2B5EF4-FFF2-40B4-BE49-F238E27FC236}">
                <a16:creationId xmlns:a16="http://schemas.microsoft.com/office/drawing/2014/main" id="{61DC48EA-B55B-0C4A-B1FD-9AA8445155AE}"/>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32600299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3000"/>
            <a:lum/>
          </a:blip>
          <a:srcRect/>
          <a:stretch>
            <a:fillRect t="-3000" r="-1000" b="-87000"/>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6398851-6996-BD40-AF7A-4F0FB56D6BFA}"/>
              </a:ext>
            </a:extLst>
          </p:cNvPr>
          <p:cNvSpPr txBox="1"/>
          <p:nvPr/>
        </p:nvSpPr>
        <p:spPr>
          <a:xfrm>
            <a:off x="176542" y="1920858"/>
            <a:ext cx="2738226" cy="1384995"/>
          </a:xfrm>
          <a:prstGeom prst="rect">
            <a:avLst/>
          </a:prstGeom>
          <a:noFill/>
        </p:spPr>
        <p:txBody>
          <a:bodyPr wrap="square" rtlCol="0">
            <a:spAutoFit/>
          </a:bodyPr>
          <a:lstStyle/>
          <a:p>
            <a:r>
              <a:rPr lang="en-US" sz="2800" dirty="0">
                <a:latin typeface="HGSSoeiKakugothicUB" panose="020B0900000000000000" pitchFamily="34" charset="-128"/>
                <a:ea typeface="HGSSoeiKakugothicUB" panose="020B0900000000000000" pitchFamily="34" charset="-128"/>
              </a:rPr>
              <a:t>CGM – </a:t>
            </a:r>
            <a:r>
              <a:rPr lang="en-US" sz="2800" dirty="0" err="1">
                <a:latin typeface="HGSSoeiKakugothicUB" panose="020B0900000000000000" pitchFamily="34" charset="-128"/>
                <a:ea typeface="HGSSoeiKakugothicUB" panose="020B0900000000000000" pitchFamily="34" charset="-128"/>
              </a:rPr>
              <a:t>circumgalactic</a:t>
            </a:r>
            <a:r>
              <a:rPr lang="en-US" sz="2800" dirty="0">
                <a:latin typeface="HGSSoeiKakugothicUB" panose="020B0900000000000000" pitchFamily="34" charset="-128"/>
                <a:ea typeface="HGSSoeiKakugothicUB" panose="020B0900000000000000" pitchFamily="34" charset="-128"/>
              </a:rPr>
              <a:t> medium.</a:t>
            </a:r>
          </a:p>
        </p:txBody>
      </p:sp>
      <p:pic>
        <p:nvPicPr>
          <p:cNvPr id="11" name="Picture 10">
            <a:extLst>
              <a:ext uri="{FF2B5EF4-FFF2-40B4-BE49-F238E27FC236}">
                <a16:creationId xmlns:a16="http://schemas.microsoft.com/office/drawing/2014/main" id="{5B87623E-8752-3248-9692-F61F2FB6A087}"/>
              </a:ext>
            </a:extLst>
          </p:cNvPr>
          <p:cNvPicPr>
            <a:picLocks noChangeAspect="1"/>
          </p:cNvPicPr>
          <p:nvPr/>
        </p:nvPicPr>
        <p:blipFill>
          <a:blip r:embed="rId3"/>
          <a:stretch>
            <a:fillRect/>
          </a:stretch>
        </p:blipFill>
        <p:spPr>
          <a:xfrm>
            <a:off x="2726610" y="1289373"/>
            <a:ext cx="6930737" cy="5568627"/>
          </a:xfrm>
          <a:prstGeom prst="rect">
            <a:avLst/>
          </a:prstGeom>
        </p:spPr>
      </p:pic>
      <p:sp>
        <p:nvSpPr>
          <p:cNvPr id="5" name="Curved Left Arrow 4">
            <a:extLst>
              <a:ext uri="{FF2B5EF4-FFF2-40B4-BE49-F238E27FC236}">
                <a16:creationId xmlns:a16="http://schemas.microsoft.com/office/drawing/2014/main" id="{4A86EBA5-46EB-8341-9509-347F7C5E39C5}"/>
              </a:ext>
            </a:extLst>
          </p:cNvPr>
          <p:cNvSpPr/>
          <p:nvPr/>
        </p:nvSpPr>
        <p:spPr>
          <a:xfrm>
            <a:off x="8645236" y="1536892"/>
            <a:ext cx="1033154" cy="2073207"/>
          </a:xfrm>
          <a:prstGeom prst="curvedLeft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B35AD1E3-CEEA-6945-9E9E-F627C2D3259A}"/>
              </a:ext>
            </a:extLst>
          </p:cNvPr>
          <p:cNvSpPr txBox="1"/>
          <p:nvPr/>
        </p:nvSpPr>
        <p:spPr>
          <a:xfrm>
            <a:off x="9764186" y="1410219"/>
            <a:ext cx="2127271" cy="4832092"/>
          </a:xfrm>
          <a:prstGeom prst="rect">
            <a:avLst/>
          </a:prstGeom>
          <a:noFill/>
        </p:spPr>
        <p:txBody>
          <a:bodyPr wrap="square" rtlCol="0">
            <a:spAutoFit/>
          </a:bodyPr>
          <a:lstStyle/>
          <a:p>
            <a:r>
              <a:rPr lang="en-US" sz="2800" dirty="0">
                <a:latin typeface="HGSSoeiKakugothicUB" panose="020B0900000000000000" pitchFamily="34" charset="-128"/>
                <a:ea typeface="HGSSoeiKakugothicUB" panose="020B0900000000000000" pitchFamily="34" charset="-128"/>
              </a:rPr>
              <a:t>It is clear there is a CGM-galaxy disparity. It is also clear the journey of angular momentum from halo-galaxy is not linear.</a:t>
            </a:r>
          </a:p>
        </p:txBody>
      </p:sp>
      <p:sp>
        <p:nvSpPr>
          <p:cNvPr id="3" name="Footer Placeholder 2">
            <a:extLst>
              <a:ext uri="{FF2B5EF4-FFF2-40B4-BE49-F238E27FC236}">
                <a16:creationId xmlns:a16="http://schemas.microsoft.com/office/drawing/2014/main" id="{47F817C9-978A-C74F-BD14-69DCF7777C41}"/>
              </a:ext>
            </a:extLst>
          </p:cNvPr>
          <p:cNvSpPr>
            <a:spLocks noGrp="1"/>
          </p:cNvSpPr>
          <p:nvPr>
            <p:ph type="ftr" sz="quarter" idx="11"/>
          </p:nvPr>
        </p:nvSpPr>
        <p:spPr/>
        <p:txBody>
          <a:bodyPr/>
          <a:lstStyle/>
          <a:p>
            <a:r>
              <a:rPr lang="en-US"/>
              <a:t>Lilian Garratt-Smithson, Sept 2022</a:t>
            </a:r>
          </a:p>
        </p:txBody>
      </p:sp>
      <p:sp>
        <p:nvSpPr>
          <p:cNvPr id="10" name="Title 1">
            <a:extLst>
              <a:ext uri="{FF2B5EF4-FFF2-40B4-BE49-F238E27FC236}">
                <a16:creationId xmlns:a16="http://schemas.microsoft.com/office/drawing/2014/main" id="{F9DAA079-9E22-3649-97D4-6A3F0B869B0F}"/>
              </a:ext>
            </a:extLst>
          </p:cNvPr>
          <p:cNvSpPr txBox="1">
            <a:spLocks/>
          </p:cNvSpPr>
          <p:nvPr/>
        </p:nvSpPr>
        <p:spPr>
          <a:xfrm>
            <a:off x="1676400" y="162969"/>
            <a:ext cx="10515600" cy="132556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AU" dirty="0">
                <a:latin typeface="HGSSoeiKakugothicUB" panose="020B0900000000000000" pitchFamily="34" charset="-128"/>
                <a:ea typeface="HGSSoeiKakugothicUB" panose="020B0900000000000000" pitchFamily="34" charset="-128"/>
              </a:rPr>
              <a:t>The angular momentum journey: the CGM</a:t>
            </a:r>
            <a:endParaRPr lang="en-US" baseline="-25000" dirty="0">
              <a:latin typeface="HGSSoeiKakugothicUB" panose="020B0900000000000000" pitchFamily="34" charset="-128"/>
              <a:ea typeface="HGSSoeiKakugothicUB" panose="020B0900000000000000" pitchFamily="34" charset="-128"/>
            </a:endParaRPr>
          </a:p>
        </p:txBody>
      </p:sp>
    </p:spTree>
    <p:extLst>
      <p:ext uri="{BB962C8B-B14F-4D97-AF65-F5344CB8AC3E}">
        <p14:creationId xmlns:p14="http://schemas.microsoft.com/office/powerpoint/2010/main" val="3414571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6398851-6996-BD40-AF7A-4F0FB56D6BFA}"/>
              </a:ext>
            </a:extLst>
          </p:cNvPr>
          <p:cNvSpPr txBox="1"/>
          <p:nvPr/>
        </p:nvSpPr>
        <p:spPr>
          <a:xfrm>
            <a:off x="176542" y="1920858"/>
            <a:ext cx="1581895" cy="1815882"/>
          </a:xfrm>
          <a:prstGeom prst="rect">
            <a:avLst/>
          </a:prstGeom>
          <a:noFill/>
        </p:spPr>
        <p:txBody>
          <a:bodyPr wrap="square" rtlCol="0">
            <a:spAutoFit/>
          </a:bodyPr>
          <a:lstStyle/>
          <a:p>
            <a:r>
              <a:rPr lang="en-US" sz="2800" dirty="0">
                <a:latin typeface="HGSSoeiKakugothicUB" panose="020B0900000000000000" pitchFamily="34" charset="-128"/>
                <a:ea typeface="HGSSoeiKakugothicUB" panose="020B0900000000000000" pitchFamily="34" charset="-128"/>
              </a:rPr>
              <a:t>CGM – </a:t>
            </a:r>
            <a:r>
              <a:rPr lang="en-US" sz="2800" dirty="0" err="1">
                <a:latin typeface="HGSSoeiKakugothicUB" panose="020B0900000000000000" pitchFamily="34" charset="-128"/>
                <a:ea typeface="HGSSoeiKakugothicUB" panose="020B0900000000000000" pitchFamily="34" charset="-128"/>
              </a:rPr>
              <a:t>circumgalactic</a:t>
            </a:r>
            <a:r>
              <a:rPr lang="en-US" sz="2800" dirty="0">
                <a:latin typeface="HGSSoeiKakugothicUB" panose="020B0900000000000000" pitchFamily="34" charset="-128"/>
                <a:ea typeface="HGSSoeiKakugothicUB" panose="020B0900000000000000" pitchFamily="34" charset="-128"/>
              </a:rPr>
              <a:t> medium.</a:t>
            </a:r>
          </a:p>
        </p:txBody>
      </p:sp>
      <p:sp>
        <p:nvSpPr>
          <p:cNvPr id="3" name="Footer Placeholder 2">
            <a:extLst>
              <a:ext uri="{FF2B5EF4-FFF2-40B4-BE49-F238E27FC236}">
                <a16:creationId xmlns:a16="http://schemas.microsoft.com/office/drawing/2014/main" id="{47F817C9-978A-C74F-BD14-69DCF7777C41}"/>
              </a:ext>
            </a:extLst>
          </p:cNvPr>
          <p:cNvSpPr>
            <a:spLocks noGrp="1"/>
          </p:cNvSpPr>
          <p:nvPr>
            <p:ph type="ftr" sz="quarter" idx="11"/>
          </p:nvPr>
        </p:nvSpPr>
        <p:spPr/>
        <p:txBody>
          <a:bodyPr/>
          <a:lstStyle/>
          <a:p>
            <a:r>
              <a:rPr lang="en-US"/>
              <a:t>Lilian Garratt-Smithson, Sept 2022</a:t>
            </a:r>
          </a:p>
        </p:txBody>
      </p:sp>
      <p:sp>
        <p:nvSpPr>
          <p:cNvPr id="13" name="Title 1">
            <a:extLst>
              <a:ext uri="{FF2B5EF4-FFF2-40B4-BE49-F238E27FC236}">
                <a16:creationId xmlns:a16="http://schemas.microsoft.com/office/drawing/2014/main" id="{A9A9DAD1-6C80-0940-839D-37EE934146AD}"/>
              </a:ext>
            </a:extLst>
          </p:cNvPr>
          <p:cNvSpPr txBox="1">
            <a:spLocks/>
          </p:cNvSpPr>
          <p:nvPr/>
        </p:nvSpPr>
        <p:spPr>
          <a:xfrm>
            <a:off x="1758437" y="178382"/>
            <a:ext cx="10515600" cy="132556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AU" dirty="0">
                <a:latin typeface="HGSSoeiKakugothicUB" panose="020B0900000000000000" pitchFamily="34" charset="-128"/>
                <a:ea typeface="HGSSoeiKakugothicUB" panose="020B0900000000000000" pitchFamily="34" charset="-128"/>
              </a:rPr>
              <a:t>The angular momentum journey: the CGM</a:t>
            </a:r>
            <a:endParaRPr lang="en-US" baseline="-25000" dirty="0">
              <a:latin typeface="HGSSoeiKakugothicUB" panose="020B0900000000000000" pitchFamily="34" charset="-128"/>
              <a:ea typeface="HGSSoeiKakugothicUB" panose="020B0900000000000000" pitchFamily="34" charset="-128"/>
            </a:endParaRPr>
          </a:p>
        </p:txBody>
      </p:sp>
      <p:pic>
        <p:nvPicPr>
          <p:cNvPr id="15" name="Picture 14">
            <a:extLst>
              <a:ext uri="{FF2B5EF4-FFF2-40B4-BE49-F238E27FC236}">
                <a16:creationId xmlns:a16="http://schemas.microsoft.com/office/drawing/2014/main" id="{EDB2FF76-BB9F-CD47-909D-8D4C741B27FC}"/>
              </a:ext>
            </a:extLst>
          </p:cNvPr>
          <p:cNvPicPr>
            <a:picLocks noChangeAspect="1"/>
          </p:cNvPicPr>
          <p:nvPr/>
        </p:nvPicPr>
        <p:blipFill>
          <a:blip r:embed="rId2"/>
          <a:stretch>
            <a:fillRect/>
          </a:stretch>
        </p:blipFill>
        <p:spPr>
          <a:xfrm>
            <a:off x="2705813" y="1244412"/>
            <a:ext cx="7200187" cy="5477065"/>
          </a:xfrm>
          <a:prstGeom prst="rect">
            <a:avLst/>
          </a:prstGeom>
        </p:spPr>
      </p:pic>
    </p:spTree>
    <p:extLst>
      <p:ext uri="{BB962C8B-B14F-4D97-AF65-F5344CB8AC3E}">
        <p14:creationId xmlns:p14="http://schemas.microsoft.com/office/powerpoint/2010/main" val="22076681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6398851-6996-BD40-AF7A-4F0FB56D6BFA}"/>
              </a:ext>
            </a:extLst>
          </p:cNvPr>
          <p:cNvSpPr txBox="1"/>
          <p:nvPr/>
        </p:nvSpPr>
        <p:spPr>
          <a:xfrm>
            <a:off x="176542" y="1920858"/>
            <a:ext cx="1581895" cy="1815882"/>
          </a:xfrm>
          <a:prstGeom prst="rect">
            <a:avLst/>
          </a:prstGeom>
          <a:noFill/>
        </p:spPr>
        <p:txBody>
          <a:bodyPr wrap="square" rtlCol="0">
            <a:spAutoFit/>
          </a:bodyPr>
          <a:lstStyle/>
          <a:p>
            <a:r>
              <a:rPr lang="en-US" sz="2800" dirty="0">
                <a:latin typeface="HGSSoeiKakugothicUB" panose="020B0900000000000000" pitchFamily="34" charset="-128"/>
                <a:ea typeface="HGSSoeiKakugothicUB" panose="020B0900000000000000" pitchFamily="34" charset="-128"/>
              </a:rPr>
              <a:t>CGM – </a:t>
            </a:r>
            <a:r>
              <a:rPr lang="en-US" sz="2800" dirty="0" err="1">
                <a:latin typeface="HGSSoeiKakugothicUB" panose="020B0900000000000000" pitchFamily="34" charset="-128"/>
                <a:ea typeface="HGSSoeiKakugothicUB" panose="020B0900000000000000" pitchFamily="34" charset="-128"/>
              </a:rPr>
              <a:t>circumgalactic</a:t>
            </a:r>
            <a:r>
              <a:rPr lang="en-US" sz="2800" dirty="0">
                <a:latin typeface="HGSSoeiKakugothicUB" panose="020B0900000000000000" pitchFamily="34" charset="-128"/>
                <a:ea typeface="HGSSoeiKakugothicUB" panose="020B0900000000000000" pitchFamily="34" charset="-128"/>
              </a:rPr>
              <a:t> medium.</a:t>
            </a:r>
          </a:p>
        </p:txBody>
      </p:sp>
      <p:sp>
        <p:nvSpPr>
          <p:cNvPr id="6" name="TextBox 5">
            <a:extLst>
              <a:ext uri="{FF2B5EF4-FFF2-40B4-BE49-F238E27FC236}">
                <a16:creationId xmlns:a16="http://schemas.microsoft.com/office/drawing/2014/main" id="{B35AD1E3-CEEA-6945-9E9E-F627C2D3259A}"/>
              </a:ext>
            </a:extLst>
          </p:cNvPr>
          <p:cNvSpPr txBox="1"/>
          <p:nvPr/>
        </p:nvSpPr>
        <p:spPr>
          <a:xfrm>
            <a:off x="8421237" y="1946074"/>
            <a:ext cx="3507287" cy="2000548"/>
          </a:xfrm>
          <a:prstGeom prst="rect">
            <a:avLst/>
          </a:prstGeom>
          <a:noFill/>
        </p:spPr>
        <p:txBody>
          <a:bodyPr wrap="square" rtlCol="0">
            <a:spAutoFit/>
          </a:bodyPr>
          <a:lstStyle/>
          <a:p>
            <a:r>
              <a:rPr lang="en-US" sz="2800" b="1" u="sng" dirty="0">
                <a:latin typeface="HGSSoeiKakugothicUB" panose="020B0900000000000000" pitchFamily="34" charset="-128"/>
                <a:ea typeface="HGSSoeiKakugothicUB" panose="020B0900000000000000" pitchFamily="34" charset="-128"/>
              </a:rPr>
              <a:t>Pearson correlation coefficient:</a:t>
            </a:r>
          </a:p>
          <a:p>
            <a:endParaRPr lang="en-US" sz="2800" dirty="0">
              <a:solidFill>
                <a:srgbClr val="0070C0"/>
              </a:solidFill>
              <a:latin typeface="HGSSoeiKakugothicUB" panose="020B0900000000000000" pitchFamily="34" charset="-128"/>
              <a:ea typeface="HGSSoeiKakugothicUB" panose="020B0900000000000000" pitchFamily="34" charset="-128"/>
            </a:endParaRPr>
          </a:p>
          <a:p>
            <a:r>
              <a:rPr lang="en-US" sz="4000" dirty="0">
                <a:solidFill>
                  <a:srgbClr val="0070C0"/>
                </a:solidFill>
                <a:latin typeface="HGSSoeiKakugothicUB" panose="020B0900000000000000" pitchFamily="34" charset="-128"/>
                <a:ea typeface="HGSSoeiKakugothicUB" panose="020B0900000000000000" pitchFamily="34" charset="-128"/>
              </a:rPr>
              <a:t> </a:t>
            </a:r>
            <a:r>
              <a:rPr lang="en-US" sz="4000" dirty="0">
                <a:solidFill>
                  <a:srgbClr val="7030A0"/>
                </a:solidFill>
                <a:latin typeface="HGSSoeiKakugothicUB" panose="020B0900000000000000" pitchFamily="34" charset="-128"/>
                <a:ea typeface="HGSSoeiKakugothicUB" panose="020B0900000000000000" pitchFamily="34" charset="-128"/>
              </a:rPr>
              <a:t>+0.52, </a:t>
            </a:r>
            <a:r>
              <a:rPr lang="en-US" sz="4000" dirty="0">
                <a:solidFill>
                  <a:srgbClr val="FF9300"/>
                </a:solidFill>
                <a:latin typeface="HGSSoeiKakugothicUB" panose="020B0900000000000000" pitchFamily="34" charset="-128"/>
                <a:ea typeface="HGSSoeiKakugothicUB" panose="020B0900000000000000" pitchFamily="34" charset="-128"/>
              </a:rPr>
              <a:t>+0.29</a:t>
            </a:r>
          </a:p>
        </p:txBody>
      </p:sp>
      <p:sp>
        <p:nvSpPr>
          <p:cNvPr id="3" name="Footer Placeholder 2">
            <a:extLst>
              <a:ext uri="{FF2B5EF4-FFF2-40B4-BE49-F238E27FC236}">
                <a16:creationId xmlns:a16="http://schemas.microsoft.com/office/drawing/2014/main" id="{47F817C9-978A-C74F-BD14-69DCF7777C41}"/>
              </a:ext>
            </a:extLst>
          </p:cNvPr>
          <p:cNvSpPr>
            <a:spLocks noGrp="1"/>
          </p:cNvSpPr>
          <p:nvPr>
            <p:ph type="ftr" sz="quarter" idx="11"/>
          </p:nvPr>
        </p:nvSpPr>
        <p:spPr/>
        <p:txBody>
          <a:bodyPr/>
          <a:lstStyle/>
          <a:p>
            <a:r>
              <a:rPr lang="en-US"/>
              <a:t>Lilian Garratt-Smithson, Sept 2022</a:t>
            </a:r>
          </a:p>
        </p:txBody>
      </p:sp>
      <p:sp>
        <p:nvSpPr>
          <p:cNvPr id="10" name="Rectangle 9">
            <a:extLst>
              <a:ext uri="{FF2B5EF4-FFF2-40B4-BE49-F238E27FC236}">
                <a16:creationId xmlns:a16="http://schemas.microsoft.com/office/drawing/2014/main" id="{DBB8FC26-5BD8-794A-9C9C-029F8B51CABF}"/>
              </a:ext>
            </a:extLst>
          </p:cNvPr>
          <p:cNvSpPr/>
          <p:nvPr/>
        </p:nvSpPr>
        <p:spPr>
          <a:xfrm>
            <a:off x="8312334" y="4575979"/>
            <a:ext cx="3725092" cy="1015663"/>
          </a:xfrm>
          <a:prstGeom prst="rect">
            <a:avLst/>
          </a:prstGeom>
        </p:spPr>
        <p:txBody>
          <a:bodyPr wrap="square">
            <a:spAutoFit/>
          </a:bodyPr>
          <a:lstStyle/>
          <a:p>
            <a:r>
              <a:rPr lang="en-US" sz="2000" dirty="0">
                <a:solidFill>
                  <a:srgbClr val="0070C0"/>
                </a:solidFill>
                <a:latin typeface="HGSSoeiKakugothicUB" panose="020B0900000000000000" pitchFamily="34" charset="-128"/>
                <a:ea typeface="HGSSoeiKakugothicUB" panose="020B0900000000000000" pitchFamily="34" charset="-128"/>
              </a:rPr>
              <a:t>Key takeaway: the CGM is already de-correlated, prior to in-fall onto the galaxy.</a:t>
            </a:r>
          </a:p>
        </p:txBody>
      </p:sp>
      <p:sp>
        <p:nvSpPr>
          <p:cNvPr id="13" name="Title 1">
            <a:extLst>
              <a:ext uri="{FF2B5EF4-FFF2-40B4-BE49-F238E27FC236}">
                <a16:creationId xmlns:a16="http://schemas.microsoft.com/office/drawing/2014/main" id="{7CEE3C8C-4D4D-F34E-B307-BA548BFC088A}"/>
              </a:ext>
            </a:extLst>
          </p:cNvPr>
          <p:cNvSpPr txBox="1">
            <a:spLocks/>
          </p:cNvSpPr>
          <p:nvPr/>
        </p:nvSpPr>
        <p:spPr>
          <a:xfrm>
            <a:off x="1758437" y="198277"/>
            <a:ext cx="10515600" cy="132556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AU" dirty="0">
                <a:latin typeface="HGSSoeiKakugothicUB" panose="020B0900000000000000" pitchFamily="34" charset="-128"/>
                <a:ea typeface="HGSSoeiKakugothicUB" panose="020B0900000000000000" pitchFamily="34" charset="-128"/>
              </a:rPr>
              <a:t>The angular momentum journey: the CGM</a:t>
            </a:r>
            <a:endParaRPr lang="en-US" baseline="-25000" dirty="0">
              <a:latin typeface="HGSSoeiKakugothicUB" panose="020B0900000000000000" pitchFamily="34" charset="-128"/>
              <a:ea typeface="HGSSoeiKakugothicUB" panose="020B0900000000000000" pitchFamily="34" charset="-128"/>
            </a:endParaRPr>
          </a:p>
        </p:txBody>
      </p:sp>
      <p:pic>
        <p:nvPicPr>
          <p:cNvPr id="14" name="Picture 13">
            <a:extLst>
              <a:ext uri="{FF2B5EF4-FFF2-40B4-BE49-F238E27FC236}">
                <a16:creationId xmlns:a16="http://schemas.microsoft.com/office/drawing/2014/main" id="{D4C40A21-500B-534A-A67A-B5E5DD065BF5}"/>
              </a:ext>
            </a:extLst>
          </p:cNvPr>
          <p:cNvPicPr>
            <a:picLocks noChangeAspect="1"/>
          </p:cNvPicPr>
          <p:nvPr/>
        </p:nvPicPr>
        <p:blipFill>
          <a:blip r:embed="rId2"/>
          <a:stretch>
            <a:fillRect/>
          </a:stretch>
        </p:blipFill>
        <p:spPr>
          <a:xfrm>
            <a:off x="1997065" y="1677284"/>
            <a:ext cx="6222106" cy="4733055"/>
          </a:xfrm>
          <a:prstGeom prst="rect">
            <a:avLst/>
          </a:prstGeom>
        </p:spPr>
      </p:pic>
    </p:spTree>
    <p:extLst>
      <p:ext uri="{BB962C8B-B14F-4D97-AF65-F5344CB8AC3E}">
        <p14:creationId xmlns:p14="http://schemas.microsoft.com/office/powerpoint/2010/main" val="42373862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54D6055-A71B-FF40-A32D-F0C1F8E55A8E}"/>
              </a:ext>
            </a:extLst>
          </p:cNvPr>
          <p:cNvSpPr txBox="1">
            <a:spLocks/>
          </p:cNvSpPr>
          <p:nvPr/>
        </p:nvSpPr>
        <p:spPr>
          <a:xfrm>
            <a:off x="1879600" y="0"/>
            <a:ext cx="10515600" cy="132556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AU" dirty="0">
                <a:latin typeface="HGSSoeiKakugothicUB" panose="020B0900000000000000" pitchFamily="34" charset="-128"/>
                <a:ea typeface="HGSSoeiKakugothicUB" panose="020B0900000000000000" pitchFamily="34" charset="-128"/>
              </a:rPr>
              <a:t>The angular momentum journey: the CGM</a:t>
            </a:r>
            <a:endParaRPr lang="en-US" baseline="-25000" dirty="0">
              <a:latin typeface="HGSSoeiKakugothicUB" panose="020B0900000000000000" pitchFamily="34" charset="-128"/>
              <a:ea typeface="HGSSoeiKakugothicUB" panose="020B0900000000000000" pitchFamily="34" charset="-128"/>
            </a:endParaRPr>
          </a:p>
        </p:txBody>
      </p:sp>
      <p:pic>
        <p:nvPicPr>
          <p:cNvPr id="9" name="Picture 8">
            <a:extLst>
              <a:ext uri="{FF2B5EF4-FFF2-40B4-BE49-F238E27FC236}">
                <a16:creationId xmlns:a16="http://schemas.microsoft.com/office/drawing/2014/main" id="{E04CDB33-157B-6047-90E1-063E364D9F27}"/>
              </a:ext>
            </a:extLst>
          </p:cNvPr>
          <p:cNvPicPr>
            <a:picLocks noChangeAspect="1"/>
          </p:cNvPicPr>
          <p:nvPr/>
        </p:nvPicPr>
        <p:blipFill>
          <a:blip r:embed="rId3"/>
          <a:stretch>
            <a:fillRect/>
          </a:stretch>
        </p:blipFill>
        <p:spPr>
          <a:xfrm>
            <a:off x="1181454" y="1227088"/>
            <a:ext cx="6634464" cy="5171224"/>
          </a:xfrm>
          <a:prstGeom prst="rect">
            <a:avLst/>
          </a:prstGeom>
        </p:spPr>
      </p:pic>
      <p:sp>
        <p:nvSpPr>
          <p:cNvPr id="13" name="TextBox 12">
            <a:extLst>
              <a:ext uri="{FF2B5EF4-FFF2-40B4-BE49-F238E27FC236}">
                <a16:creationId xmlns:a16="http://schemas.microsoft.com/office/drawing/2014/main" id="{1556524B-E607-5240-93CF-4310CF004023}"/>
              </a:ext>
            </a:extLst>
          </p:cNvPr>
          <p:cNvSpPr txBox="1"/>
          <p:nvPr/>
        </p:nvSpPr>
        <p:spPr>
          <a:xfrm rot="16200000">
            <a:off x="-57174" y="3459349"/>
            <a:ext cx="1372492" cy="584775"/>
          </a:xfrm>
          <a:prstGeom prst="rect">
            <a:avLst/>
          </a:prstGeom>
          <a:noFill/>
        </p:spPr>
        <p:txBody>
          <a:bodyPr wrap="none" rtlCol="0">
            <a:spAutoFit/>
          </a:bodyPr>
          <a:lstStyle/>
          <a:p>
            <a:r>
              <a:rPr lang="en-US" sz="3200" dirty="0">
                <a:latin typeface="HGSSoeiKakugothicUB" panose="020B0900000000000000" pitchFamily="34" charset="-128"/>
                <a:ea typeface="HGSSoeiKakugothicUB" panose="020B0900000000000000" pitchFamily="34" charset="-128"/>
              </a:rPr>
              <a:t>Galaxy</a:t>
            </a:r>
          </a:p>
        </p:txBody>
      </p:sp>
      <p:sp>
        <p:nvSpPr>
          <p:cNvPr id="24" name="TextBox 23">
            <a:extLst>
              <a:ext uri="{FF2B5EF4-FFF2-40B4-BE49-F238E27FC236}">
                <a16:creationId xmlns:a16="http://schemas.microsoft.com/office/drawing/2014/main" id="{F98C8F7C-A605-1E42-BD93-20F6CEA88F34}"/>
              </a:ext>
            </a:extLst>
          </p:cNvPr>
          <p:cNvSpPr txBox="1"/>
          <p:nvPr/>
        </p:nvSpPr>
        <p:spPr>
          <a:xfrm>
            <a:off x="8075912" y="1491583"/>
            <a:ext cx="3885269" cy="1077218"/>
          </a:xfrm>
          <a:prstGeom prst="rect">
            <a:avLst/>
          </a:prstGeom>
          <a:noFill/>
        </p:spPr>
        <p:txBody>
          <a:bodyPr wrap="square" rtlCol="0">
            <a:spAutoFit/>
          </a:bodyPr>
          <a:lstStyle/>
          <a:p>
            <a:r>
              <a:rPr lang="en-US" b="1" u="sng" dirty="0">
                <a:latin typeface="HGSSoeiKakugothicUB" panose="020B0900000000000000" pitchFamily="34" charset="-128"/>
                <a:ea typeface="HGSSoeiKakugothicUB" panose="020B0900000000000000" pitchFamily="34" charset="-128"/>
              </a:rPr>
              <a:t>Pearson correlation coefficient:</a:t>
            </a:r>
          </a:p>
          <a:p>
            <a:endParaRPr lang="en-US" dirty="0">
              <a:solidFill>
                <a:srgbClr val="0070C0"/>
              </a:solidFill>
              <a:latin typeface="HGSSoeiKakugothicUB" panose="020B0900000000000000" pitchFamily="34" charset="-128"/>
              <a:ea typeface="HGSSoeiKakugothicUB" panose="020B0900000000000000" pitchFamily="34" charset="-128"/>
            </a:endParaRPr>
          </a:p>
          <a:p>
            <a:r>
              <a:rPr lang="en-US" sz="2800" dirty="0">
                <a:solidFill>
                  <a:srgbClr val="0070C0"/>
                </a:solidFill>
                <a:latin typeface="HGSSoeiKakugothicUB" panose="020B0900000000000000" pitchFamily="34" charset="-128"/>
                <a:ea typeface="HGSSoeiKakugothicUB" panose="020B0900000000000000" pitchFamily="34" charset="-128"/>
              </a:rPr>
              <a:t>      </a:t>
            </a:r>
            <a:r>
              <a:rPr lang="en-US" sz="2800" dirty="0">
                <a:solidFill>
                  <a:srgbClr val="FFC000"/>
                </a:solidFill>
                <a:latin typeface="HGSSoeiKakugothicUB" panose="020B0900000000000000" pitchFamily="34" charset="-128"/>
                <a:ea typeface="HGSSoeiKakugothicUB" panose="020B0900000000000000" pitchFamily="34" charset="-128"/>
              </a:rPr>
              <a:t>+0.16</a:t>
            </a:r>
            <a:r>
              <a:rPr lang="en-US" sz="2800" dirty="0">
                <a:solidFill>
                  <a:srgbClr val="0070C0"/>
                </a:solidFill>
                <a:latin typeface="HGSSoeiKakugothicUB" panose="020B0900000000000000" pitchFamily="34" charset="-128"/>
                <a:ea typeface="HGSSoeiKakugothicUB" panose="020B0900000000000000" pitchFamily="34" charset="-128"/>
              </a:rPr>
              <a:t>, </a:t>
            </a:r>
            <a:r>
              <a:rPr lang="en-US" sz="2800" dirty="0">
                <a:solidFill>
                  <a:srgbClr val="7030A0"/>
                </a:solidFill>
                <a:latin typeface="HGSSoeiKakugothicUB" panose="020B0900000000000000" pitchFamily="34" charset="-128"/>
                <a:ea typeface="HGSSoeiKakugothicUB" panose="020B0900000000000000" pitchFamily="34" charset="-128"/>
              </a:rPr>
              <a:t>+0.46</a:t>
            </a:r>
          </a:p>
        </p:txBody>
      </p:sp>
      <p:sp>
        <p:nvSpPr>
          <p:cNvPr id="25" name="TextBox 24">
            <a:extLst>
              <a:ext uri="{FF2B5EF4-FFF2-40B4-BE49-F238E27FC236}">
                <a16:creationId xmlns:a16="http://schemas.microsoft.com/office/drawing/2014/main" id="{7C78370F-B7D3-5545-A58D-4B53F2613ADD}"/>
              </a:ext>
            </a:extLst>
          </p:cNvPr>
          <p:cNvSpPr txBox="1"/>
          <p:nvPr/>
        </p:nvSpPr>
        <p:spPr>
          <a:xfrm>
            <a:off x="6010168" y="6211669"/>
            <a:ext cx="1127232" cy="646331"/>
          </a:xfrm>
          <a:prstGeom prst="rect">
            <a:avLst/>
          </a:prstGeom>
          <a:noFill/>
        </p:spPr>
        <p:txBody>
          <a:bodyPr wrap="none" rtlCol="0">
            <a:spAutoFit/>
          </a:bodyPr>
          <a:lstStyle/>
          <a:p>
            <a:r>
              <a:rPr lang="en-US" sz="3600" dirty="0">
                <a:latin typeface="HGSSoeiKakugothicUB" panose="020B0900000000000000" pitchFamily="34" charset="-128"/>
                <a:ea typeface="HGSSoeiKakugothicUB" panose="020B0900000000000000" pitchFamily="34" charset="-128"/>
              </a:rPr>
              <a:t>CGM</a:t>
            </a:r>
          </a:p>
        </p:txBody>
      </p:sp>
      <p:sp>
        <p:nvSpPr>
          <p:cNvPr id="26" name="Rectangle 25">
            <a:extLst>
              <a:ext uri="{FF2B5EF4-FFF2-40B4-BE49-F238E27FC236}">
                <a16:creationId xmlns:a16="http://schemas.microsoft.com/office/drawing/2014/main" id="{CF7988B9-04F6-A546-A75E-1E6B49F9E08B}"/>
              </a:ext>
            </a:extLst>
          </p:cNvPr>
          <p:cNvSpPr/>
          <p:nvPr/>
        </p:nvSpPr>
        <p:spPr>
          <a:xfrm>
            <a:off x="7815918" y="2521606"/>
            <a:ext cx="4145263" cy="3693319"/>
          </a:xfrm>
          <a:prstGeom prst="rect">
            <a:avLst/>
          </a:prstGeom>
        </p:spPr>
        <p:txBody>
          <a:bodyPr wrap="square">
            <a:spAutoFit/>
          </a:bodyPr>
          <a:lstStyle/>
          <a:p>
            <a:r>
              <a:rPr lang="en-US" dirty="0">
                <a:solidFill>
                  <a:srgbClr val="0070C0"/>
                </a:solidFill>
                <a:latin typeface="HGSSoeiKakugothicUB" panose="020B0900000000000000" pitchFamily="34" charset="-128"/>
                <a:ea typeface="HGSSoeiKakugothicUB" panose="020B0900000000000000" pitchFamily="34" charset="-128"/>
              </a:rPr>
              <a:t>The key takeaways here:</a:t>
            </a:r>
          </a:p>
          <a:p>
            <a:endParaRPr lang="en-US" dirty="0">
              <a:solidFill>
                <a:srgbClr val="0070C0"/>
              </a:solidFill>
              <a:latin typeface="HGSSoeiKakugothicUB" panose="020B0900000000000000" pitchFamily="34" charset="-128"/>
              <a:ea typeface="HGSSoeiKakugothicUB" panose="020B0900000000000000" pitchFamily="34" charset="-128"/>
            </a:endParaRPr>
          </a:p>
          <a:p>
            <a:pPr marL="285750" indent="-285750">
              <a:buFontTx/>
              <a:buChar char="-"/>
            </a:pPr>
            <a:r>
              <a:rPr lang="en-US" dirty="0">
                <a:solidFill>
                  <a:srgbClr val="0070C0"/>
                </a:solidFill>
                <a:latin typeface="HGSSoeiKakugothicUB" panose="020B0900000000000000" pitchFamily="34" charset="-128"/>
                <a:ea typeface="HGSSoeiKakugothicUB" panose="020B0900000000000000" pitchFamily="34" charset="-128"/>
              </a:rPr>
              <a:t>The level of correlation between the CGM spin and the galaxy spin </a:t>
            </a:r>
            <a:r>
              <a:rPr lang="en-US" u="sng" dirty="0">
                <a:solidFill>
                  <a:srgbClr val="0070C0"/>
                </a:solidFill>
                <a:latin typeface="HGSSoeiKakugothicUB" panose="020B0900000000000000" pitchFamily="34" charset="-128"/>
                <a:ea typeface="HGSSoeiKakugothicUB" panose="020B0900000000000000" pitchFamily="34" charset="-128"/>
              </a:rPr>
              <a:t>is weak</a:t>
            </a:r>
            <a:r>
              <a:rPr lang="en-US" dirty="0">
                <a:solidFill>
                  <a:srgbClr val="0070C0"/>
                </a:solidFill>
                <a:latin typeface="HGSSoeiKakugothicUB" panose="020B0900000000000000" pitchFamily="34" charset="-128"/>
                <a:ea typeface="HGSSoeiKakugothicUB" panose="020B0900000000000000" pitchFamily="34" charset="-128"/>
              </a:rPr>
              <a:t>. </a:t>
            </a:r>
            <a:r>
              <a:rPr lang="en-US" dirty="0">
                <a:latin typeface="HGSSoeiKakugothicUB" panose="020B0900000000000000" pitchFamily="34" charset="-128"/>
                <a:ea typeface="HGSSoeiKakugothicUB" panose="020B0900000000000000" pitchFamily="34" charset="-128"/>
              </a:rPr>
              <a:t>The journey of angular momentum is </a:t>
            </a:r>
            <a:r>
              <a:rPr lang="en-US" u="sng" dirty="0">
                <a:latin typeface="HGSSoeiKakugothicUB" panose="020B0900000000000000" pitchFamily="34" charset="-128"/>
                <a:ea typeface="HGSSoeiKakugothicUB" panose="020B0900000000000000" pitchFamily="34" charset="-128"/>
              </a:rPr>
              <a:t>complex</a:t>
            </a:r>
            <a:r>
              <a:rPr lang="en-US" dirty="0">
                <a:solidFill>
                  <a:srgbClr val="0070C0"/>
                </a:solidFill>
                <a:latin typeface="HGSSoeiKakugothicUB" panose="020B0900000000000000" pitchFamily="34" charset="-128"/>
                <a:ea typeface="HGSSoeiKakugothicUB" panose="020B0900000000000000" pitchFamily="34" charset="-128"/>
              </a:rPr>
              <a:t>.</a:t>
            </a:r>
          </a:p>
          <a:p>
            <a:endParaRPr lang="en-US" dirty="0">
              <a:solidFill>
                <a:srgbClr val="0070C0"/>
              </a:solidFill>
              <a:latin typeface="HGSSoeiKakugothicUB" panose="020B0900000000000000" pitchFamily="34" charset="-128"/>
              <a:ea typeface="HGSSoeiKakugothicUB" panose="020B0900000000000000" pitchFamily="34" charset="-128"/>
            </a:endParaRPr>
          </a:p>
          <a:p>
            <a:pPr marL="285750" indent="-285750">
              <a:buFontTx/>
              <a:buChar char="-"/>
            </a:pPr>
            <a:r>
              <a:rPr lang="en-US" dirty="0">
                <a:solidFill>
                  <a:srgbClr val="0070C0"/>
                </a:solidFill>
                <a:latin typeface="HGSSoeiKakugothicUB" panose="020B0900000000000000" pitchFamily="34" charset="-128"/>
                <a:ea typeface="HGSSoeiKakugothicUB" panose="020B0900000000000000" pitchFamily="34" charset="-128"/>
              </a:rPr>
              <a:t>The level of correlation is different depending on the cosmological simulation you </a:t>
            </a:r>
            <a:r>
              <a:rPr lang="en-US" dirty="0" err="1">
                <a:solidFill>
                  <a:srgbClr val="0070C0"/>
                </a:solidFill>
                <a:latin typeface="HGSSoeiKakugothicUB" panose="020B0900000000000000" pitchFamily="34" charset="-128"/>
                <a:ea typeface="HGSSoeiKakugothicUB" panose="020B0900000000000000" pitchFamily="34" charset="-128"/>
              </a:rPr>
              <a:t>analyse</a:t>
            </a:r>
            <a:r>
              <a:rPr lang="en-US" dirty="0">
                <a:solidFill>
                  <a:srgbClr val="0070C0"/>
                </a:solidFill>
                <a:latin typeface="HGSSoeiKakugothicUB" panose="020B0900000000000000" pitchFamily="34" charset="-128"/>
                <a:ea typeface="HGSSoeiKakugothicUB" panose="020B0900000000000000" pitchFamily="34" charset="-128"/>
              </a:rPr>
              <a:t>. </a:t>
            </a:r>
          </a:p>
          <a:p>
            <a:pPr marL="285750" indent="-285750">
              <a:buFontTx/>
              <a:buChar char="-"/>
            </a:pPr>
            <a:endParaRPr lang="en-US" dirty="0">
              <a:solidFill>
                <a:srgbClr val="0070C0"/>
              </a:solidFill>
              <a:latin typeface="HGSSoeiKakugothicUB" panose="020B0900000000000000" pitchFamily="34" charset="-128"/>
              <a:ea typeface="HGSSoeiKakugothicUB" panose="020B0900000000000000" pitchFamily="34" charset="-128"/>
            </a:endParaRPr>
          </a:p>
          <a:p>
            <a:endParaRPr lang="en-US" dirty="0">
              <a:solidFill>
                <a:srgbClr val="0070C0"/>
              </a:solidFill>
              <a:latin typeface="HGSSoeiKakugothicUB" panose="020B0900000000000000" pitchFamily="34" charset="-128"/>
              <a:ea typeface="HGSSoeiKakugothicUB" panose="020B0900000000000000" pitchFamily="34" charset="-128"/>
            </a:endParaRPr>
          </a:p>
          <a:p>
            <a:endParaRPr lang="en-US" dirty="0">
              <a:solidFill>
                <a:srgbClr val="0070C0"/>
              </a:solidFill>
              <a:latin typeface="HGSSoeiKakugothicUB" panose="020B0900000000000000" pitchFamily="34" charset="-128"/>
              <a:ea typeface="HGSSoeiKakugothicUB" panose="020B0900000000000000" pitchFamily="34" charset="-128"/>
            </a:endParaRPr>
          </a:p>
        </p:txBody>
      </p:sp>
      <p:sp>
        <p:nvSpPr>
          <p:cNvPr id="2" name="Footer Placeholder 1">
            <a:extLst>
              <a:ext uri="{FF2B5EF4-FFF2-40B4-BE49-F238E27FC236}">
                <a16:creationId xmlns:a16="http://schemas.microsoft.com/office/drawing/2014/main" id="{F33CA49C-EE0B-6B4E-87E6-962FFA60981A}"/>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35073554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54D6055-A71B-FF40-A32D-F0C1F8E55A8E}"/>
              </a:ext>
            </a:extLst>
          </p:cNvPr>
          <p:cNvSpPr txBox="1">
            <a:spLocks/>
          </p:cNvSpPr>
          <p:nvPr/>
        </p:nvSpPr>
        <p:spPr>
          <a:xfrm>
            <a:off x="1879600" y="0"/>
            <a:ext cx="10515600" cy="132556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AU" dirty="0">
                <a:latin typeface="HGSSoeiKakugothicUB" panose="020B0900000000000000" pitchFamily="34" charset="-128"/>
                <a:ea typeface="HGSSoeiKakugothicUB" panose="020B0900000000000000" pitchFamily="34" charset="-128"/>
              </a:rPr>
              <a:t>The angular momentum journey: the CGM</a:t>
            </a:r>
            <a:endParaRPr lang="en-US" baseline="-25000" dirty="0">
              <a:latin typeface="HGSSoeiKakugothicUB" panose="020B0900000000000000" pitchFamily="34" charset="-128"/>
              <a:ea typeface="HGSSoeiKakugothicUB" panose="020B0900000000000000" pitchFamily="34" charset="-128"/>
            </a:endParaRPr>
          </a:p>
        </p:txBody>
      </p:sp>
      <p:pic>
        <p:nvPicPr>
          <p:cNvPr id="9" name="Picture 8">
            <a:extLst>
              <a:ext uri="{FF2B5EF4-FFF2-40B4-BE49-F238E27FC236}">
                <a16:creationId xmlns:a16="http://schemas.microsoft.com/office/drawing/2014/main" id="{E04CDB33-157B-6047-90E1-063E364D9F27}"/>
              </a:ext>
            </a:extLst>
          </p:cNvPr>
          <p:cNvPicPr>
            <a:picLocks noChangeAspect="1"/>
          </p:cNvPicPr>
          <p:nvPr/>
        </p:nvPicPr>
        <p:blipFill>
          <a:blip r:embed="rId2"/>
          <a:stretch>
            <a:fillRect/>
          </a:stretch>
        </p:blipFill>
        <p:spPr>
          <a:xfrm>
            <a:off x="1181454" y="1227088"/>
            <a:ext cx="6634464" cy="5171224"/>
          </a:xfrm>
          <a:prstGeom prst="rect">
            <a:avLst/>
          </a:prstGeom>
        </p:spPr>
      </p:pic>
      <p:sp>
        <p:nvSpPr>
          <p:cNvPr id="12" name="TextBox 11">
            <a:extLst>
              <a:ext uri="{FF2B5EF4-FFF2-40B4-BE49-F238E27FC236}">
                <a16:creationId xmlns:a16="http://schemas.microsoft.com/office/drawing/2014/main" id="{2B0AF16A-EB79-D443-B8CE-6B11B35871B3}"/>
              </a:ext>
            </a:extLst>
          </p:cNvPr>
          <p:cNvSpPr txBox="1"/>
          <p:nvPr/>
        </p:nvSpPr>
        <p:spPr>
          <a:xfrm>
            <a:off x="8075912" y="1491583"/>
            <a:ext cx="3885269" cy="1077218"/>
          </a:xfrm>
          <a:prstGeom prst="rect">
            <a:avLst/>
          </a:prstGeom>
          <a:noFill/>
        </p:spPr>
        <p:txBody>
          <a:bodyPr wrap="square" rtlCol="0">
            <a:spAutoFit/>
          </a:bodyPr>
          <a:lstStyle/>
          <a:p>
            <a:r>
              <a:rPr lang="en-US" b="1" u="sng" dirty="0">
                <a:latin typeface="HGSSoeiKakugothicUB" panose="020B0900000000000000" pitchFamily="34" charset="-128"/>
                <a:ea typeface="HGSSoeiKakugothicUB" panose="020B0900000000000000" pitchFamily="34" charset="-128"/>
              </a:rPr>
              <a:t>Pearson correlation coefficient:</a:t>
            </a:r>
          </a:p>
          <a:p>
            <a:endParaRPr lang="en-US" dirty="0">
              <a:solidFill>
                <a:srgbClr val="0070C0"/>
              </a:solidFill>
              <a:latin typeface="HGSSoeiKakugothicUB" panose="020B0900000000000000" pitchFamily="34" charset="-128"/>
              <a:ea typeface="HGSSoeiKakugothicUB" panose="020B0900000000000000" pitchFamily="34" charset="-128"/>
            </a:endParaRPr>
          </a:p>
          <a:p>
            <a:r>
              <a:rPr lang="en-US" sz="2800" dirty="0">
                <a:solidFill>
                  <a:srgbClr val="0070C0"/>
                </a:solidFill>
                <a:latin typeface="HGSSoeiKakugothicUB" panose="020B0900000000000000" pitchFamily="34" charset="-128"/>
                <a:ea typeface="HGSSoeiKakugothicUB" panose="020B0900000000000000" pitchFamily="34" charset="-128"/>
              </a:rPr>
              <a:t>      </a:t>
            </a:r>
            <a:r>
              <a:rPr lang="en-US" sz="2800" dirty="0">
                <a:solidFill>
                  <a:srgbClr val="FFC000"/>
                </a:solidFill>
                <a:latin typeface="HGSSoeiKakugothicUB" panose="020B0900000000000000" pitchFamily="34" charset="-128"/>
                <a:ea typeface="HGSSoeiKakugothicUB" panose="020B0900000000000000" pitchFamily="34" charset="-128"/>
              </a:rPr>
              <a:t>+0.16</a:t>
            </a:r>
            <a:r>
              <a:rPr lang="en-US" sz="2800" dirty="0">
                <a:solidFill>
                  <a:srgbClr val="0070C0"/>
                </a:solidFill>
                <a:latin typeface="HGSSoeiKakugothicUB" panose="020B0900000000000000" pitchFamily="34" charset="-128"/>
                <a:ea typeface="HGSSoeiKakugothicUB" panose="020B0900000000000000" pitchFamily="34" charset="-128"/>
              </a:rPr>
              <a:t>, </a:t>
            </a:r>
            <a:r>
              <a:rPr lang="en-US" sz="2800" dirty="0">
                <a:solidFill>
                  <a:srgbClr val="7030A0"/>
                </a:solidFill>
                <a:latin typeface="HGSSoeiKakugothicUB" panose="020B0900000000000000" pitchFamily="34" charset="-128"/>
                <a:ea typeface="HGSSoeiKakugothicUB" panose="020B0900000000000000" pitchFamily="34" charset="-128"/>
              </a:rPr>
              <a:t>+0.46</a:t>
            </a:r>
          </a:p>
        </p:txBody>
      </p:sp>
      <p:sp>
        <p:nvSpPr>
          <p:cNvPr id="13" name="TextBox 12">
            <a:extLst>
              <a:ext uri="{FF2B5EF4-FFF2-40B4-BE49-F238E27FC236}">
                <a16:creationId xmlns:a16="http://schemas.microsoft.com/office/drawing/2014/main" id="{1556524B-E607-5240-93CF-4310CF004023}"/>
              </a:ext>
            </a:extLst>
          </p:cNvPr>
          <p:cNvSpPr txBox="1"/>
          <p:nvPr/>
        </p:nvSpPr>
        <p:spPr>
          <a:xfrm rot="16200000">
            <a:off x="-57174" y="3459349"/>
            <a:ext cx="1372492" cy="584775"/>
          </a:xfrm>
          <a:prstGeom prst="rect">
            <a:avLst/>
          </a:prstGeom>
          <a:noFill/>
        </p:spPr>
        <p:txBody>
          <a:bodyPr wrap="none" rtlCol="0">
            <a:spAutoFit/>
          </a:bodyPr>
          <a:lstStyle/>
          <a:p>
            <a:r>
              <a:rPr lang="en-US" sz="3200" dirty="0">
                <a:latin typeface="HGSSoeiKakugothicUB" panose="020B0900000000000000" pitchFamily="34" charset="-128"/>
                <a:ea typeface="HGSSoeiKakugothicUB" panose="020B0900000000000000" pitchFamily="34" charset="-128"/>
              </a:rPr>
              <a:t>Galaxy</a:t>
            </a:r>
          </a:p>
        </p:txBody>
      </p:sp>
      <p:sp>
        <p:nvSpPr>
          <p:cNvPr id="14" name="TextBox 13">
            <a:extLst>
              <a:ext uri="{FF2B5EF4-FFF2-40B4-BE49-F238E27FC236}">
                <a16:creationId xmlns:a16="http://schemas.microsoft.com/office/drawing/2014/main" id="{D5CC33AC-D4EF-9B4D-9887-C52844031028}"/>
              </a:ext>
            </a:extLst>
          </p:cNvPr>
          <p:cNvSpPr txBox="1"/>
          <p:nvPr/>
        </p:nvSpPr>
        <p:spPr>
          <a:xfrm>
            <a:off x="6010168" y="6211669"/>
            <a:ext cx="1127232" cy="646331"/>
          </a:xfrm>
          <a:prstGeom prst="rect">
            <a:avLst/>
          </a:prstGeom>
          <a:noFill/>
        </p:spPr>
        <p:txBody>
          <a:bodyPr wrap="none" rtlCol="0">
            <a:spAutoFit/>
          </a:bodyPr>
          <a:lstStyle/>
          <a:p>
            <a:r>
              <a:rPr lang="en-US" sz="3600" dirty="0">
                <a:latin typeface="HGSSoeiKakugothicUB" panose="020B0900000000000000" pitchFamily="34" charset="-128"/>
                <a:ea typeface="HGSSoeiKakugothicUB" panose="020B0900000000000000" pitchFamily="34" charset="-128"/>
              </a:rPr>
              <a:t>CGM</a:t>
            </a:r>
          </a:p>
        </p:txBody>
      </p:sp>
      <p:sp>
        <p:nvSpPr>
          <p:cNvPr id="17" name="Rectangle 16">
            <a:extLst>
              <a:ext uri="{FF2B5EF4-FFF2-40B4-BE49-F238E27FC236}">
                <a16:creationId xmlns:a16="http://schemas.microsoft.com/office/drawing/2014/main" id="{B53B03BF-0DE8-0E48-AD5E-629C8E2FD0DF}"/>
              </a:ext>
            </a:extLst>
          </p:cNvPr>
          <p:cNvSpPr/>
          <p:nvPr/>
        </p:nvSpPr>
        <p:spPr>
          <a:xfrm>
            <a:off x="7815918" y="2521606"/>
            <a:ext cx="4145263" cy="3693319"/>
          </a:xfrm>
          <a:prstGeom prst="rect">
            <a:avLst/>
          </a:prstGeom>
        </p:spPr>
        <p:txBody>
          <a:bodyPr wrap="square">
            <a:spAutoFit/>
          </a:bodyPr>
          <a:lstStyle/>
          <a:p>
            <a:r>
              <a:rPr lang="en-US" dirty="0">
                <a:solidFill>
                  <a:srgbClr val="0070C0"/>
                </a:solidFill>
                <a:latin typeface="HGSSoeiKakugothicUB" panose="020B0900000000000000" pitchFamily="34" charset="-128"/>
                <a:ea typeface="HGSSoeiKakugothicUB" panose="020B0900000000000000" pitchFamily="34" charset="-128"/>
              </a:rPr>
              <a:t>The key takeaways here:</a:t>
            </a:r>
          </a:p>
          <a:p>
            <a:endParaRPr lang="en-US" dirty="0">
              <a:solidFill>
                <a:srgbClr val="0070C0"/>
              </a:solidFill>
              <a:latin typeface="HGSSoeiKakugothicUB" panose="020B0900000000000000" pitchFamily="34" charset="-128"/>
              <a:ea typeface="HGSSoeiKakugothicUB" panose="020B0900000000000000" pitchFamily="34" charset="-128"/>
            </a:endParaRPr>
          </a:p>
          <a:p>
            <a:pPr marL="285750" indent="-285750">
              <a:buFontTx/>
              <a:buChar char="-"/>
            </a:pPr>
            <a:r>
              <a:rPr lang="en-US" dirty="0">
                <a:solidFill>
                  <a:srgbClr val="0070C0"/>
                </a:solidFill>
                <a:latin typeface="HGSSoeiKakugothicUB" panose="020B0900000000000000" pitchFamily="34" charset="-128"/>
                <a:ea typeface="HGSSoeiKakugothicUB" panose="020B0900000000000000" pitchFamily="34" charset="-128"/>
              </a:rPr>
              <a:t>The level of correlation between the CGM spin and the galaxy spin </a:t>
            </a:r>
            <a:r>
              <a:rPr lang="en-US" u="sng" dirty="0">
                <a:solidFill>
                  <a:srgbClr val="0070C0"/>
                </a:solidFill>
                <a:latin typeface="HGSSoeiKakugothicUB" panose="020B0900000000000000" pitchFamily="34" charset="-128"/>
                <a:ea typeface="HGSSoeiKakugothicUB" panose="020B0900000000000000" pitchFamily="34" charset="-128"/>
              </a:rPr>
              <a:t>is weak</a:t>
            </a:r>
            <a:r>
              <a:rPr lang="en-US" dirty="0">
                <a:solidFill>
                  <a:srgbClr val="0070C0"/>
                </a:solidFill>
                <a:latin typeface="HGSSoeiKakugothicUB" panose="020B0900000000000000" pitchFamily="34" charset="-128"/>
                <a:ea typeface="HGSSoeiKakugothicUB" panose="020B0900000000000000" pitchFamily="34" charset="-128"/>
              </a:rPr>
              <a:t>. </a:t>
            </a:r>
            <a:r>
              <a:rPr lang="en-US" dirty="0">
                <a:latin typeface="HGSSoeiKakugothicUB" panose="020B0900000000000000" pitchFamily="34" charset="-128"/>
                <a:ea typeface="HGSSoeiKakugothicUB" panose="020B0900000000000000" pitchFamily="34" charset="-128"/>
              </a:rPr>
              <a:t>The journey of angular momentum is </a:t>
            </a:r>
            <a:r>
              <a:rPr lang="en-US" u="sng" dirty="0">
                <a:latin typeface="HGSSoeiKakugothicUB" panose="020B0900000000000000" pitchFamily="34" charset="-128"/>
                <a:ea typeface="HGSSoeiKakugothicUB" panose="020B0900000000000000" pitchFamily="34" charset="-128"/>
              </a:rPr>
              <a:t>complex</a:t>
            </a:r>
            <a:r>
              <a:rPr lang="en-US" dirty="0">
                <a:solidFill>
                  <a:srgbClr val="0070C0"/>
                </a:solidFill>
                <a:latin typeface="HGSSoeiKakugothicUB" panose="020B0900000000000000" pitchFamily="34" charset="-128"/>
                <a:ea typeface="HGSSoeiKakugothicUB" panose="020B0900000000000000" pitchFamily="34" charset="-128"/>
              </a:rPr>
              <a:t>.</a:t>
            </a:r>
          </a:p>
          <a:p>
            <a:endParaRPr lang="en-US" dirty="0">
              <a:solidFill>
                <a:srgbClr val="0070C0"/>
              </a:solidFill>
              <a:latin typeface="HGSSoeiKakugothicUB" panose="020B0900000000000000" pitchFamily="34" charset="-128"/>
              <a:ea typeface="HGSSoeiKakugothicUB" panose="020B0900000000000000" pitchFamily="34" charset="-128"/>
            </a:endParaRPr>
          </a:p>
          <a:p>
            <a:pPr marL="285750" indent="-285750">
              <a:buFontTx/>
              <a:buChar char="-"/>
            </a:pPr>
            <a:r>
              <a:rPr lang="en-US" dirty="0">
                <a:solidFill>
                  <a:srgbClr val="0070C0"/>
                </a:solidFill>
                <a:latin typeface="HGSSoeiKakugothicUB" panose="020B0900000000000000" pitchFamily="34" charset="-128"/>
                <a:ea typeface="HGSSoeiKakugothicUB" panose="020B0900000000000000" pitchFamily="34" charset="-128"/>
              </a:rPr>
              <a:t>The level of correlation is different depending on the cosmological simulation you </a:t>
            </a:r>
            <a:r>
              <a:rPr lang="en-US" dirty="0" err="1">
                <a:solidFill>
                  <a:srgbClr val="0070C0"/>
                </a:solidFill>
                <a:latin typeface="HGSSoeiKakugothicUB" panose="020B0900000000000000" pitchFamily="34" charset="-128"/>
                <a:ea typeface="HGSSoeiKakugothicUB" panose="020B0900000000000000" pitchFamily="34" charset="-128"/>
              </a:rPr>
              <a:t>analyse</a:t>
            </a:r>
            <a:r>
              <a:rPr lang="en-US" dirty="0">
                <a:solidFill>
                  <a:srgbClr val="0070C0"/>
                </a:solidFill>
                <a:latin typeface="HGSSoeiKakugothicUB" panose="020B0900000000000000" pitchFamily="34" charset="-128"/>
                <a:ea typeface="HGSSoeiKakugothicUB" panose="020B0900000000000000" pitchFamily="34" charset="-128"/>
              </a:rPr>
              <a:t>. </a:t>
            </a:r>
          </a:p>
          <a:p>
            <a:pPr marL="285750" indent="-285750">
              <a:buFontTx/>
              <a:buChar char="-"/>
            </a:pPr>
            <a:endParaRPr lang="en-US" dirty="0">
              <a:solidFill>
                <a:srgbClr val="0070C0"/>
              </a:solidFill>
              <a:latin typeface="HGSSoeiKakugothicUB" panose="020B0900000000000000" pitchFamily="34" charset="-128"/>
              <a:ea typeface="HGSSoeiKakugothicUB" panose="020B0900000000000000" pitchFamily="34" charset="-128"/>
            </a:endParaRPr>
          </a:p>
          <a:p>
            <a:endParaRPr lang="en-US" dirty="0">
              <a:solidFill>
                <a:srgbClr val="0070C0"/>
              </a:solidFill>
              <a:latin typeface="HGSSoeiKakugothicUB" panose="020B0900000000000000" pitchFamily="34" charset="-128"/>
              <a:ea typeface="HGSSoeiKakugothicUB" panose="020B0900000000000000" pitchFamily="34" charset="-128"/>
            </a:endParaRPr>
          </a:p>
          <a:p>
            <a:endParaRPr lang="en-US" dirty="0">
              <a:solidFill>
                <a:srgbClr val="0070C0"/>
              </a:solidFill>
              <a:latin typeface="HGSSoeiKakugothicUB" panose="020B0900000000000000" pitchFamily="34" charset="-128"/>
              <a:ea typeface="HGSSoeiKakugothicUB" panose="020B0900000000000000" pitchFamily="34" charset="-128"/>
            </a:endParaRPr>
          </a:p>
        </p:txBody>
      </p:sp>
      <p:sp>
        <p:nvSpPr>
          <p:cNvPr id="19" name="Rectangle 18">
            <a:extLst>
              <a:ext uri="{FF2B5EF4-FFF2-40B4-BE49-F238E27FC236}">
                <a16:creationId xmlns:a16="http://schemas.microsoft.com/office/drawing/2014/main" id="{16686151-7746-9D46-AC95-3C916445D15E}"/>
              </a:ext>
            </a:extLst>
          </p:cNvPr>
          <p:cNvSpPr/>
          <p:nvPr/>
        </p:nvSpPr>
        <p:spPr>
          <a:xfrm>
            <a:off x="7627560" y="5453303"/>
            <a:ext cx="4521977" cy="1200329"/>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r>
              <a:rPr lang="en-US" dirty="0">
                <a:latin typeface="HGSSoeiKakugothicUB" panose="020B0900000000000000" pitchFamily="34" charset="-128"/>
                <a:ea typeface="HGSSoeiKakugothicUB" panose="020B0900000000000000" pitchFamily="34" charset="-128"/>
              </a:rPr>
              <a:t>BUT is this difference physical (e.g. galaxy evolution physics)or numerical (e.g. hydrodynamic scheme OR halo identification inconsistencies) in origin?</a:t>
            </a:r>
          </a:p>
        </p:txBody>
      </p:sp>
      <p:sp>
        <p:nvSpPr>
          <p:cNvPr id="2" name="Footer Placeholder 1">
            <a:extLst>
              <a:ext uri="{FF2B5EF4-FFF2-40B4-BE49-F238E27FC236}">
                <a16:creationId xmlns:a16="http://schemas.microsoft.com/office/drawing/2014/main" id="{5BDBF5A4-47D8-0149-8794-13597F3EB7F1}"/>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23450822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C770-897F-C341-98E3-5DD913096389}"/>
              </a:ext>
            </a:extLst>
          </p:cNvPr>
          <p:cNvSpPr>
            <a:spLocks noGrp="1"/>
          </p:cNvSpPr>
          <p:nvPr>
            <p:ph type="title"/>
          </p:nvPr>
        </p:nvSpPr>
        <p:spPr>
          <a:xfrm>
            <a:off x="945737" y="2716368"/>
            <a:ext cx="10515600" cy="1325563"/>
          </a:xfrm>
        </p:spPr>
        <p:txBody>
          <a:bodyPr>
            <a:normAutofit fontScale="90000"/>
          </a:bodyPr>
          <a:lstStyle/>
          <a:p>
            <a:pPr algn="ctr"/>
            <a:r>
              <a:rPr lang="en-AU" dirty="0">
                <a:solidFill>
                  <a:schemeClr val="bg1"/>
                </a:solidFill>
                <a:latin typeface="HGSSoeiKakugothicUB" panose="020B0900000000000000" pitchFamily="34" charset="-128"/>
                <a:ea typeface="HGSSoeiKakugothicUB" panose="020B0900000000000000" pitchFamily="34" charset="-128"/>
              </a:rPr>
              <a:t>We can use different types of simulation to isolate different aspects of the angular momentum journey.</a:t>
            </a:r>
            <a:br>
              <a:rPr lang="en-AU" dirty="0">
                <a:solidFill>
                  <a:schemeClr val="bg1"/>
                </a:solidFill>
                <a:latin typeface="HGSSoeiKakugothicUB" panose="020B0900000000000000" pitchFamily="34" charset="-128"/>
                <a:ea typeface="HGSSoeiKakugothicUB" panose="020B0900000000000000" pitchFamily="34" charset="-128"/>
              </a:rPr>
            </a:br>
            <a:br>
              <a:rPr lang="en-AU" dirty="0">
                <a:solidFill>
                  <a:schemeClr val="bg1"/>
                </a:solidFill>
                <a:latin typeface="HGSSoeiKakugothicUB" panose="020B0900000000000000" pitchFamily="34" charset="-128"/>
                <a:ea typeface="HGSSoeiKakugothicUB" panose="020B0900000000000000" pitchFamily="34" charset="-128"/>
              </a:rPr>
            </a:br>
            <a:r>
              <a:rPr lang="en-AU" dirty="0">
                <a:solidFill>
                  <a:schemeClr val="bg1"/>
                </a:solidFill>
                <a:latin typeface="HGSSoeiKakugothicUB" panose="020B0900000000000000" pitchFamily="34" charset="-128"/>
                <a:ea typeface="HGSSoeiKakugothicUB" panose="020B0900000000000000" pitchFamily="34" charset="-128"/>
              </a:rPr>
              <a:t>We can begin using simulations which have </a:t>
            </a:r>
            <a:r>
              <a:rPr lang="en-AU" dirty="0">
                <a:solidFill>
                  <a:srgbClr val="FFC000"/>
                </a:solidFill>
                <a:latin typeface="HGSSoeiKakugothicUB" panose="020B0900000000000000" pitchFamily="34" charset="-128"/>
                <a:ea typeface="HGSSoeiKakugothicUB" panose="020B0900000000000000" pitchFamily="34" charset="-128"/>
              </a:rPr>
              <a:t>removed the galaxy evolution physics</a:t>
            </a:r>
            <a:r>
              <a:rPr lang="en-AU" dirty="0">
                <a:solidFill>
                  <a:schemeClr val="bg1"/>
                </a:solidFill>
                <a:latin typeface="HGSSoeiKakugothicUB" panose="020B0900000000000000" pitchFamily="34" charset="-128"/>
                <a:ea typeface="HGSSoeiKakugothicUB" panose="020B0900000000000000" pitchFamily="34" charset="-128"/>
              </a:rPr>
              <a:t>. </a:t>
            </a:r>
            <a:br>
              <a:rPr lang="en-AU" dirty="0">
                <a:solidFill>
                  <a:schemeClr val="bg1"/>
                </a:solidFill>
                <a:latin typeface="HGSSoeiKakugothicUB" panose="020B0900000000000000" pitchFamily="34" charset="-128"/>
                <a:ea typeface="HGSSoeiKakugothicUB" panose="020B0900000000000000" pitchFamily="34" charset="-128"/>
              </a:rPr>
            </a:br>
            <a:br>
              <a:rPr lang="en-AU" dirty="0">
                <a:solidFill>
                  <a:schemeClr val="bg1"/>
                </a:solidFill>
                <a:latin typeface="HGSSoeiKakugothicUB" panose="020B0900000000000000" pitchFamily="34" charset="-128"/>
                <a:ea typeface="HGSSoeiKakugothicUB" panose="020B0900000000000000" pitchFamily="34" charset="-128"/>
              </a:rPr>
            </a:br>
            <a:r>
              <a:rPr lang="en-AU" dirty="0">
                <a:solidFill>
                  <a:schemeClr val="bg1"/>
                </a:solidFill>
                <a:latin typeface="HGSSoeiKakugothicUB" panose="020B0900000000000000" pitchFamily="34" charset="-128"/>
                <a:ea typeface="HGSSoeiKakugothicUB" panose="020B0900000000000000" pitchFamily="34" charset="-128"/>
              </a:rPr>
              <a:t>Are our results sensitive to the </a:t>
            </a:r>
            <a:r>
              <a:rPr lang="en-AU" dirty="0">
                <a:solidFill>
                  <a:srgbClr val="FFC000"/>
                </a:solidFill>
                <a:latin typeface="HGSSoeiKakugothicUB" panose="020B0900000000000000" pitchFamily="34" charset="-128"/>
                <a:ea typeface="HGSSoeiKakugothicUB" panose="020B0900000000000000" pitchFamily="34" charset="-128"/>
              </a:rPr>
              <a:t>hydrodynamic scheme </a:t>
            </a:r>
            <a:r>
              <a:rPr lang="en-AU" dirty="0">
                <a:solidFill>
                  <a:schemeClr val="bg1"/>
                </a:solidFill>
                <a:latin typeface="HGSSoeiKakugothicUB" panose="020B0900000000000000" pitchFamily="34" charset="-128"/>
                <a:ea typeface="HGSSoeiKakugothicUB" panose="020B0900000000000000" pitchFamily="34" charset="-128"/>
              </a:rPr>
              <a:t>used?</a:t>
            </a:r>
            <a:endParaRPr lang="en-US" baseline="-25000" dirty="0">
              <a:solidFill>
                <a:schemeClr val="bg1"/>
              </a:solidFill>
              <a:latin typeface="HGSSoeiKakugothicUB" panose="020B0900000000000000" pitchFamily="34" charset="-128"/>
              <a:ea typeface="HGSSoeiKakugothicUB" panose="020B0900000000000000" pitchFamily="34" charset="-128"/>
            </a:endParaRPr>
          </a:p>
        </p:txBody>
      </p:sp>
      <p:sp>
        <p:nvSpPr>
          <p:cNvPr id="3" name="Footer Placeholder 2">
            <a:extLst>
              <a:ext uri="{FF2B5EF4-FFF2-40B4-BE49-F238E27FC236}">
                <a16:creationId xmlns:a16="http://schemas.microsoft.com/office/drawing/2014/main" id="{863BA56A-7804-9945-9D5A-20253995BD36}"/>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24867335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19469B21-AEA8-AE41-BC0C-6FE45C418F7B}"/>
              </a:ext>
            </a:extLst>
          </p:cNvPr>
          <p:cNvSpPr txBox="1">
            <a:spLocks/>
          </p:cNvSpPr>
          <p:nvPr/>
        </p:nvSpPr>
        <p:spPr>
          <a:xfrm>
            <a:off x="1828804" y="-198433"/>
            <a:ext cx="10464801" cy="153991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AU">
                <a:latin typeface="HGSSoeiKakugothicUB" panose="020B0900000000000000" pitchFamily="34" charset="-128"/>
                <a:ea typeface="HGSSoeiKakugothicUB" panose="020B0900000000000000" pitchFamily="34" charset="-128"/>
              </a:rPr>
              <a:t>Understanding the angular momentum journey: </a:t>
            </a:r>
            <a:r>
              <a:rPr lang="en-AU">
                <a:solidFill>
                  <a:srgbClr val="7030A0"/>
                </a:solidFill>
                <a:latin typeface="HGSSoeiKakugothicUB" panose="020B0900000000000000" pitchFamily="34" charset="-128"/>
                <a:ea typeface="HGSSoeiKakugothicUB" panose="020B0900000000000000" pitchFamily="34" charset="-128"/>
              </a:rPr>
              <a:t>without galaxy evolution</a:t>
            </a:r>
            <a:endParaRPr lang="en-US" baseline="-25000" dirty="0">
              <a:solidFill>
                <a:srgbClr val="7030A0"/>
              </a:solidFill>
              <a:latin typeface="HGSSoeiKakugothicUB" panose="020B0900000000000000" pitchFamily="34" charset="-128"/>
              <a:ea typeface="HGSSoeiKakugothicUB" panose="020B0900000000000000" pitchFamily="34" charset="-128"/>
            </a:endParaRPr>
          </a:p>
        </p:txBody>
      </p:sp>
      <p:sp>
        <p:nvSpPr>
          <p:cNvPr id="14" name="TextBox 13">
            <a:extLst>
              <a:ext uri="{FF2B5EF4-FFF2-40B4-BE49-F238E27FC236}">
                <a16:creationId xmlns:a16="http://schemas.microsoft.com/office/drawing/2014/main" id="{059EC1DB-AE22-2E47-A194-948BA91393FA}"/>
              </a:ext>
            </a:extLst>
          </p:cNvPr>
          <p:cNvSpPr txBox="1"/>
          <p:nvPr/>
        </p:nvSpPr>
        <p:spPr>
          <a:xfrm>
            <a:off x="1136249" y="5824837"/>
            <a:ext cx="11357809" cy="523220"/>
          </a:xfrm>
          <a:prstGeom prst="rect">
            <a:avLst/>
          </a:prstGeom>
          <a:noFill/>
        </p:spPr>
        <p:txBody>
          <a:bodyPr wrap="square" rtlCol="0">
            <a:spAutoFit/>
          </a:bodyPr>
          <a:lstStyle/>
          <a:p>
            <a:r>
              <a:rPr lang="en-US" sz="2800" dirty="0">
                <a:latin typeface="HGSSoeiKakugothicUB" panose="020B0900000000000000" pitchFamily="34" charset="-128"/>
                <a:ea typeface="HGSSoeiKakugothicUB" panose="020B0900000000000000" pitchFamily="34" charset="-128"/>
              </a:rPr>
              <a:t>Non-radiative simulations of cosmological volumes.</a:t>
            </a:r>
          </a:p>
        </p:txBody>
      </p:sp>
      <p:sp>
        <p:nvSpPr>
          <p:cNvPr id="2" name="Footer Placeholder 1">
            <a:extLst>
              <a:ext uri="{FF2B5EF4-FFF2-40B4-BE49-F238E27FC236}">
                <a16:creationId xmlns:a16="http://schemas.microsoft.com/office/drawing/2014/main" id="{0F06A13E-82D9-7C41-AE1D-4B1BA9CEFC02}"/>
              </a:ext>
            </a:extLst>
          </p:cNvPr>
          <p:cNvSpPr>
            <a:spLocks noGrp="1"/>
          </p:cNvSpPr>
          <p:nvPr>
            <p:ph type="ftr" sz="quarter" idx="11"/>
          </p:nvPr>
        </p:nvSpPr>
        <p:spPr/>
        <p:txBody>
          <a:bodyPr/>
          <a:lstStyle/>
          <a:p>
            <a:r>
              <a:rPr lang="en-US"/>
              <a:t>Lilian Garratt-Smithson, Sept 2022</a:t>
            </a:r>
            <a:endParaRPr lang="en-US" dirty="0"/>
          </a:p>
        </p:txBody>
      </p:sp>
      <p:pic>
        <p:nvPicPr>
          <p:cNvPr id="4" name="Picture 3">
            <a:extLst>
              <a:ext uri="{FF2B5EF4-FFF2-40B4-BE49-F238E27FC236}">
                <a16:creationId xmlns:a16="http://schemas.microsoft.com/office/drawing/2014/main" id="{837F7013-7A9C-D54B-BA65-C8BE4694DE05}"/>
              </a:ext>
            </a:extLst>
          </p:cNvPr>
          <p:cNvPicPr>
            <a:picLocks noChangeAspect="1"/>
          </p:cNvPicPr>
          <p:nvPr/>
        </p:nvPicPr>
        <p:blipFill>
          <a:blip r:embed="rId2"/>
          <a:stretch>
            <a:fillRect/>
          </a:stretch>
        </p:blipFill>
        <p:spPr>
          <a:xfrm>
            <a:off x="2463800" y="1337991"/>
            <a:ext cx="8402838" cy="4578031"/>
          </a:xfrm>
          <a:prstGeom prst="rect">
            <a:avLst/>
          </a:prstGeom>
        </p:spPr>
      </p:pic>
      <p:sp>
        <p:nvSpPr>
          <p:cNvPr id="6" name="TextBox 5">
            <a:extLst>
              <a:ext uri="{FF2B5EF4-FFF2-40B4-BE49-F238E27FC236}">
                <a16:creationId xmlns:a16="http://schemas.microsoft.com/office/drawing/2014/main" id="{2AFC334E-9AFB-084A-907E-3ECE1F913363}"/>
              </a:ext>
            </a:extLst>
          </p:cNvPr>
          <p:cNvSpPr txBox="1"/>
          <p:nvPr/>
        </p:nvSpPr>
        <p:spPr>
          <a:xfrm>
            <a:off x="3327105" y="1791420"/>
            <a:ext cx="1702710" cy="707886"/>
          </a:xfrm>
          <a:prstGeom prst="rect">
            <a:avLst/>
          </a:prstGeom>
          <a:noFill/>
        </p:spPr>
        <p:txBody>
          <a:bodyPr wrap="none" rtlCol="0">
            <a:spAutoFit/>
          </a:bodyPr>
          <a:lstStyle/>
          <a:p>
            <a:r>
              <a:rPr lang="en-US" sz="4000" dirty="0">
                <a:solidFill>
                  <a:srgbClr val="FF9300"/>
                </a:solidFill>
                <a:latin typeface="HGSSoeiKakugothicUB" panose="020B0900000000000000" pitchFamily="34" charset="-128"/>
                <a:ea typeface="HGSSoeiKakugothicUB" panose="020B0900000000000000" pitchFamily="34" charset="-128"/>
              </a:rPr>
              <a:t>AREPO</a:t>
            </a:r>
          </a:p>
        </p:txBody>
      </p:sp>
      <p:sp>
        <p:nvSpPr>
          <p:cNvPr id="9" name="TextBox 8">
            <a:extLst>
              <a:ext uri="{FF2B5EF4-FFF2-40B4-BE49-F238E27FC236}">
                <a16:creationId xmlns:a16="http://schemas.microsoft.com/office/drawing/2014/main" id="{47E40293-2951-B74E-9A6F-EABAEA4F374D}"/>
              </a:ext>
            </a:extLst>
          </p:cNvPr>
          <p:cNvSpPr txBox="1"/>
          <p:nvPr/>
        </p:nvSpPr>
        <p:spPr>
          <a:xfrm>
            <a:off x="7277758" y="1852975"/>
            <a:ext cx="2424062" cy="646331"/>
          </a:xfrm>
          <a:prstGeom prst="rect">
            <a:avLst/>
          </a:prstGeom>
          <a:noFill/>
        </p:spPr>
        <p:txBody>
          <a:bodyPr wrap="none" rtlCol="0">
            <a:spAutoFit/>
          </a:bodyPr>
          <a:lstStyle/>
          <a:p>
            <a:r>
              <a:rPr lang="en-US" sz="3600" dirty="0">
                <a:solidFill>
                  <a:srgbClr val="FF9300"/>
                </a:solidFill>
                <a:latin typeface="HGSSoeiKakugothicUB" panose="020B0900000000000000" pitchFamily="34" charset="-128"/>
                <a:ea typeface="HGSSoeiKakugothicUB" panose="020B0900000000000000" pitchFamily="34" charset="-128"/>
              </a:rPr>
              <a:t>GADGET-3</a:t>
            </a:r>
          </a:p>
        </p:txBody>
      </p:sp>
    </p:spTree>
    <p:extLst>
      <p:ext uri="{BB962C8B-B14F-4D97-AF65-F5344CB8AC3E}">
        <p14:creationId xmlns:p14="http://schemas.microsoft.com/office/powerpoint/2010/main" val="13754709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C770-897F-C341-98E3-5DD913096389}"/>
              </a:ext>
            </a:extLst>
          </p:cNvPr>
          <p:cNvSpPr>
            <a:spLocks noGrp="1"/>
          </p:cNvSpPr>
          <p:nvPr>
            <p:ph type="title"/>
          </p:nvPr>
        </p:nvSpPr>
        <p:spPr>
          <a:xfrm>
            <a:off x="1828804" y="-198433"/>
            <a:ext cx="10464801" cy="1539913"/>
          </a:xfrm>
        </p:spPr>
        <p:txBody>
          <a:bodyPr>
            <a:normAutofit/>
          </a:bodyPr>
          <a:lstStyle/>
          <a:p>
            <a:r>
              <a:rPr lang="en-AU" dirty="0">
                <a:latin typeface="HGSSoeiKakugothicUB" panose="020B0900000000000000" pitchFamily="34" charset="-128"/>
                <a:ea typeface="HGSSoeiKakugothicUB" panose="020B0900000000000000" pitchFamily="34" charset="-128"/>
              </a:rPr>
              <a:t>Understanding the angular momentum journey: </a:t>
            </a:r>
            <a:r>
              <a:rPr lang="en-AU" dirty="0">
                <a:solidFill>
                  <a:srgbClr val="7030A0"/>
                </a:solidFill>
                <a:latin typeface="HGSSoeiKakugothicUB" panose="020B0900000000000000" pitchFamily="34" charset="-128"/>
                <a:ea typeface="HGSSoeiKakugothicUB" panose="020B0900000000000000" pitchFamily="34" charset="-128"/>
              </a:rPr>
              <a:t>without galaxy evolution</a:t>
            </a:r>
            <a:endParaRPr lang="en-US" baseline="-25000" dirty="0">
              <a:solidFill>
                <a:srgbClr val="7030A0"/>
              </a:solidFill>
              <a:latin typeface="HGSSoeiKakugothicUB" panose="020B0900000000000000" pitchFamily="34" charset="-128"/>
              <a:ea typeface="HGSSoeiKakugothicUB" panose="020B0900000000000000" pitchFamily="34" charset="-128"/>
            </a:endParaRPr>
          </a:p>
        </p:txBody>
      </p:sp>
      <p:sp>
        <p:nvSpPr>
          <p:cNvPr id="9" name="TextBox 8">
            <a:extLst>
              <a:ext uri="{FF2B5EF4-FFF2-40B4-BE49-F238E27FC236}">
                <a16:creationId xmlns:a16="http://schemas.microsoft.com/office/drawing/2014/main" id="{80A60563-1C7A-D544-8D43-4AF1360EF69D}"/>
              </a:ext>
            </a:extLst>
          </p:cNvPr>
          <p:cNvSpPr txBox="1"/>
          <p:nvPr/>
        </p:nvSpPr>
        <p:spPr>
          <a:xfrm>
            <a:off x="313702" y="3678586"/>
            <a:ext cx="2738226" cy="523220"/>
          </a:xfrm>
          <a:prstGeom prst="rect">
            <a:avLst/>
          </a:prstGeom>
          <a:noFill/>
        </p:spPr>
        <p:txBody>
          <a:bodyPr wrap="square" rtlCol="0">
            <a:spAutoFit/>
          </a:bodyPr>
          <a:lstStyle/>
          <a:p>
            <a:r>
              <a:rPr lang="en-US" sz="2800" dirty="0">
                <a:latin typeface="HGSSoeiKakugothicUB" panose="020B0900000000000000" pitchFamily="34" charset="-128"/>
                <a:ea typeface="HGSSoeiKakugothicUB" panose="020B0900000000000000" pitchFamily="34" charset="-128"/>
              </a:rPr>
              <a:t>Halo gas spin</a:t>
            </a:r>
          </a:p>
        </p:txBody>
      </p:sp>
      <p:sp>
        <p:nvSpPr>
          <p:cNvPr id="14" name="TextBox 13">
            <a:extLst>
              <a:ext uri="{FF2B5EF4-FFF2-40B4-BE49-F238E27FC236}">
                <a16:creationId xmlns:a16="http://schemas.microsoft.com/office/drawing/2014/main" id="{B63C159B-08B1-1844-8CEF-E53E4FF6C589}"/>
              </a:ext>
            </a:extLst>
          </p:cNvPr>
          <p:cNvSpPr txBox="1"/>
          <p:nvPr/>
        </p:nvSpPr>
        <p:spPr>
          <a:xfrm>
            <a:off x="4726887" y="6286625"/>
            <a:ext cx="2738226" cy="523220"/>
          </a:xfrm>
          <a:prstGeom prst="rect">
            <a:avLst/>
          </a:prstGeom>
          <a:noFill/>
        </p:spPr>
        <p:txBody>
          <a:bodyPr wrap="square" rtlCol="0">
            <a:spAutoFit/>
          </a:bodyPr>
          <a:lstStyle/>
          <a:p>
            <a:r>
              <a:rPr lang="en-US" sz="2800" dirty="0">
                <a:latin typeface="HGSSoeiKakugothicUB" panose="020B0900000000000000" pitchFamily="34" charset="-128"/>
                <a:ea typeface="HGSSoeiKakugothicUB" panose="020B0900000000000000" pitchFamily="34" charset="-128"/>
              </a:rPr>
              <a:t>Halo </a:t>
            </a:r>
            <a:r>
              <a:rPr lang="en-US" sz="2800" dirty="0" err="1">
                <a:latin typeface="HGSSoeiKakugothicUB" panose="020B0900000000000000" pitchFamily="34" charset="-128"/>
                <a:ea typeface="HGSSoeiKakugothicUB" panose="020B0900000000000000" pitchFamily="34" charset="-128"/>
              </a:rPr>
              <a:t>dm</a:t>
            </a:r>
            <a:r>
              <a:rPr lang="en-US" sz="2800" dirty="0">
                <a:latin typeface="HGSSoeiKakugothicUB" panose="020B0900000000000000" pitchFamily="34" charset="-128"/>
                <a:ea typeface="HGSSoeiKakugothicUB" panose="020B0900000000000000" pitchFamily="34" charset="-128"/>
              </a:rPr>
              <a:t> spin</a:t>
            </a:r>
          </a:p>
        </p:txBody>
      </p:sp>
      <p:sp>
        <p:nvSpPr>
          <p:cNvPr id="7" name="TextBox 6">
            <a:extLst>
              <a:ext uri="{FF2B5EF4-FFF2-40B4-BE49-F238E27FC236}">
                <a16:creationId xmlns:a16="http://schemas.microsoft.com/office/drawing/2014/main" id="{D32896F9-691A-DB4E-B726-3D2B4B36D897}"/>
              </a:ext>
            </a:extLst>
          </p:cNvPr>
          <p:cNvSpPr txBox="1"/>
          <p:nvPr/>
        </p:nvSpPr>
        <p:spPr>
          <a:xfrm>
            <a:off x="9079765" y="1770308"/>
            <a:ext cx="2231701" cy="1785104"/>
          </a:xfrm>
          <a:prstGeom prst="rect">
            <a:avLst/>
          </a:prstGeom>
          <a:noFill/>
        </p:spPr>
        <p:txBody>
          <a:bodyPr wrap="square" rtlCol="0">
            <a:spAutoFit/>
          </a:bodyPr>
          <a:lstStyle/>
          <a:p>
            <a:r>
              <a:rPr lang="en-US" b="1" u="sng" dirty="0">
                <a:latin typeface="HGSSoeiKakugothicUB" panose="020B0900000000000000" pitchFamily="34" charset="-128"/>
                <a:ea typeface="HGSSoeiKakugothicUB" panose="020B0900000000000000" pitchFamily="34" charset="-128"/>
              </a:rPr>
              <a:t>Pearson correlation coefficient:</a:t>
            </a:r>
          </a:p>
          <a:p>
            <a:endParaRPr lang="en-US" dirty="0">
              <a:solidFill>
                <a:srgbClr val="0070C0"/>
              </a:solidFill>
              <a:latin typeface="HGSSoeiKakugothicUB" panose="020B0900000000000000" pitchFamily="34" charset="-128"/>
              <a:ea typeface="HGSSoeiKakugothicUB" panose="020B0900000000000000" pitchFamily="34" charset="-128"/>
            </a:endParaRPr>
          </a:p>
          <a:p>
            <a:r>
              <a:rPr lang="en-US" sz="2800" dirty="0">
                <a:solidFill>
                  <a:srgbClr val="FF0000"/>
                </a:solidFill>
                <a:latin typeface="HGSSoeiKakugothicUB" panose="020B0900000000000000" pitchFamily="34" charset="-128"/>
                <a:ea typeface="HGSSoeiKakugothicUB" panose="020B0900000000000000" pitchFamily="34" charset="-128"/>
              </a:rPr>
              <a:t>+0.86</a:t>
            </a:r>
            <a:r>
              <a:rPr lang="en-US" sz="2800" dirty="0">
                <a:solidFill>
                  <a:srgbClr val="0070C0"/>
                </a:solidFill>
                <a:latin typeface="HGSSoeiKakugothicUB" panose="020B0900000000000000" pitchFamily="34" charset="-128"/>
                <a:ea typeface="HGSSoeiKakugothicUB" panose="020B0900000000000000" pitchFamily="34" charset="-128"/>
              </a:rPr>
              <a:t>, +0.89</a:t>
            </a:r>
          </a:p>
        </p:txBody>
      </p:sp>
      <p:pic>
        <p:nvPicPr>
          <p:cNvPr id="4" name="Picture 3">
            <a:extLst>
              <a:ext uri="{FF2B5EF4-FFF2-40B4-BE49-F238E27FC236}">
                <a16:creationId xmlns:a16="http://schemas.microsoft.com/office/drawing/2014/main" id="{2D14CFF3-742B-5A4A-906A-E40568FE540B}"/>
              </a:ext>
            </a:extLst>
          </p:cNvPr>
          <p:cNvPicPr>
            <a:picLocks noChangeAspect="1"/>
          </p:cNvPicPr>
          <p:nvPr/>
        </p:nvPicPr>
        <p:blipFill>
          <a:blip r:embed="rId2"/>
          <a:stretch>
            <a:fillRect/>
          </a:stretch>
        </p:blipFill>
        <p:spPr>
          <a:xfrm>
            <a:off x="2564449" y="1341480"/>
            <a:ext cx="6306611" cy="5056652"/>
          </a:xfrm>
          <a:prstGeom prst="rect">
            <a:avLst/>
          </a:prstGeom>
        </p:spPr>
      </p:pic>
      <p:sp>
        <p:nvSpPr>
          <p:cNvPr id="3" name="Footer Placeholder 2">
            <a:extLst>
              <a:ext uri="{FF2B5EF4-FFF2-40B4-BE49-F238E27FC236}">
                <a16:creationId xmlns:a16="http://schemas.microsoft.com/office/drawing/2014/main" id="{57CC8320-5571-D948-917A-A49FFE0E2360}"/>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16138341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3000"/>
            <a:lum/>
          </a:blip>
          <a:srcRect/>
          <a:stretch>
            <a:fillRect t="-3000" r="-1000" b="-8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C770-897F-C341-98E3-5DD913096389}"/>
              </a:ext>
            </a:extLst>
          </p:cNvPr>
          <p:cNvSpPr>
            <a:spLocks noGrp="1"/>
          </p:cNvSpPr>
          <p:nvPr>
            <p:ph type="title"/>
          </p:nvPr>
        </p:nvSpPr>
        <p:spPr>
          <a:xfrm>
            <a:off x="1828804" y="-198433"/>
            <a:ext cx="10464801" cy="1539913"/>
          </a:xfrm>
        </p:spPr>
        <p:txBody>
          <a:bodyPr>
            <a:normAutofit/>
          </a:bodyPr>
          <a:lstStyle/>
          <a:p>
            <a:r>
              <a:rPr lang="en-AU" dirty="0">
                <a:latin typeface="HGSSoeiKakugothicUB" panose="020B0900000000000000" pitchFamily="34" charset="-128"/>
                <a:ea typeface="HGSSoeiKakugothicUB" panose="020B0900000000000000" pitchFamily="34" charset="-128"/>
              </a:rPr>
              <a:t>Understanding the angular momentum journey: </a:t>
            </a:r>
            <a:r>
              <a:rPr lang="en-AU" dirty="0">
                <a:solidFill>
                  <a:srgbClr val="7030A0"/>
                </a:solidFill>
                <a:latin typeface="HGSSoeiKakugothicUB" panose="020B0900000000000000" pitchFamily="34" charset="-128"/>
                <a:ea typeface="HGSSoeiKakugothicUB" panose="020B0900000000000000" pitchFamily="34" charset="-128"/>
              </a:rPr>
              <a:t>without galaxy evolution</a:t>
            </a:r>
            <a:endParaRPr lang="en-US" baseline="-25000" dirty="0">
              <a:solidFill>
                <a:srgbClr val="7030A0"/>
              </a:solidFill>
              <a:latin typeface="HGSSoeiKakugothicUB" panose="020B0900000000000000" pitchFamily="34" charset="-128"/>
              <a:ea typeface="HGSSoeiKakugothicUB" panose="020B0900000000000000" pitchFamily="34" charset="-128"/>
            </a:endParaRPr>
          </a:p>
        </p:txBody>
      </p:sp>
      <p:sp>
        <p:nvSpPr>
          <p:cNvPr id="8" name="Rectangle 7">
            <a:extLst>
              <a:ext uri="{FF2B5EF4-FFF2-40B4-BE49-F238E27FC236}">
                <a16:creationId xmlns:a16="http://schemas.microsoft.com/office/drawing/2014/main" id="{3D1BF39D-F25A-2A4C-9FB4-694957F9FB22}"/>
              </a:ext>
            </a:extLst>
          </p:cNvPr>
          <p:cNvSpPr/>
          <p:nvPr/>
        </p:nvSpPr>
        <p:spPr>
          <a:xfrm>
            <a:off x="9441901" y="4549697"/>
            <a:ext cx="2588797" cy="1938992"/>
          </a:xfrm>
          <a:prstGeom prst="rect">
            <a:avLst/>
          </a:prstGeom>
        </p:spPr>
        <p:txBody>
          <a:bodyPr wrap="square">
            <a:spAutoFit/>
          </a:bodyPr>
          <a:lstStyle/>
          <a:p>
            <a:r>
              <a:rPr lang="en-US" sz="2400" dirty="0">
                <a:latin typeface="HGSSoeiKakugothicUB" panose="020B0900000000000000" pitchFamily="34" charset="-128"/>
                <a:ea typeface="HGSSoeiKakugothicUB" panose="020B0900000000000000" pitchFamily="34" charset="-128"/>
              </a:rPr>
              <a:t>*Compare this with:</a:t>
            </a:r>
          </a:p>
          <a:p>
            <a:endParaRPr lang="en-US" sz="2400" dirty="0">
              <a:latin typeface="HGSSoeiKakugothicUB" panose="020B0900000000000000" pitchFamily="34" charset="-128"/>
              <a:ea typeface="HGSSoeiKakugothicUB" panose="020B0900000000000000" pitchFamily="34" charset="-128"/>
            </a:endParaRPr>
          </a:p>
          <a:p>
            <a:r>
              <a:rPr lang="en-US" sz="2400" dirty="0">
                <a:latin typeface="HGSSoeiKakugothicUB" panose="020B0900000000000000" pitchFamily="34" charset="-128"/>
                <a:ea typeface="HGSSoeiKakugothicUB" panose="020B0900000000000000" pitchFamily="34" charset="-128"/>
              </a:rPr>
              <a:t>f</a:t>
            </a:r>
            <a:r>
              <a:rPr lang="en-US" sz="2400" baseline="-25000" dirty="0">
                <a:latin typeface="HGSSoeiKakugothicUB" panose="020B0900000000000000" pitchFamily="34" charset="-128"/>
                <a:ea typeface="HGSSoeiKakugothicUB" panose="020B0900000000000000" pitchFamily="34" charset="-128"/>
              </a:rPr>
              <a:t>j</a:t>
            </a:r>
            <a:r>
              <a:rPr lang="en-US" sz="2400" dirty="0">
                <a:latin typeface="HGSSoeiKakugothicUB" panose="020B0900000000000000" pitchFamily="34" charset="-128"/>
                <a:ea typeface="HGSSoeiKakugothicUB" panose="020B0900000000000000" pitchFamily="34" charset="-128"/>
              </a:rPr>
              <a:t> = 3.6 – EAGLE </a:t>
            </a:r>
          </a:p>
          <a:p>
            <a:r>
              <a:rPr lang="en-US" sz="2400" dirty="0">
                <a:latin typeface="HGSSoeiKakugothicUB" panose="020B0900000000000000" pitchFamily="34" charset="-128"/>
                <a:ea typeface="HGSSoeiKakugothicUB" panose="020B0900000000000000" pitchFamily="34" charset="-128"/>
              </a:rPr>
              <a:t>(all gas in halo)</a:t>
            </a:r>
            <a:endParaRPr lang="en-US" sz="2400" dirty="0"/>
          </a:p>
        </p:txBody>
      </p:sp>
      <p:sp>
        <p:nvSpPr>
          <p:cNvPr id="16" name="TextBox 15">
            <a:extLst>
              <a:ext uri="{FF2B5EF4-FFF2-40B4-BE49-F238E27FC236}">
                <a16:creationId xmlns:a16="http://schemas.microsoft.com/office/drawing/2014/main" id="{CA419300-7601-A24E-B120-DD6F86F89F77}"/>
              </a:ext>
            </a:extLst>
          </p:cNvPr>
          <p:cNvSpPr txBox="1"/>
          <p:nvPr/>
        </p:nvSpPr>
        <p:spPr>
          <a:xfrm>
            <a:off x="313702" y="3678586"/>
            <a:ext cx="2738226" cy="523220"/>
          </a:xfrm>
          <a:prstGeom prst="rect">
            <a:avLst/>
          </a:prstGeom>
          <a:noFill/>
        </p:spPr>
        <p:txBody>
          <a:bodyPr wrap="square" rtlCol="0">
            <a:spAutoFit/>
          </a:bodyPr>
          <a:lstStyle/>
          <a:p>
            <a:r>
              <a:rPr lang="en-US" sz="2800" dirty="0">
                <a:latin typeface="HGSSoeiKakugothicUB" panose="020B0900000000000000" pitchFamily="34" charset="-128"/>
                <a:ea typeface="HGSSoeiKakugothicUB" panose="020B0900000000000000" pitchFamily="34" charset="-128"/>
              </a:rPr>
              <a:t>Halo gas spin</a:t>
            </a:r>
          </a:p>
        </p:txBody>
      </p:sp>
      <p:sp>
        <p:nvSpPr>
          <p:cNvPr id="17" name="TextBox 16">
            <a:extLst>
              <a:ext uri="{FF2B5EF4-FFF2-40B4-BE49-F238E27FC236}">
                <a16:creationId xmlns:a16="http://schemas.microsoft.com/office/drawing/2014/main" id="{7C72D031-64A8-AA4C-B782-8CB6E98E1374}"/>
              </a:ext>
            </a:extLst>
          </p:cNvPr>
          <p:cNvSpPr txBox="1"/>
          <p:nvPr/>
        </p:nvSpPr>
        <p:spPr>
          <a:xfrm>
            <a:off x="4726887" y="6286625"/>
            <a:ext cx="2738226" cy="523220"/>
          </a:xfrm>
          <a:prstGeom prst="rect">
            <a:avLst/>
          </a:prstGeom>
          <a:noFill/>
        </p:spPr>
        <p:txBody>
          <a:bodyPr wrap="square" rtlCol="0">
            <a:spAutoFit/>
          </a:bodyPr>
          <a:lstStyle/>
          <a:p>
            <a:r>
              <a:rPr lang="en-US" sz="2800" dirty="0">
                <a:latin typeface="HGSSoeiKakugothicUB" panose="020B0900000000000000" pitchFamily="34" charset="-128"/>
                <a:ea typeface="HGSSoeiKakugothicUB" panose="020B0900000000000000" pitchFamily="34" charset="-128"/>
              </a:rPr>
              <a:t>Halo </a:t>
            </a:r>
            <a:r>
              <a:rPr lang="en-US" sz="2800" dirty="0" err="1">
                <a:latin typeface="HGSSoeiKakugothicUB" panose="020B0900000000000000" pitchFamily="34" charset="-128"/>
                <a:ea typeface="HGSSoeiKakugothicUB" panose="020B0900000000000000" pitchFamily="34" charset="-128"/>
              </a:rPr>
              <a:t>dm</a:t>
            </a:r>
            <a:r>
              <a:rPr lang="en-US" sz="2800" dirty="0">
                <a:latin typeface="HGSSoeiKakugothicUB" panose="020B0900000000000000" pitchFamily="34" charset="-128"/>
                <a:ea typeface="HGSSoeiKakugothicUB" panose="020B0900000000000000" pitchFamily="34" charset="-128"/>
              </a:rPr>
              <a:t> spin</a:t>
            </a:r>
          </a:p>
        </p:txBody>
      </p:sp>
      <p:sp>
        <p:nvSpPr>
          <p:cNvPr id="18" name="TextBox 17">
            <a:extLst>
              <a:ext uri="{FF2B5EF4-FFF2-40B4-BE49-F238E27FC236}">
                <a16:creationId xmlns:a16="http://schemas.microsoft.com/office/drawing/2014/main" id="{AAE7101C-9A1E-6E46-B05D-B52582CEC346}"/>
              </a:ext>
            </a:extLst>
          </p:cNvPr>
          <p:cNvSpPr txBox="1"/>
          <p:nvPr/>
        </p:nvSpPr>
        <p:spPr>
          <a:xfrm>
            <a:off x="9079765" y="1770308"/>
            <a:ext cx="2231701" cy="1785104"/>
          </a:xfrm>
          <a:prstGeom prst="rect">
            <a:avLst/>
          </a:prstGeom>
          <a:noFill/>
        </p:spPr>
        <p:txBody>
          <a:bodyPr wrap="square" rtlCol="0">
            <a:spAutoFit/>
          </a:bodyPr>
          <a:lstStyle/>
          <a:p>
            <a:r>
              <a:rPr lang="en-US" b="1" u="sng" dirty="0">
                <a:latin typeface="HGSSoeiKakugothicUB" panose="020B0900000000000000" pitchFamily="34" charset="-128"/>
                <a:ea typeface="HGSSoeiKakugothicUB" panose="020B0900000000000000" pitchFamily="34" charset="-128"/>
              </a:rPr>
              <a:t>Pearson correlation coefficient:</a:t>
            </a:r>
          </a:p>
          <a:p>
            <a:endParaRPr lang="en-US" dirty="0">
              <a:solidFill>
                <a:srgbClr val="0070C0"/>
              </a:solidFill>
              <a:latin typeface="HGSSoeiKakugothicUB" panose="020B0900000000000000" pitchFamily="34" charset="-128"/>
              <a:ea typeface="HGSSoeiKakugothicUB" panose="020B0900000000000000" pitchFamily="34" charset="-128"/>
            </a:endParaRPr>
          </a:p>
          <a:p>
            <a:r>
              <a:rPr lang="en-US" sz="2800" dirty="0">
                <a:solidFill>
                  <a:srgbClr val="FF0000"/>
                </a:solidFill>
                <a:latin typeface="HGSSoeiKakugothicUB" panose="020B0900000000000000" pitchFamily="34" charset="-128"/>
                <a:ea typeface="HGSSoeiKakugothicUB" panose="020B0900000000000000" pitchFamily="34" charset="-128"/>
              </a:rPr>
              <a:t>+0.86</a:t>
            </a:r>
            <a:r>
              <a:rPr lang="en-US" sz="2800" dirty="0">
                <a:solidFill>
                  <a:srgbClr val="0070C0"/>
                </a:solidFill>
                <a:latin typeface="HGSSoeiKakugothicUB" panose="020B0900000000000000" pitchFamily="34" charset="-128"/>
                <a:ea typeface="HGSSoeiKakugothicUB" panose="020B0900000000000000" pitchFamily="34" charset="-128"/>
              </a:rPr>
              <a:t>, +0.89</a:t>
            </a:r>
          </a:p>
        </p:txBody>
      </p:sp>
      <p:pic>
        <p:nvPicPr>
          <p:cNvPr id="19" name="Picture 18">
            <a:extLst>
              <a:ext uri="{FF2B5EF4-FFF2-40B4-BE49-F238E27FC236}">
                <a16:creationId xmlns:a16="http://schemas.microsoft.com/office/drawing/2014/main" id="{775DE468-5E49-774A-ABA4-0909D92C2ACB}"/>
              </a:ext>
            </a:extLst>
          </p:cNvPr>
          <p:cNvPicPr>
            <a:picLocks noChangeAspect="1"/>
          </p:cNvPicPr>
          <p:nvPr/>
        </p:nvPicPr>
        <p:blipFill>
          <a:blip r:embed="rId3"/>
          <a:stretch>
            <a:fillRect/>
          </a:stretch>
        </p:blipFill>
        <p:spPr>
          <a:xfrm>
            <a:off x="2564449" y="1341480"/>
            <a:ext cx="6306611" cy="5056652"/>
          </a:xfrm>
          <a:prstGeom prst="rect">
            <a:avLst/>
          </a:prstGeom>
        </p:spPr>
      </p:pic>
      <p:sp>
        <p:nvSpPr>
          <p:cNvPr id="3" name="Footer Placeholder 2">
            <a:extLst>
              <a:ext uri="{FF2B5EF4-FFF2-40B4-BE49-F238E27FC236}">
                <a16:creationId xmlns:a16="http://schemas.microsoft.com/office/drawing/2014/main" id="{DDCA4697-38E4-5947-983A-367BFEB3F996}"/>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1600758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C770-897F-C341-98E3-5DD913096389}"/>
              </a:ext>
            </a:extLst>
          </p:cNvPr>
          <p:cNvSpPr>
            <a:spLocks noGrp="1"/>
          </p:cNvSpPr>
          <p:nvPr>
            <p:ph type="title"/>
          </p:nvPr>
        </p:nvSpPr>
        <p:spPr>
          <a:xfrm>
            <a:off x="1828804" y="-198433"/>
            <a:ext cx="10464801" cy="1539913"/>
          </a:xfrm>
        </p:spPr>
        <p:txBody>
          <a:bodyPr>
            <a:normAutofit fontScale="90000"/>
          </a:bodyPr>
          <a:lstStyle/>
          <a:p>
            <a:r>
              <a:rPr lang="en-AU" dirty="0">
                <a:latin typeface="HGSSoeiKakugothicUB" panose="020B0900000000000000" pitchFamily="34" charset="-128"/>
                <a:ea typeface="HGSSoeiKakugothicUB" panose="020B0900000000000000" pitchFamily="34" charset="-128"/>
              </a:rPr>
              <a:t>Understanding the angular momentum journey: </a:t>
            </a:r>
            <a:r>
              <a:rPr lang="en-AU" dirty="0">
                <a:solidFill>
                  <a:srgbClr val="7030A0"/>
                </a:solidFill>
                <a:latin typeface="HGSSoeiKakugothicUB" panose="020B0900000000000000" pitchFamily="34" charset="-128"/>
                <a:ea typeface="HGSSoeiKakugothicUB" panose="020B0900000000000000" pitchFamily="34" charset="-128"/>
              </a:rPr>
              <a:t>a closer look at the hydrodynamic scheme</a:t>
            </a:r>
            <a:endParaRPr lang="en-US" baseline="-25000" dirty="0">
              <a:solidFill>
                <a:srgbClr val="7030A0"/>
              </a:solidFill>
              <a:latin typeface="HGSSoeiKakugothicUB" panose="020B0900000000000000" pitchFamily="34" charset="-128"/>
              <a:ea typeface="HGSSoeiKakugothicUB" panose="020B0900000000000000" pitchFamily="34" charset="-128"/>
            </a:endParaRPr>
          </a:p>
        </p:txBody>
      </p:sp>
      <p:sp>
        <p:nvSpPr>
          <p:cNvPr id="3" name="Footer Placeholder 2">
            <a:extLst>
              <a:ext uri="{FF2B5EF4-FFF2-40B4-BE49-F238E27FC236}">
                <a16:creationId xmlns:a16="http://schemas.microsoft.com/office/drawing/2014/main" id="{820D349A-4A38-4149-8C11-4EF6FA1E0B68}"/>
              </a:ext>
            </a:extLst>
          </p:cNvPr>
          <p:cNvSpPr>
            <a:spLocks noGrp="1"/>
          </p:cNvSpPr>
          <p:nvPr>
            <p:ph type="ftr" sz="quarter" idx="11"/>
          </p:nvPr>
        </p:nvSpPr>
        <p:spPr>
          <a:xfrm>
            <a:off x="4038600" y="6538914"/>
            <a:ext cx="4114800" cy="365125"/>
          </a:xfrm>
        </p:spPr>
        <p:txBody>
          <a:bodyPr/>
          <a:lstStyle/>
          <a:p>
            <a:r>
              <a:rPr lang="en-US"/>
              <a:t>Lilian Garratt-Smithson, Sept 2022</a:t>
            </a:r>
            <a:endParaRPr lang="en-US" dirty="0"/>
          </a:p>
        </p:txBody>
      </p:sp>
      <p:pic>
        <p:nvPicPr>
          <p:cNvPr id="11" name="Picture 10">
            <a:extLst>
              <a:ext uri="{FF2B5EF4-FFF2-40B4-BE49-F238E27FC236}">
                <a16:creationId xmlns:a16="http://schemas.microsoft.com/office/drawing/2014/main" id="{95AF8017-9275-7A40-ADC8-8589FF4AC0E8}"/>
              </a:ext>
            </a:extLst>
          </p:cNvPr>
          <p:cNvPicPr>
            <a:picLocks noChangeAspect="1"/>
          </p:cNvPicPr>
          <p:nvPr/>
        </p:nvPicPr>
        <p:blipFill>
          <a:blip r:embed="rId2"/>
          <a:stretch>
            <a:fillRect/>
          </a:stretch>
        </p:blipFill>
        <p:spPr>
          <a:xfrm>
            <a:off x="1231595" y="1138242"/>
            <a:ext cx="6244472" cy="5282139"/>
          </a:xfrm>
          <a:prstGeom prst="rect">
            <a:avLst/>
          </a:prstGeom>
        </p:spPr>
      </p:pic>
      <p:sp>
        <p:nvSpPr>
          <p:cNvPr id="13" name="Rectangle 12">
            <a:extLst>
              <a:ext uri="{FF2B5EF4-FFF2-40B4-BE49-F238E27FC236}">
                <a16:creationId xmlns:a16="http://schemas.microsoft.com/office/drawing/2014/main" id="{4BDCF879-AEDA-5448-9A12-DA8AD0AA60C0}"/>
              </a:ext>
            </a:extLst>
          </p:cNvPr>
          <p:cNvSpPr/>
          <p:nvPr/>
        </p:nvSpPr>
        <p:spPr>
          <a:xfrm>
            <a:off x="7950200" y="2209650"/>
            <a:ext cx="3253560" cy="3139321"/>
          </a:xfrm>
          <a:prstGeom prst="rect">
            <a:avLst/>
          </a:prstGeom>
        </p:spPr>
        <p:txBody>
          <a:bodyPr wrap="square">
            <a:spAutoFit/>
          </a:bodyPr>
          <a:lstStyle/>
          <a:p>
            <a:r>
              <a:rPr lang="en-US" dirty="0">
                <a:latin typeface="HGSSoeiKakugothicUB" panose="020B0900000000000000" pitchFamily="34" charset="-128"/>
                <a:ea typeface="HGSSoeiKakugothicUB" panose="020B0900000000000000" pitchFamily="34" charset="-128"/>
              </a:rPr>
              <a:t>*Though there is a systematic increase in the gas spin in the AREPO run compared with the GADGET-3 run, we can also see there is an inherently </a:t>
            </a:r>
            <a:r>
              <a:rPr lang="en-US" dirty="0">
                <a:solidFill>
                  <a:srgbClr val="FFC000"/>
                </a:solidFill>
                <a:latin typeface="HGSSoeiKakugothicUB" panose="020B0900000000000000" pitchFamily="34" charset="-128"/>
                <a:ea typeface="HGSSoeiKakugothicUB" panose="020B0900000000000000" pitchFamily="34" charset="-128"/>
              </a:rPr>
              <a:t>large scatter</a:t>
            </a:r>
            <a:r>
              <a:rPr lang="en-US" dirty="0">
                <a:latin typeface="HGSSoeiKakugothicUB" panose="020B0900000000000000" pitchFamily="34" charset="-128"/>
                <a:ea typeface="HGSSoeiKakugothicUB" panose="020B0900000000000000" pitchFamily="34" charset="-128"/>
              </a:rPr>
              <a:t> in the relative spins. </a:t>
            </a:r>
          </a:p>
          <a:p>
            <a:endParaRPr lang="en-US" dirty="0">
              <a:latin typeface="HGSSoeiKakugothicUB" panose="020B0900000000000000" pitchFamily="34" charset="-128"/>
              <a:ea typeface="HGSSoeiKakugothicUB" panose="020B0900000000000000" pitchFamily="34" charset="-128"/>
            </a:endParaRPr>
          </a:p>
          <a:p>
            <a:r>
              <a:rPr lang="en-US" dirty="0">
                <a:latin typeface="HGSSoeiKakugothicUB" panose="020B0900000000000000" pitchFamily="34" charset="-128"/>
                <a:ea typeface="HGSSoeiKakugothicUB" panose="020B0900000000000000" pitchFamily="34" charset="-128"/>
              </a:rPr>
              <a:t>It is therefore worth investigating </a:t>
            </a:r>
            <a:r>
              <a:rPr lang="en-US" u="sng" dirty="0">
                <a:solidFill>
                  <a:srgbClr val="FFC000"/>
                </a:solidFill>
                <a:latin typeface="HGSSoeiKakugothicUB" panose="020B0900000000000000" pitchFamily="34" charset="-128"/>
                <a:ea typeface="HGSSoeiKakugothicUB" panose="020B0900000000000000" pitchFamily="34" charset="-128"/>
              </a:rPr>
              <a:t>what is driving this scatter</a:t>
            </a:r>
            <a:r>
              <a:rPr lang="en-US" u="sng" dirty="0">
                <a:latin typeface="HGSSoeiKakugothicUB" panose="020B0900000000000000" pitchFamily="34" charset="-128"/>
                <a:ea typeface="HGSSoeiKakugothicUB" panose="020B0900000000000000" pitchFamily="34" charset="-128"/>
              </a:rPr>
              <a:t>.</a:t>
            </a:r>
            <a:endParaRPr lang="en-US" u="sng" dirty="0"/>
          </a:p>
        </p:txBody>
      </p:sp>
      <p:sp>
        <p:nvSpPr>
          <p:cNvPr id="14" name="Right Brace 13">
            <a:extLst>
              <a:ext uri="{FF2B5EF4-FFF2-40B4-BE49-F238E27FC236}">
                <a16:creationId xmlns:a16="http://schemas.microsoft.com/office/drawing/2014/main" id="{4D92148D-FF58-8B4E-8745-D54B666E8D1A}"/>
              </a:ext>
            </a:extLst>
          </p:cNvPr>
          <p:cNvSpPr/>
          <p:nvPr/>
        </p:nvSpPr>
        <p:spPr>
          <a:xfrm>
            <a:off x="7476067" y="2218266"/>
            <a:ext cx="245533" cy="2777067"/>
          </a:xfrm>
          <a:prstGeom prst="rightBrace">
            <a:avLst/>
          </a:prstGeom>
          <a:ln w="28575">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7623997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C770-897F-C341-98E3-5DD913096389}"/>
              </a:ext>
            </a:extLst>
          </p:cNvPr>
          <p:cNvSpPr>
            <a:spLocks noGrp="1"/>
          </p:cNvSpPr>
          <p:nvPr>
            <p:ph type="title"/>
          </p:nvPr>
        </p:nvSpPr>
        <p:spPr>
          <a:xfrm>
            <a:off x="838200" y="2496234"/>
            <a:ext cx="10515600" cy="1325563"/>
          </a:xfrm>
        </p:spPr>
        <p:txBody>
          <a:bodyPr>
            <a:normAutofit fontScale="90000"/>
          </a:bodyPr>
          <a:lstStyle/>
          <a:p>
            <a:pPr algn="ctr"/>
            <a:r>
              <a:rPr lang="en-AU" dirty="0">
                <a:solidFill>
                  <a:schemeClr val="bg1"/>
                </a:solidFill>
                <a:latin typeface="HGSSoeiKakugothicUB" panose="020B0900000000000000" pitchFamily="34" charset="-128"/>
                <a:ea typeface="HGSSoeiKakugothicUB" panose="020B0900000000000000" pitchFamily="34" charset="-128"/>
              </a:rPr>
              <a:t>We hypothesise the scatter in spin values seen between snapshots for individual haloes is driven by </a:t>
            </a:r>
            <a:br>
              <a:rPr lang="en-AU" dirty="0">
                <a:solidFill>
                  <a:schemeClr val="bg1"/>
                </a:solidFill>
                <a:latin typeface="HGSSoeiKakugothicUB" panose="020B0900000000000000" pitchFamily="34" charset="-128"/>
                <a:ea typeface="HGSSoeiKakugothicUB" panose="020B0900000000000000" pitchFamily="34" charset="-128"/>
              </a:rPr>
            </a:br>
            <a:r>
              <a:rPr lang="en-AU" dirty="0">
                <a:solidFill>
                  <a:schemeClr val="bg1"/>
                </a:solidFill>
                <a:latin typeface="HGSSoeiKakugothicUB" panose="020B0900000000000000" pitchFamily="34" charset="-128"/>
                <a:ea typeface="HGSSoeiKakugothicUB" panose="020B0900000000000000" pitchFamily="34" charset="-128"/>
              </a:rPr>
              <a:t>a) </a:t>
            </a:r>
            <a:r>
              <a:rPr lang="en-AU" dirty="0">
                <a:solidFill>
                  <a:srgbClr val="FFC000"/>
                </a:solidFill>
                <a:latin typeface="HGSSoeiKakugothicUB" panose="020B0900000000000000" pitchFamily="34" charset="-128"/>
                <a:ea typeface="HGSSoeiKakugothicUB" panose="020B0900000000000000" pitchFamily="34" charset="-128"/>
              </a:rPr>
              <a:t>tidal torques </a:t>
            </a:r>
            <a:r>
              <a:rPr lang="en-AU" dirty="0">
                <a:solidFill>
                  <a:schemeClr val="bg1"/>
                </a:solidFill>
                <a:latin typeface="HGSSoeiKakugothicUB" panose="020B0900000000000000" pitchFamily="34" charset="-128"/>
                <a:ea typeface="HGSSoeiKakugothicUB" panose="020B0900000000000000" pitchFamily="34" charset="-128"/>
              </a:rPr>
              <a:t>acting on particles/cells or b) </a:t>
            </a:r>
            <a:r>
              <a:rPr lang="en-AU" dirty="0">
                <a:solidFill>
                  <a:srgbClr val="FFC000"/>
                </a:solidFill>
                <a:latin typeface="HGSSoeiKakugothicUB" panose="020B0900000000000000" pitchFamily="34" charset="-128"/>
                <a:ea typeface="HGSSoeiKakugothicUB" panose="020B0900000000000000" pitchFamily="34" charset="-128"/>
              </a:rPr>
              <a:t>accretion of matter </a:t>
            </a:r>
            <a:r>
              <a:rPr lang="en-AU" dirty="0">
                <a:solidFill>
                  <a:schemeClr val="bg1"/>
                </a:solidFill>
                <a:latin typeface="HGSSoeiKakugothicUB" panose="020B0900000000000000" pitchFamily="34" charset="-128"/>
                <a:ea typeface="HGSSoeiKakugothicUB" panose="020B0900000000000000" pitchFamily="34" charset="-128"/>
              </a:rPr>
              <a:t>onto the halo/</a:t>
            </a:r>
            <a:r>
              <a:rPr lang="en-AU" dirty="0">
                <a:solidFill>
                  <a:srgbClr val="FFC000"/>
                </a:solidFill>
                <a:latin typeface="HGSSoeiKakugothicUB" panose="020B0900000000000000" pitchFamily="34" charset="-128"/>
                <a:ea typeface="HGSSoeiKakugothicUB" panose="020B0900000000000000" pitchFamily="34" charset="-128"/>
              </a:rPr>
              <a:t>tidal stripping</a:t>
            </a:r>
            <a:r>
              <a:rPr lang="en-AU" dirty="0">
                <a:solidFill>
                  <a:schemeClr val="bg1"/>
                </a:solidFill>
                <a:latin typeface="HGSSoeiKakugothicUB" panose="020B0900000000000000" pitchFamily="34" charset="-128"/>
                <a:ea typeface="HGSSoeiKakugothicUB" panose="020B0900000000000000" pitchFamily="34" charset="-128"/>
              </a:rPr>
              <a:t>/</a:t>
            </a:r>
            <a:r>
              <a:rPr lang="en-AU" dirty="0" err="1">
                <a:solidFill>
                  <a:schemeClr val="bg1"/>
                </a:solidFill>
                <a:latin typeface="HGSSoeiKakugothicUB" panose="020B0900000000000000" pitchFamily="34" charset="-128"/>
                <a:ea typeface="HGSSoeiKakugothicUB" panose="020B0900000000000000" pitchFamily="34" charset="-128"/>
              </a:rPr>
              <a:t>numerics</a:t>
            </a:r>
            <a:r>
              <a:rPr lang="en-AU" dirty="0">
                <a:solidFill>
                  <a:schemeClr val="bg1"/>
                </a:solidFill>
                <a:latin typeface="HGSSoeiKakugothicUB" panose="020B0900000000000000" pitchFamily="34" charset="-128"/>
                <a:ea typeface="HGSSoeiKakugothicUB" panose="020B0900000000000000" pitchFamily="34" charset="-128"/>
              </a:rPr>
              <a:t> such as </a:t>
            </a:r>
            <a:r>
              <a:rPr lang="en-AU" dirty="0">
                <a:solidFill>
                  <a:srgbClr val="FFC000"/>
                </a:solidFill>
                <a:latin typeface="HGSSoeiKakugothicUB" panose="020B0900000000000000" pitchFamily="34" charset="-128"/>
                <a:ea typeface="HGSSoeiKakugothicUB" panose="020B0900000000000000" pitchFamily="34" charset="-128"/>
              </a:rPr>
              <a:t>Poisson noise </a:t>
            </a:r>
            <a:r>
              <a:rPr lang="en-AU" dirty="0">
                <a:solidFill>
                  <a:schemeClr val="bg1"/>
                </a:solidFill>
                <a:latin typeface="HGSSoeiKakugothicUB" panose="020B0900000000000000" pitchFamily="34" charset="-128"/>
                <a:ea typeface="HGSSoeiKakugothicUB" panose="020B0900000000000000" pitchFamily="34" charset="-128"/>
              </a:rPr>
              <a:t>associated with the FOF algorithm.  </a:t>
            </a:r>
            <a:endParaRPr lang="en-US" dirty="0">
              <a:solidFill>
                <a:schemeClr val="bg1"/>
              </a:solidFill>
              <a:latin typeface="HGSSoeiKakugothicUB" panose="020B0900000000000000" pitchFamily="34" charset="-128"/>
              <a:ea typeface="HGSSoeiKakugothicUB" panose="020B0900000000000000" pitchFamily="34" charset="-128"/>
            </a:endParaRPr>
          </a:p>
        </p:txBody>
      </p:sp>
      <p:sp>
        <p:nvSpPr>
          <p:cNvPr id="3" name="Footer Placeholder 2">
            <a:extLst>
              <a:ext uri="{FF2B5EF4-FFF2-40B4-BE49-F238E27FC236}">
                <a16:creationId xmlns:a16="http://schemas.microsoft.com/office/drawing/2014/main" id="{863BA56A-7804-9945-9D5A-20253995BD36}"/>
              </a:ext>
            </a:extLst>
          </p:cNvPr>
          <p:cNvSpPr>
            <a:spLocks noGrp="1"/>
          </p:cNvSpPr>
          <p:nvPr>
            <p:ph type="ftr" sz="quarter" idx="11"/>
          </p:nvPr>
        </p:nvSpPr>
        <p:spPr/>
        <p:txBody>
          <a:bodyPr/>
          <a:lstStyle/>
          <a:p>
            <a:r>
              <a:rPr lang="en-US"/>
              <a:t>Lilian Garratt-Smithson, Sept 2022</a:t>
            </a:r>
            <a:endParaRPr lang="en-US" dirty="0"/>
          </a:p>
        </p:txBody>
      </p:sp>
    </p:spTree>
    <p:extLst>
      <p:ext uri="{BB962C8B-B14F-4D97-AF65-F5344CB8AC3E}">
        <p14:creationId xmlns:p14="http://schemas.microsoft.com/office/powerpoint/2010/main" val="4908439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C770-897F-C341-98E3-5DD913096389}"/>
              </a:ext>
            </a:extLst>
          </p:cNvPr>
          <p:cNvSpPr>
            <a:spLocks noGrp="1"/>
          </p:cNvSpPr>
          <p:nvPr>
            <p:ph type="title"/>
          </p:nvPr>
        </p:nvSpPr>
        <p:spPr>
          <a:xfrm>
            <a:off x="1143004" y="114369"/>
            <a:ext cx="10464801" cy="1539913"/>
          </a:xfrm>
        </p:spPr>
        <p:txBody>
          <a:bodyPr>
            <a:normAutofit fontScale="90000"/>
          </a:bodyPr>
          <a:lstStyle/>
          <a:p>
            <a:r>
              <a:rPr lang="en-AU" dirty="0">
                <a:latin typeface="HGSSoeiKakugothicUB" panose="020B0900000000000000" pitchFamily="34" charset="-128"/>
                <a:ea typeface="HGSSoeiKakugothicUB" panose="020B0900000000000000" pitchFamily="34" charset="-128"/>
              </a:rPr>
              <a:t>Understanding the angular momentum journey: </a:t>
            </a:r>
            <a:r>
              <a:rPr lang="en-AU" dirty="0">
                <a:solidFill>
                  <a:srgbClr val="7030A0"/>
                </a:solidFill>
                <a:latin typeface="HGSSoeiKakugothicUB" panose="020B0900000000000000" pitchFamily="34" charset="-128"/>
                <a:ea typeface="HGSSoeiKakugothicUB" panose="020B0900000000000000" pitchFamily="34" charset="-128"/>
              </a:rPr>
              <a:t>the inherently large scatter in spin</a:t>
            </a:r>
            <a:endParaRPr lang="en-US" baseline="-25000" dirty="0">
              <a:solidFill>
                <a:srgbClr val="7030A0"/>
              </a:solidFill>
              <a:latin typeface="HGSSoeiKakugothicUB" panose="020B0900000000000000" pitchFamily="34" charset="-128"/>
              <a:ea typeface="HGSSoeiKakugothicUB" panose="020B0900000000000000" pitchFamily="34" charset="-128"/>
            </a:endParaRPr>
          </a:p>
        </p:txBody>
      </p:sp>
      <p:sp>
        <p:nvSpPr>
          <p:cNvPr id="3" name="Footer Placeholder 2">
            <a:extLst>
              <a:ext uri="{FF2B5EF4-FFF2-40B4-BE49-F238E27FC236}">
                <a16:creationId xmlns:a16="http://schemas.microsoft.com/office/drawing/2014/main" id="{820D349A-4A38-4149-8C11-4EF6FA1E0B68}"/>
              </a:ext>
            </a:extLst>
          </p:cNvPr>
          <p:cNvSpPr>
            <a:spLocks noGrp="1"/>
          </p:cNvSpPr>
          <p:nvPr>
            <p:ph type="ftr" sz="quarter" idx="11"/>
          </p:nvPr>
        </p:nvSpPr>
        <p:spPr>
          <a:xfrm>
            <a:off x="4038600" y="6538914"/>
            <a:ext cx="4114800" cy="365125"/>
          </a:xfrm>
        </p:spPr>
        <p:txBody>
          <a:bodyPr/>
          <a:lstStyle/>
          <a:p>
            <a:r>
              <a:rPr lang="en-US"/>
              <a:t>Lilian Garratt-Smithson, Sept 2022</a:t>
            </a:r>
            <a:endParaRPr lang="en-US" dirty="0"/>
          </a:p>
        </p:txBody>
      </p:sp>
      <p:sp>
        <p:nvSpPr>
          <p:cNvPr id="8" name="TextBox 7">
            <a:extLst>
              <a:ext uri="{FF2B5EF4-FFF2-40B4-BE49-F238E27FC236}">
                <a16:creationId xmlns:a16="http://schemas.microsoft.com/office/drawing/2014/main" id="{390C9940-516B-3D40-BFCA-07BAFE202C93}"/>
              </a:ext>
            </a:extLst>
          </p:cNvPr>
          <p:cNvSpPr txBox="1"/>
          <p:nvPr/>
        </p:nvSpPr>
        <p:spPr>
          <a:xfrm>
            <a:off x="4757502" y="1861514"/>
            <a:ext cx="2870246" cy="3139321"/>
          </a:xfrm>
          <a:prstGeom prst="rect">
            <a:avLst/>
          </a:prstGeom>
          <a:noFill/>
        </p:spPr>
        <p:txBody>
          <a:bodyPr wrap="square" rtlCol="0">
            <a:spAutoFit/>
          </a:bodyPr>
          <a:lstStyle/>
          <a:p>
            <a:r>
              <a:rPr lang="en-US" dirty="0">
                <a:latin typeface="HGSSoeiKakugothicUB" panose="020B0900000000000000" pitchFamily="34" charset="-128"/>
                <a:ea typeface="HGSSoeiKakugothicUB" panose="020B0900000000000000" pitchFamily="34" charset="-128"/>
              </a:rPr>
              <a:t>We can attempt to investigate whether it is </a:t>
            </a:r>
            <a:r>
              <a:rPr lang="en-US" b="1" dirty="0">
                <a:latin typeface="HGSSoeiKakugothicUB" panose="020B0900000000000000" pitchFamily="34" charset="-128"/>
                <a:ea typeface="HGSSoeiKakugothicUB" panose="020B0900000000000000" pitchFamily="34" charset="-128"/>
              </a:rPr>
              <a:t>tidal torques </a:t>
            </a:r>
            <a:r>
              <a:rPr lang="en-US" dirty="0">
                <a:latin typeface="HGSSoeiKakugothicUB" panose="020B0900000000000000" pitchFamily="34" charset="-128"/>
                <a:ea typeface="HGSSoeiKakugothicUB" panose="020B0900000000000000" pitchFamily="34" charset="-128"/>
              </a:rPr>
              <a:t>driving the scatter, by measuring the scatter in spin values for haloes between adjacent snapshots by a) </a:t>
            </a:r>
            <a:r>
              <a:rPr lang="en-US" dirty="0">
                <a:solidFill>
                  <a:srgbClr val="0070C0"/>
                </a:solidFill>
                <a:latin typeface="HGSSoeiKakugothicUB" panose="020B0900000000000000" pitchFamily="34" charset="-128"/>
                <a:ea typeface="HGSSoeiKakugothicUB" panose="020B0900000000000000" pitchFamily="34" charset="-128"/>
              </a:rPr>
              <a:t>tracking particles</a:t>
            </a:r>
            <a:r>
              <a:rPr lang="en-US" dirty="0">
                <a:latin typeface="HGSSoeiKakugothicUB" panose="020B0900000000000000" pitchFamily="34" charset="-128"/>
                <a:ea typeface="HGSSoeiKakugothicUB" panose="020B0900000000000000" pitchFamily="34" charset="-128"/>
              </a:rPr>
              <a:t> and b) measuring the spin within the </a:t>
            </a:r>
            <a:r>
              <a:rPr lang="en-US" dirty="0">
                <a:solidFill>
                  <a:srgbClr val="0070C0"/>
                </a:solidFill>
                <a:latin typeface="HGSSoeiKakugothicUB" panose="020B0900000000000000" pitchFamily="34" charset="-128"/>
                <a:ea typeface="HGSSoeiKakugothicUB" panose="020B0900000000000000" pitchFamily="34" charset="-128"/>
              </a:rPr>
              <a:t>virial radius </a:t>
            </a:r>
            <a:r>
              <a:rPr lang="en-US" dirty="0">
                <a:latin typeface="HGSSoeiKakugothicUB" panose="020B0900000000000000" pitchFamily="34" charset="-128"/>
                <a:ea typeface="HGSSoeiKakugothicUB" panose="020B0900000000000000" pitchFamily="34" charset="-128"/>
              </a:rPr>
              <a:t>at each snapshot.</a:t>
            </a:r>
          </a:p>
        </p:txBody>
      </p:sp>
      <p:pic>
        <p:nvPicPr>
          <p:cNvPr id="11" name="Picture 10">
            <a:extLst>
              <a:ext uri="{FF2B5EF4-FFF2-40B4-BE49-F238E27FC236}">
                <a16:creationId xmlns:a16="http://schemas.microsoft.com/office/drawing/2014/main" id="{D5799C0E-E4CC-0A4B-9150-B03EC1C4F60E}"/>
              </a:ext>
            </a:extLst>
          </p:cNvPr>
          <p:cNvPicPr>
            <a:picLocks noChangeAspect="1"/>
          </p:cNvPicPr>
          <p:nvPr/>
        </p:nvPicPr>
        <p:blipFill>
          <a:blip r:embed="rId2"/>
          <a:stretch>
            <a:fillRect/>
          </a:stretch>
        </p:blipFill>
        <p:spPr>
          <a:xfrm>
            <a:off x="851773" y="1465359"/>
            <a:ext cx="3380077" cy="5381216"/>
          </a:xfrm>
          <a:prstGeom prst="rect">
            <a:avLst/>
          </a:prstGeom>
        </p:spPr>
      </p:pic>
      <p:pic>
        <p:nvPicPr>
          <p:cNvPr id="16" name="Picture 15">
            <a:extLst>
              <a:ext uri="{FF2B5EF4-FFF2-40B4-BE49-F238E27FC236}">
                <a16:creationId xmlns:a16="http://schemas.microsoft.com/office/drawing/2014/main" id="{827763F0-7DF1-0B47-9177-DB14F0806751}"/>
              </a:ext>
            </a:extLst>
          </p:cNvPr>
          <p:cNvPicPr>
            <a:picLocks noChangeAspect="1"/>
          </p:cNvPicPr>
          <p:nvPr/>
        </p:nvPicPr>
        <p:blipFill>
          <a:blip r:embed="rId3"/>
          <a:stretch>
            <a:fillRect/>
          </a:stretch>
        </p:blipFill>
        <p:spPr>
          <a:xfrm>
            <a:off x="8350336" y="1465359"/>
            <a:ext cx="2989891" cy="5203718"/>
          </a:xfrm>
          <a:prstGeom prst="rect">
            <a:avLst/>
          </a:prstGeom>
        </p:spPr>
      </p:pic>
    </p:spTree>
    <p:extLst>
      <p:ext uri="{BB962C8B-B14F-4D97-AF65-F5344CB8AC3E}">
        <p14:creationId xmlns:p14="http://schemas.microsoft.com/office/powerpoint/2010/main" val="39367623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C770-897F-C341-98E3-5DD913096389}"/>
              </a:ext>
            </a:extLst>
          </p:cNvPr>
          <p:cNvSpPr>
            <a:spLocks noGrp="1"/>
          </p:cNvSpPr>
          <p:nvPr>
            <p:ph type="title"/>
          </p:nvPr>
        </p:nvSpPr>
        <p:spPr>
          <a:xfrm>
            <a:off x="1143004" y="114369"/>
            <a:ext cx="10464801" cy="1539913"/>
          </a:xfrm>
        </p:spPr>
        <p:txBody>
          <a:bodyPr>
            <a:normAutofit fontScale="90000"/>
          </a:bodyPr>
          <a:lstStyle/>
          <a:p>
            <a:r>
              <a:rPr lang="en-AU" dirty="0">
                <a:latin typeface="HGSSoeiKakugothicUB" panose="020B0900000000000000" pitchFamily="34" charset="-128"/>
                <a:ea typeface="HGSSoeiKakugothicUB" panose="020B0900000000000000" pitchFamily="34" charset="-128"/>
              </a:rPr>
              <a:t>Understanding the angular momentum journey: </a:t>
            </a:r>
            <a:r>
              <a:rPr lang="en-AU" dirty="0">
                <a:solidFill>
                  <a:srgbClr val="7030A0"/>
                </a:solidFill>
                <a:latin typeface="HGSSoeiKakugothicUB" panose="020B0900000000000000" pitchFamily="34" charset="-128"/>
                <a:ea typeface="HGSSoeiKakugothicUB" panose="020B0900000000000000" pitchFamily="34" charset="-128"/>
              </a:rPr>
              <a:t>the inherently large scatter in spin</a:t>
            </a:r>
            <a:endParaRPr lang="en-US" baseline="-25000" dirty="0">
              <a:solidFill>
                <a:srgbClr val="7030A0"/>
              </a:solidFill>
              <a:latin typeface="HGSSoeiKakugothicUB" panose="020B0900000000000000" pitchFamily="34" charset="-128"/>
              <a:ea typeface="HGSSoeiKakugothicUB" panose="020B0900000000000000" pitchFamily="34" charset="-128"/>
            </a:endParaRPr>
          </a:p>
        </p:txBody>
      </p:sp>
      <p:sp>
        <p:nvSpPr>
          <p:cNvPr id="3" name="Footer Placeholder 2">
            <a:extLst>
              <a:ext uri="{FF2B5EF4-FFF2-40B4-BE49-F238E27FC236}">
                <a16:creationId xmlns:a16="http://schemas.microsoft.com/office/drawing/2014/main" id="{820D349A-4A38-4149-8C11-4EF6FA1E0B68}"/>
              </a:ext>
            </a:extLst>
          </p:cNvPr>
          <p:cNvSpPr>
            <a:spLocks noGrp="1"/>
          </p:cNvSpPr>
          <p:nvPr>
            <p:ph type="ftr" sz="quarter" idx="11"/>
          </p:nvPr>
        </p:nvSpPr>
        <p:spPr>
          <a:xfrm>
            <a:off x="4038600" y="6538914"/>
            <a:ext cx="4114800" cy="365125"/>
          </a:xfrm>
        </p:spPr>
        <p:txBody>
          <a:bodyPr/>
          <a:lstStyle/>
          <a:p>
            <a:r>
              <a:rPr lang="en-US"/>
              <a:t>Lilian Garratt-Smithson, Sept 2022</a:t>
            </a:r>
            <a:endParaRPr lang="en-US" dirty="0"/>
          </a:p>
        </p:txBody>
      </p:sp>
      <p:pic>
        <p:nvPicPr>
          <p:cNvPr id="14" name="Picture 13">
            <a:extLst>
              <a:ext uri="{FF2B5EF4-FFF2-40B4-BE49-F238E27FC236}">
                <a16:creationId xmlns:a16="http://schemas.microsoft.com/office/drawing/2014/main" id="{E766EC72-DD5E-1145-B233-A218572BA2A1}"/>
              </a:ext>
            </a:extLst>
          </p:cNvPr>
          <p:cNvPicPr>
            <a:picLocks noChangeAspect="1"/>
          </p:cNvPicPr>
          <p:nvPr/>
        </p:nvPicPr>
        <p:blipFill>
          <a:blip r:embed="rId2"/>
          <a:stretch>
            <a:fillRect/>
          </a:stretch>
        </p:blipFill>
        <p:spPr>
          <a:xfrm>
            <a:off x="1783754" y="1597369"/>
            <a:ext cx="6369646" cy="4998459"/>
          </a:xfrm>
          <a:prstGeom prst="rect">
            <a:avLst/>
          </a:prstGeom>
        </p:spPr>
      </p:pic>
      <p:sp>
        <p:nvSpPr>
          <p:cNvPr id="4" name="TextBox 3">
            <a:extLst>
              <a:ext uri="{FF2B5EF4-FFF2-40B4-BE49-F238E27FC236}">
                <a16:creationId xmlns:a16="http://schemas.microsoft.com/office/drawing/2014/main" id="{6440BB99-B503-DB42-BDB7-D128DEBD8F22}"/>
              </a:ext>
            </a:extLst>
          </p:cNvPr>
          <p:cNvSpPr txBox="1"/>
          <p:nvPr/>
        </p:nvSpPr>
        <p:spPr>
          <a:xfrm>
            <a:off x="8415869" y="2370729"/>
            <a:ext cx="2929467" cy="2031325"/>
          </a:xfrm>
          <a:prstGeom prst="rect">
            <a:avLst/>
          </a:prstGeom>
          <a:noFill/>
        </p:spPr>
        <p:txBody>
          <a:bodyPr wrap="square" rtlCol="0">
            <a:spAutoFit/>
          </a:bodyPr>
          <a:lstStyle/>
          <a:p>
            <a:r>
              <a:rPr lang="en-US" dirty="0">
                <a:latin typeface="HGSSoeiKakugothicUB" panose="020B0900000000000000" pitchFamily="34" charset="-128"/>
                <a:ea typeface="HGSSoeiKakugothicUB" panose="020B0900000000000000" pitchFamily="34" charset="-128"/>
              </a:rPr>
              <a:t>This result implies that, when an aperture of R</a:t>
            </a:r>
            <a:r>
              <a:rPr lang="en-US" baseline="-25000" dirty="0">
                <a:latin typeface="HGSSoeiKakugothicUB" panose="020B0900000000000000" pitchFamily="34" charset="-128"/>
                <a:ea typeface="HGSSoeiKakugothicUB" panose="020B0900000000000000" pitchFamily="34" charset="-128"/>
              </a:rPr>
              <a:t>200 </a:t>
            </a:r>
            <a:r>
              <a:rPr lang="en-US" dirty="0">
                <a:latin typeface="HGSSoeiKakugothicUB" panose="020B0900000000000000" pitchFamily="34" charset="-128"/>
                <a:ea typeface="HGSSoeiKakugothicUB" panose="020B0900000000000000" pitchFamily="34" charset="-128"/>
              </a:rPr>
              <a:t>is used, the scatter is being driven by tidal torques, as opposed to Poisson noise associated with the FOF algorithm etc.</a:t>
            </a:r>
            <a:endParaRPr lang="en-US" baseline="-25000" dirty="0">
              <a:latin typeface="HGSSoeiKakugothicUB" panose="020B0900000000000000" pitchFamily="34" charset="-128"/>
              <a:ea typeface="HGSSoeiKakugothicUB" panose="020B0900000000000000" pitchFamily="34" charset="-128"/>
            </a:endParaRPr>
          </a:p>
        </p:txBody>
      </p:sp>
    </p:spTree>
    <p:extLst>
      <p:ext uri="{BB962C8B-B14F-4D97-AF65-F5344CB8AC3E}">
        <p14:creationId xmlns:p14="http://schemas.microsoft.com/office/powerpoint/2010/main" val="29812806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20D349A-4A38-4149-8C11-4EF6FA1E0B68}"/>
              </a:ext>
            </a:extLst>
          </p:cNvPr>
          <p:cNvSpPr>
            <a:spLocks noGrp="1"/>
          </p:cNvSpPr>
          <p:nvPr>
            <p:ph type="ftr" sz="quarter" idx="11"/>
          </p:nvPr>
        </p:nvSpPr>
        <p:spPr>
          <a:xfrm>
            <a:off x="4038600" y="6538914"/>
            <a:ext cx="4114800" cy="365125"/>
          </a:xfrm>
        </p:spPr>
        <p:txBody>
          <a:bodyPr/>
          <a:lstStyle/>
          <a:p>
            <a:r>
              <a:rPr lang="en-US"/>
              <a:t>Lilian Garratt-Smithson, Sept 2022</a:t>
            </a:r>
            <a:endParaRPr lang="en-US" dirty="0"/>
          </a:p>
        </p:txBody>
      </p:sp>
      <p:pic>
        <p:nvPicPr>
          <p:cNvPr id="6" name="Picture 5">
            <a:extLst>
              <a:ext uri="{FF2B5EF4-FFF2-40B4-BE49-F238E27FC236}">
                <a16:creationId xmlns:a16="http://schemas.microsoft.com/office/drawing/2014/main" id="{92FEE86E-3BDD-B14F-9B93-4D8B74CC8F94}"/>
              </a:ext>
            </a:extLst>
          </p:cNvPr>
          <p:cNvPicPr>
            <a:picLocks noChangeAspect="1"/>
          </p:cNvPicPr>
          <p:nvPr/>
        </p:nvPicPr>
        <p:blipFill>
          <a:blip r:embed="rId2"/>
          <a:stretch>
            <a:fillRect/>
          </a:stretch>
        </p:blipFill>
        <p:spPr>
          <a:xfrm>
            <a:off x="2222729" y="1772944"/>
            <a:ext cx="5973004" cy="4647307"/>
          </a:xfrm>
          <a:prstGeom prst="rect">
            <a:avLst/>
          </a:prstGeom>
        </p:spPr>
      </p:pic>
      <p:sp>
        <p:nvSpPr>
          <p:cNvPr id="14" name="Title 1">
            <a:extLst>
              <a:ext uri="{FF2B5EF4-FFF2-40B4-BE49-F238E27FC236}">
                <a16:creationId xmlns:a16="http://schemas.microsoft.com/office/drawing/2014/main" id="{EAC98E31-4E9E-5A45-871D-C2BC8F061896}"/>
              </a:ext>
            </a:extLst>
          </p:cNvPr>
          <p:cNvSpPr txBox="1">
            <a:spLocks/>
          </p:cNvSpPr>
          <p:nvPr/>
        </p:nvSpPr>
        <p:spPr>
          <a:xfrm>
            <a:off x="1143004" y="114369"/>
            <a:ext cx="10464801" cy="1539913"/>
          </a:xfrm>
          <a:prstGeom prst="rect">
            <a:avLst/>
          </a:prstGeom>
        </p:spPr>
        <p:txBody>
          <a:bodyPr vert="horz" lIns="91440" tIns="45720" rIns="91440" bIns="45720" rtlCol="0" anchor="ctr">
            <a:normAutofit fontScale="97500"/>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AU">
                <a:latin typeface="HGSSoeiKakugothicUB" panose="020B0900000000000000" pitchFamily="34" charset="-128"/>
                <a:ea typeface="HGSSoeiKakugothicUB" panose="020B0900000000000000" pitchFamily="34" charset="-128"/>
              </a:rPr>
              <a:t>Understanding the angular momentum journey: </a:t>
            </a:r>
            <a:r>
              <a:rPr lang="en-AU">
                <a:solidFill>
                  <a:srgbClr val="7030A0"/>
                </a:solidFill>
                <a:latin typeface="HGSSoeiKakugothicUB" panose="020B0900000000000000" pitchFamily="34" charset="-128"/>
                <a:ea typeface="HGSSoeiKakugothicUB" panose="020B0900000000000000" pitchFamily="34" charset="-128"/>
              </a:rPr>
              <a:t>the inherently large scatter in spin</a:t>
            </a:r>
            <a:endParaRPr lang="en-US" baseline="-25000" dirty="0">
              <a:solidFill>
                <a:srgbClr val="7030A0"/>
              </a:solidFill>
              <a:latin typeface="HGSSoeiKakugothicUB" panose="020B0900000000000000" pitchFamily="34" charset="-128"/>
              <a:ea typeface="HGSSoeiKakugothicUB" panose="020B0900000000000000" pitchFamily="34" charset="-128"/>
            </a:endParaRPr>
          </a:p>
        </p:txBody>
      </p:sp>
      <p:sp>
        <p:nvSpPr>
          <p:cNvPr id="15" name="TextBox 14">
            <a:extLst>
              <a:ext uri="{FF2B5EF4-FFF2-40B4-BE49-F238E27FC236}">
                <a16:creationId xmlns:a16="http://schemas.microsoft.com/office/drawing/2014/main" id="{596223D0-29AC-C34F-BF91-D19B4BCD507D}"/>
              </a:ext>
            </a:extLst>
          </p:cNvPr>
          <p:cNvSpPr txBox="1"/>
          <p:nvPr/>
        </p:nvSpPr>
        <p:spPr>
          <a:xfrm>
            <a:off x="8314269" y="2556996"/>
            <a:ext cx="2929467" cy="2308324"/>
          </a:xfrm>
          <a:prstGeom prst="rect">
            <a:avLst/>
          </a:prstGeom>
          <a:noFill/>
        </p:spPr>
        <p:txBody>
          <a:bodyPr wrap="square" rtlCol="0">
            <a:spAutoFit/>
          </a:bodyPr>
          <a:lstStyle/>
          <a:p>
            <a:r>
              <a:rPr lang="en-US" dirty="0">
                <a:latin typeface="HGSSoeiKakugothicUB" panose="020B0900000000000000" pitchFamily="34" charset="-128"/>
                <a:ea typeface="HGSSoeiKakugothicUB" panose="020B0900000000000000" pitchFamily="34" charset="-128"/>
              </a:rPr>
              <a:t>However, were we to use an aperture of 0.1 R</a:t>
            </a:r>
            <a:r>
              <a:rPr lang="en-US" baseline="-25000" dirty="0">
                <a:latin typeface="HGSSoeiKakugothicUB" panose="020B0900000000000000" pitchFamily="34" charset="-128"/>
                <a:ea typeface="HGSSoeiKakugothicUB" panose="020B0900000000000000" pitchFamily="34" charset="-128"/>
              </a:rPr>
              <a:t>200 </a:t>
            </a:r>
            <a:r>
              <a:rPr lang="en-US" dirty="0">
                <a:latin typeface="HGSSoeiKakugothicUB" panose="020B0900000000000000" pitchFamily="34" charset="-128"/>
                <a:ea typeface="HGSSoeiKakugothicUB" panose="020B0900000000000000" pitchFamily="34" charset="-128"/>
              </a:rPr>
              <a:t>instead, the scatter driven by Poisson noise/accretion/tidal stripping is comparable to that of the large-scale tidal torques.</a:t>
            </a:r>
            <a:endParaRPr lang="en-US" baseline="-25000" dirty="0">
              <a:latin typeface="HGSSoeiKakugothicUB" panose="020B0900000000000000" pitchFamily="34" charset="-128"/>
              <a:ea typeface="HGSSoeiKakugothicUB" panose="020B0900000000000000" pitchFamily="34" charset="-128"/>
            </a:endParaRPr>
          </a:p>
        </p:txBody>
      </p:sp>
    </p:spTree>
    <p:extLst>
      <p:ext uri="{BB962C8B-B14F-4D97-AF65-F5344CB8AC3E}">
        <p14:creationId xmlns:p14="http://schemas.microsoft.com/office/powerpoint/2010/main" val="33531141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C770-897F-C341-98E3-5DD913096389}"/>
              </a:ext>
            </a:extLst>
          </p:cNvPr>
          <p:cNvSpPr>
            <a:spLocks noGrp="1"/>
          </p:cNvSpPr>
          <p:nvPr>
            <p:ph type="title"/>
          </p:nvPr>
        </p:nvSpPr>
        <p:spPr>
          <a:xfrm>
            <a:off x="1828804" y="-198433"/>
            <a:ext cx="10464801" cy="1539913"/>
          </a:xfrm>
        </p:spPr>
        <p:txBody>
          <a:bodyPr>
            <a:normAutofit/>
          </a:bodyPr>
          <a:lstStyle/>
          <a:p>
            <a:r>
              <a:rPr lang="en-AU" dirty="0">
                <a:latin typeface="HGSSoeiKakugothicUB" panose="020B0900000000000000" pitchFamily="34" charset="-128"/>
                <a:ea typeface="HGSSoeiKakugothicUB" panose="020B0900000000000000" pitchFamily="34" charset="-128"/>
              </a:rPr>
              <a:t>Understanding the angular momentum journey: </a:t>
            </a:r>
            <a:r>
              <a:rPr lang="en-AU" dirty="0">
                <a:solidFill>
                  <a:srgbClr val="7030A0"/>
                </a:solidFill>
                <a:latin typeface="HGSSoeiKakugothicUB" panose="020B0900000000000000" pitchFamily="34" charset="-128"/>
                <a:ea typeface="HGSSoeiKakugothicUB" panose="020B0900000000000000" pitchFamily="34" charset="-128"/>
              </a:rPr>
              <a:t>tracking individual haloes</a:t>
            </a:r>
            <a:endParaRPr lang="en-US" baseline="-25000" dirty="0">
              <a:solidFill>
                <a:srgbClr val="7030A0"/>
              </a:solidFill>
              <a:latin typeface="HGSSoeiKakugothicUB" panose="020B0900000000000000" pitchFamily="34" charset="-128"/>
              <a:ea typeface="HGSSoeiKakugothicUB" panose="020B0900000000000000" pitchFamily="34" charset="-128"/>
            </a:endParaRPr>
          </a:p>
        </p:txBody>
      </p:sp>
      <p:sp>
        <p:nvSpPr>
          <p:cNvPr id="3" name="Footer Placeholder 2">
            <a:extLst>
              <a:ext uri="{FF2B5EF4-FFF2-40B4-BE49-F238E27FC236}">
                <a16:creationId xmlns:a16="http://schemas.microsoft.com/office/drawing/2014/main" id="{820D349A-4A38-4149-8C11-4EF6FA1E0B68}"/>
              </a:ext>
            </a:extLst>
          </p:cNvPr>
          <p:cNvSpPr>
            <a:spLocks noGrp="1"/>
          </p:cNvSpPr>
          <p:nvPr>
            <p:ph type="ftr" sz="quarter" idx="11"/>
          </p:nvPr>
        </p:nvSpPr>
        <p:spPr>
          <a:xfrm>
            <a:off x="4038600" y="6538914"/>
            <a:ext cx="4114800" cy="365125"/>
          </a:xfrm>
        </p:spPr>
        <p:txBody>
          <a:bodyPr/>
          <a:lstStyle/>
          <a:p>
            <a:r>
              <a:rPr lang="en-US"/>
              <a:t>Lilian Garratt-Smithson, Sept 2022</a:t>
            </a:r>
            <a:endParaRPr lang="en-US" dirty="0"/>
          </a:p>
        </p:txBody>
      </p:sp>
      <p:pic>
        <p:nvPicPr>
          <p:cNvPr id="11" name="Picture 10">
            <a:extLst>
              <a:ext uri="{FF2B5EF4-FFF2-40B4-BE49-F238E27FC236}">
                <a16:creationId xmlns:a16="http://schemas.microsoft.com/office/drawing/2014/main" id="{DB26717D-FF8D-0A4A-B414-7F3DEF59003D}"/>
              </a:ext>
            </a:extLst>
          </p:cNvPr>
          <p:cNvPicPr>
            <a:picLocks noChangeAspect="1"/>
          </p:cNvPicPr>
          <p:nvPr/>
        </p:nvPicPr>
        <p:blipFill>
          <a:blip r:embed="rId2"/>
          <a:stretch>
            <a:fillRect/>
          </a:stretch>
        </p:blipFill>
        <p:spPr>
          <a:xfrm>
            <a:off x="719665" y="3526846"/>
            <a:ext cx="7433733" cy="3331154"/>
          </a:xfrm>
          <a:prstGeom prst="rect">
            <a:avLst/>
          </a:prstGeom>
        </p:spPr>
      </p:pic>
      <p:pic>
        <p:nvPicPr>
          <p:cNvPr id="7" name="Picture 6">
            <a:extLst>
              <a:ext uri="{FF2B5EF4-FFF2-40B4-BE49-F238E27FC236}">
                <a16:creationId xmlns:a16="http://schemas.microsoft.com/office/drawing/2014/main" id="{4395E54D-2A2F-B048-929B-B26F3A0E4D3B}"/>
              </a:ext>
            </a:extLst>
          </p:cNvPr>
          <p:cNvPicPr>
            <a:picLocks noChangeAspect="1"/>
          </p:cNvPicPr>
          <p:nvPr/>
        </p:nvPicPr>
        <p:blipFill rotWithShape="1">
          <a:blip r:embed="rId3"/>
          <a:srcRect t="11380" b="3036"/>
          <a:stretch/>
        </p:blipFill>
        <p:spPr>
          <a:xfrm>
            <a:off x="719665" y="1202267"/>
            <a:ext cx="7433733" cy="2798038"/>
          </a:xfrm>
          <a:prstGeom prst="rect">
            <a:avLst/>
          </a:prstGeom>
        </p:spPr>
      </p:pic>
      <p:sp>
        <p:nvSpPr>
          <p:cNvPr id="13" name="Rectangle 12">
            <a:extLst>
              <a:ext uri="{FF2B5EF4-FFF2-40B4-BE49-F238E27FC236}">
                <a16:creationId xmlns:a16="http://schemas.microsoft.com/office/drawing/2014/main" id="{A0EDFC63-896E-0243-AC41-06F9926F1798}"/>
              </a:ext>
            </a:extLst>
          </p:cNvPr>
          <p:cNvSpPr/>
          <p:nvPr/>
        </p:nvSpPr>
        <p:spPr>
          <a:xfrm>
            <a:off x="8462436" y="2601286"/>
            <a:ext cx="3183467" cy="1754326"/>
          </a:xfrm>
          <a:prstGeom prst="rect">
            <a:avLst/>
          </a:prstGeom>
        </p:spPr>
        <p:txBody>
          <a:bodyPr wrap="square">
            <a:spAutoFit/>
          </a:bodyPr>
          <a:lstStyle/>
          <a:p>
            <a:r>
              <a:rPr lang="en-US" dirty="0">
                <a:latin typeface="HGSSoeiKakugothicUB" panose="020B0900000000000000" pitchFamily="34" charset="-128"/>
                <a:ea typeface="HGSSoeiKakugothicUB" panose="020B0900000000000000" pitchFamily="34" charset="-128"/>
              </a:rPr>
              <a:t>We can investigate the systematic differences between AREPO/GADGET-3 run by following the same system in both runs. Here is an example.</a:t>
            </a:r>
            <a:endParaRPr lang="en-US" dirty="0"/>
          </a:p>
        </p:txBody>
      </p:sp>
    </p:spTree>
    <p:extLst>
      <p:ext uri="{BB962C8B-B14F-4D97-AF65-F5344CB8AC3E}">
        <p14:creationId xmlns:p14="http://schemas.microsoft.com/office/powerpoint/2010/main" val="35884134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C770-897F-C341-98E3-5DD913096389}"/>
              </a:ext>
            </a:extLst>
          </p:cNvPr>
          <p:cNvSpPr>
            <a:spLocks noGrp="1"/>
          </p:cNvSpPr>
          <p:nvPr>
            <p:ph type="title"/>
          </p:nvPr>
        </p:nvSpPr>
        <p:spPr>
          <a:xfrm>
            <a:off x="1013471" y="718235"/>
            <a:ext cx="10518130" cy="4740650"/>
          </a:xfrm>
        </p:spPr>
        <p:txBody>
          <a:bodyPr>
            <a:normAutofit/>
          </a:bodyPr>
          <a:lstStyle/>
          <a:p>
            <a:pPr algn="ctr"/>
            <a:r>
              <a:rPr lang="en-US" baseline="-25000" dirty="0">
                <a:solidFill>
                  <a:schemeClr val="bg1"/>
                </a:solidFill>
                <a:latin typeface="HGSSoeiKakugothicUB" panose="020B0900000000000000" pitchFamily="34" charset="-128"/>
                <a:ea typeface="HGSSoeiKakugothicUB" panose="020B0900000000000000" pitchFamily="34" charset="-128"/>
              </a:rPr>
              <a:t>The key results from these simulations are:</a:t>
            </a:r>
            <a:br>
              <a:rPr lang="en-US" baseline="-25000" dirty="0">
                <a:solidFill>
                  <a:schemeClr val="bg1"/>
                </a:solidFill>
                <a:latin typeface="HGSSoeiKakugothicUB" panose="020B0900000000000000" pitchFamily="34" charset="-128"/>
                <a:ea typeface="HGSSoeiKakugothicUB" panose="020B0900000000000000" pitchFamily="34" charset="-128"/>
              </a:rPr>
            </a:br>
            <a:r>
              <a:rPr lang="en-US" baseline="-25000" dirty="0">
                <a:solidFill>
                  <a:schemeClr val="bg1"/>
                </a:solidFill>
                <a:latin typeface="HGSSoeiKakugothicUB" panose="020B0900000000000000" pitchFamily="34" charset="-128"/>
                <a:ea typeface="HGSSoeiKakugothicUB" panose="020B0900000000000000" pitchFamily="34" charset="-128"/>
              </a:rPr>
              <a:t>a) The correlation between the dark matter spin and gas spin is high in runs that do not include galaxy evolution physics. Hence </a:t>
            </a:r>
            <a:r>
              <a:rPr lang="en-US" baseline="-25000" dirty="0">
                <a:solidFill>
                  <a:srgbClr val="FFC000"/>
                </a:solidFill>
                <a:latin typeface="HGSSoeiKakugothicUB" panose="020B0900000000000000" pitchFamily="34" charset="-128"/>
                <a:ea typeface="HGSSoeiKakugothicUB" panose="020B0900000000000000" pitchFamily="34" charset="-128"/>
              </a:rPr>
              <a:t>galaxy evolution physics is playing a key role </a:t>
            </a:r>
            <a:r>
              <a:rPr lang="en-US" baseline="-25000" dirty="0">
                <a:solidFill>
                  <a:schemeClr val="bg1"/>
                </a:solidFill>
                <a:latin typeface="HGSSoeiKakugothicUB" panose="020B0900000000000000" pitchFamily="34" charset="-128"/>
                <a:ea typeface="HGSSoeiKakugothicUB" panose="020B0900000000000000" pitchFamily="34" charset="-128"/>
              </a:rPr>
              <a:t>here.</a:t>
            </a:r>
            <a:br>
              <a:rPr lang="en-US" baseline="-25000" dirty="0">
                <a:solidFill>
                  <a:schemeClr val="bg1"/>
                </a:solidFill>
                <a:latin typeface="HGSSoeiKakugothicUB" panose="020B0900000000000000" pitchFamily="34" charset="-128"/>
                <a:ea typeface="HGSSoeiKakugothicUB" panose="020B0900000000000000" pitchFamily="34" charset="-128"/>
              </a:rPr>
            </a:br>
            <a:br>
              <a:rPr lang="en-US" baseline="-25000" dirty="0">
                <a:solidFill>
                  <a:schemeClr val="bg1"/>
                </a:solidFill>
                <a:latin typeface="HGSSoeiKakugothicUB" panose="020B0900000000000000" pitchFamily="34" charset="-128"/>
                <a:ea typeface="HGSSoeiKakugothicUB" panose="020B0900000000000000" pitchFamily="34" charset="-128"/>
              </a:rPr>
            </a:br>
            <a:r>
              <a:rPr lang="en-US" baseline="-25000" dirty="0">
                <a:solidFill>
                  <a:schemeClr val="bg1"/>
                </a:solidFill>
                <a:latin typeface="HGSSoeiKakugothicUB" panose="020B0900000000000000" pitchFamily="34" charset="-128"/>
                <a:ea typeface="HGSSoeiKakugothicUB" panose="020B0900000000000000" pitchFamily="34" charset="-128"/>
              </a:rPr>
              <a:t>b)Spin is an inherently </a:t>
            </a:r>
            <a:r>
              <a:rPr lang="en-US" baseline="-25000" dirty="0">
                <a:solidFill>
                  <a:srgbClr val="FFC000"/>
                </a:solidFill>
                <a:latin typeface="HGSSoeiKakugothicUB" panose="020B0900000000000000" pitchFamily="34" charset="-128"/>
                <a:ea typeface="HGSSoeiKakugothicUB" panose="020B0900000000000000" pitchFamily="34" charset="-128"/>
              </a:rPr>
              <a:t>noisy quantity</a:t>
            </a:r>
            <a:r>
              <a:rPr lang="en-US" baseline="-25000" dirty="0">
                <a:solidFill>
                  <a:schemeClr val="bg1"/>
                </a:solidFill>
                <a:latin typeface="HGSSoeiKakugothicUB" panose="020B0900000000000000" pitchFamily="34" charset="-128"/>
                <a:ea typeface="HGSSoeiKakugothicUB" panose="020B0900000000000000" pitchFamily="34" charset="-128"/>
              </a:rPr>
              <a:t>. This noise is both physical and numerical in origin.</a:t>
            </a:r>
          </a:p>
        </p:txBody>
      </p:sp>
      <p:sp>
        <p:nvSpPr>
          <p:cNvPr id="3" name="Footer Placeholder 2">
            <a:extLst>
              <a:ext uri="{FF2B5EF4-FFF2-40B4-BE49-F238E27FC236}">
                <a16:creationId xmlns:a16="http://schemas.microsoft.com/office/drawing/2014/main" id="{7EF96F85-B49B-BF45-BB1A-032857DE9639}"/>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37040127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3000"/>
            <a:lum/>
          </a:blip>
          <a:srcRect/>
          <a:stretch>
            <a:fillRect t="-3000" r="-1000" b="-8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C770-897F-C341-98E3-5DD913096389}"/>
              </a:ext>
            </a:extLst>
          </p:cNvPr>
          <p:cNvSpPr>
            <a:spLocks noGrp="1"/>
          </p:cNvSpPr>
          <p:nvPr>
            <p:ph type="title"/>
          </p:nvPr>
        </p:nvSpPr>
        <p:spPr>
          <a:xfrm>
            <a:off x="7202906" y="705852"/>
            <a:ext cx="4604084" cy="5165558"/>
          </a:xfrm>
        </p:spPr>
        <p:txBody>
          <a:bodyPr>
            <a:normAutofit/>
          </a:bodyPr>
          <a:lstStyle/>
          <a:p>
            <a:r>
              <a:rPr lang="en-AU" dirty="0">
                <a:latin typeface="HGSSoeiKakugothicUB" panose="020B0900000000000000" pitchFamily="34" charset="-128"/>
                <a:ea typeface="HGSSoeiKakugothicUB" panose="020B0900000000000000" pitchFamily="34" charset="-128"/>
              </a:rPr>
              <a:t>Understanding the angular momentum journey: </a:t>
            </a:r>
            <a:r>
              <a:rPr lang="en-AU" dirty="0">
                <a:solidFill>
                  <a:srgbClr val="7030A0"/>
                </a:solidFill>
                <a:latin typeface="HGSSoeiKakugothicUB" panose="020B0900000000000000" pitchFamily="34" charset="-128"/>
                <a:ea typeface="HGSSoeiKakugothicUB" panose="020B0900000000000000" pitchFamily="34" charset="-128"/>
              </a:rPr>
              <a:t>including galaxy evolution</a:t>
            </a:r>
            <a:endParaRPr lang="en-US" baseline="-25000" dirty="0">
              <a:solidFill>
                <a:srgbClr val="7030A0"/>
              </a:solidFill>
              <a:latin typeface="HGSSoeiKakugothicUB" panose="020B0900000000000000" pitchFamily="34" charset="-128"/>
              <a:ea typeface="HGSSoeiKakugothicUB" panose="020B0900000000000000" pitchFamily="34" charset="-128"/>
            </a:endParaRPr>
          </a:p>
        </p:txBody>
      </p:sp>
      <p:pic>
        <p:nvPicPr>
          <p:cNvPr id="3" name="movie_R19.mp4">
            <a:hlinkClick r:id="" action="ppaction://media"/>
            <a:extLst>
              <a:ext uri="{FF2B5EF4-FFF2-40B4-BE49-F238E27FC236}">
                <a16:creationId xmlns:a16="http://schemas.microsoft.com/office/drawing/2014/main" id="{8B368CB1-60E3-304F-B69E-3EEFE348270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6858000" cy="6858000"/>
          </a:xfrm>
          <a:prstGeom prst="rect">
            <a:avLst/>
          </a:prstGeom>
        </p:spPr>
      </p:pic>
      <p:pic>
        <p:nvPicPr>
          <p:cNvPr id="4" name="Picture 3">
            <a:extLst>
              <a:ext uri="{FF2B5EF4-FFF2-40B4-BE49-F238E27FC236}">
                <a16:creationId xmlns:a16="http://schemas.microsoft.com/office/drawing/2014/main" id="{187FDC78-8117-054B-819D-0AA9D3B0824E}"/>
              </a:ext>
            </a:extLst>
          </p:cNvPr>
          <p:cNvPicPr>
            <a:picLocks noChangeAspect="1"/>
          </p:cNvPicPr>
          <p:nvPr/>
        </p:nvPicPr>
        <p:blipFill>
          <a:blip r:embed="rId6"/>
          <a:stretch>
            <a:fillRect/>
          </a:stretch>
        </p:blipFill>
        <p:spPr>
          <a:xfrm>
            <a:off x="9333713" y="6133901"/>
            <a:ext cx="2858287" cy="724099"/>
          </a:xfrm>
          <a:prstGeom prst="rect">
            <a:avLst/>
          </a:prstGeom>
        </p:spPr>
      </p:pic>
      <p:sp>
        <p:nvSpPr>
          <p:cNvPr id="5" name="Footer Placeholder 4">
            <a:extLst>
              <a:ext uri="{FF2B5EF4-FFF2-40B4-BE49-F238E27FC236}">
                <a16:creationId xmlns:a16="http://schemas.microsoft.com/office/drawing/2014/main" id="{7C10D270-17A9-3E44-BF3A-2EF1F045DC09}"/>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1453588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movie_R19.mp4">
            <a:hlinkClick r:id="" action="ppaction://media"/>
            <a:extLst>
              <a:ext uri="{FF2B5EF4-FFF2-40B4-BE49-F238E27FC236}">
                <a16:creationId xmlns:a16="http://schemas.microsoft.com/office/drawing/2014/main" id="{8B368CB1-60E3-304F-B69E-3EEFE348270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28337" y="304800"/>
            <a:ext cx="6011779" cy="6011779"/>
          </a:xfrm>
          <a:prstGeom prst="rect">
            <a:avLst/>
          </a:prstGeom>
        </p:spPr>
      </p:pic>
      <p:pic>
        <p:nvPicPr>
          <p:cNvPr id="6" name="movie_R20.mp4">
            <a:hlinkClick r:id="" action="ppaction://media"/>
            <a:extLst>
              <a:ext uri="{FF2B5EF4-FFF2-40B4-BE49-F238E27FC236}">
                <a16:creationId xmlns:a16="http://schemas.microsoft.com/office/drawing/2014/main" id="{3A4EEF41-7409-9D49-8D05-6A99152E5D45}"/>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6140116" y="304800"/>
            <a:ext cx="6011779" cy="6011779"/>
          </a:xfrm>
          <a:prstGeom prst="rect">
            <a:avLst/>
          </a:prstGeom>
        </p:spPr>
      </p:pic>
      <p:sp>
        <p:nvSpPr>
          <p:cNvPr id="7" name="Title 1">
            <a:extLst>
              <a:ext uri="{FF2B5EF4-FFF2-40B4-BE49-F238E27FC236}">
                <a16:creationId xmlns:a16="http://schemas.microsoft.com/office/drawing/2014/main" id="{18931000-14D5-724D-879F-32A3FF7818D5}"/>
              </a:ext>
            </a:extLst>
          </p:cNvPr>
          <p:cNvSpPr txBox="1">
            <a:spLocks/>
          </p:cNvSpPr>
          <p:nvPr/>
        </p:nvSpPr>
        <p:spPr>
          <a:xfrm>
            <a:off x="6801851" y="116171"/>
            <a:ext cx="4957012" cy="114562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dirty="0">
                <a:solidFill>
                  <a:schemeClr val="bg1"/>
                </a:solidFill>
                <a:latin typeface="HGSSoeiKakugothicUB" panose="020B0900000000000000" pitchFamily="34" charset="-128"/>
                <a:ea typeface="HGSSoeiKakugothicUB" panose="020B0900000000000000" pitchFamily="34" charset="-128"/>
              </a:rPr>
              <a:t>No stellar feedback</a:t>
            </a:r>
            <a:endParaRPr lang="en-US" baseline="-25000" dirty="0">
              <a:solidFill>
                <a:schemeClr val="bg1"/>
              </a:solidFill>
              <a:latin typeface="HGSSoeiKakugothicUB" panose="020B0900000000000000" pitchFamily="34" charset="-128"/>
              <a:ea typeface="HGSSoeiKakugothicUB" panose="020B0900000000000000" pitchFamily="34" charset="-128"/>
            </a:endParaRPr>
          </a:p>
        </p:txBody>
      </p:sp>
      <p:sp>
        <p:nvSpPr>
          <p:cNvPr id="8" name="Title 1">
            <a:extLst>
              <a:ext uri="{FF2B5EF4-FFF2-40B4-BE49-F238E27FC236}">
                <a16:creationId xmlns:a16="http://schemas.microsoft.com/office/drawing/2014/main" id="{7A1D51DF-9A56-2749-8EDC-D022D9B3B288}"/>
              </a:ext>
            </a:extLst>
          </p:cNvPr>
          <p:cNvSpPr txBox="1">
            <a:spLocks/>
          </p:cNvSpPr>
          <p:nvPr/>
        </p:nvSpPr>
        <p:spPr>
          <a:xfrm>
            <a:off x="-10026" y="116171"/>
            <a:ext cx="6288504" cy="114562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dirty="0">
                <a:solidFill>
                  <a:schemeClr val="bg1"/>
                </a:solidFill>
                <a:latin typeface="HGSSoeiKakugothicUB" panose="020B0900000000000000" pitchFamily="34" charset="-128"/>
                <a:ea typeface="HGSSoeiKakugothicUB" panose="020B0900000000000000" pitchFamily="34" charset="-128"/>
              </a:rPr>
              <a:t>Including stellar feedback</a:t>
            </a:r>
            <a:endParaRPr lang="en-US" baseline="-25000" dirty="0">
              <a:solidFill>
                <a:schemeClr val="bg1"/>
              </a:solidFill>
              <a:latin typeface="HGSSoeiKakugothicUB" panose="020B0900000000000000" pitchFamily="34" charset="-128"/>
              <a:ea typeface="HGSSoeiKakugothicUB" panose="020B0900000000000000" pitchFamily="34" charset="-128"/>
            </a:endParaRPr>
          </a:p>
        </p:txBody>
      </p:sp>
      <p:sp>
        <p:nvSpPr>
          <p:cNvPr id="9" name="Footer Placeholder 8">
            <a:extLst>
              <a:ext uri="{FF2B5EF4-FFF2-40B4-BE49-F238E27FC236}">
                <a16:creationId xmlns:a16="http://schemas.microsoft.com/office/drawing/2014/main" id="{6A20B322-CDD9-FF4A-96EA-8D82106FCCBB}"/>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360825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00" fill="hold"/>
                                        <p:tgtEl>
                                          <p:spTgt spid="3"/>
                                        </p:tgtEl>
                                      </p:cBhvr>
                                    </p:cmd>
                                  </p:childTnLst>
                                </p:cTn>
                              </p:par>
                              <p:par>
                                <p:cTn id="7" presetID="1" presetClass="mediacall" presetSubtype="0" fill="hold" nodeType="withEffect">
                                  <p:stCondLst>
                                    <p:cond delay="0"/>
                                  </p:stCondLst>
                                  <p:childTnLst>
                                    <p:cmd type="call" cmd="playFrom(0.0)">
                                      <p:cBhvr>
                                        <p:cTn id="8" dur="100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3"/>
                </p:tgtEl>
              </p:cMediaNode>
            </p:video>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3"/>
                                        </p:tgtEl>
                                      </p:cBhvr>
                                    </p:cmd>
                                  </p:childTnLst>
                                </p:cTn>
                              </p:par>
                            </p:childTnLst>
                          </p:cTn>
                        </p:par>
                      </p:childTnLst>
                    </p:cTn>
                  </p:par>
                </p:childTnLst>
              </p:cTn>
              <p:nextCondLst>
                <p:cond evt="onClick" delay="0">
                  <p:tgtEl>
                    <p:spTgt spid="3"/>
                  </p:tgtEl>
                </p:cond>
              </p:nextCondLst>
            </p:seq>
            <p:video>
              <p:cMediaNode vol="80000">
                <p:cTn id="15" fill="hold" display="0">
                  <p:stCondLst>
                    <p:cond delay="indefinite"/>
                  </p:stCondLst>
                </p:cTn>
                <p:tgtEl>
                  <p:spTgt spid="6"/>
                </p:tgtEl>
              </p:cMediaNode>
            </p:video>
            <p:seq concurrent="1" nextAc="seek">
              <p:cTn id="16" restart="whenNotActive" fill="hold" evtFilter="cancelBubble" nodeType="interactiveSeq">
                <p:stCondLst>
                  <p:cond evt="onClick" delay="0">
                    <p:tgtEl>
                      <p:spTgt spid="6"/>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3000"/>
            <a:lum/>
          </a:blip>
          <a:srcRect/>
          <a:stretch>
            <a:fillRect t="-3000" r="-1000" b="-87000"/>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3204FF9-01DB-FD43-89A7-6B2553883CBF}"/>
              </a:ext>
            </a:extLst>
          </p:cNvPr>
          <p:cNvSpPr txBox="1">
            <a:spLocks/>
          </p:cNvSpPr>
          <p:nvPr/>
        </p:nvSpPr>
        <p:spPr>
          <a:xfrm>
            <a:off x="1828799" y="84086"/>
            <a:ext cx="10268608" cy="1145628"/>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dirty="0">
                <a:latin typeface="HGSSoeiKakugothicUB" panose="020B0900000000000000" pitchFamily="34" charset="-128"/>
                <a:ea typeface="HGSSoeiKakugothicUB" panose="020B0900000000000000" pitchFamily="34" charset="-128"/>
              </a:rPr>
              <a:t>Understanding the angular momentum journey: </a:t>
            </a:r>
            <a:r>
              <a:rPr lang="en-AU" dirty="0">
                <a:solidFill>
                  <a:srgbClr val="7030A0"/>
                </a:solidFill>
                <a:latin typeface="HGSSoeiKakugothicUB" panose="020B0900000000000000" pitchFamily="34" charset="-128"/>
                <a:ea typeface="HGSSoeiKakugothicUB" panose="020B0900000000000000" pitchFamily="34" charset="-128"/>
              </a:rPr>
              <a:t>the role of stellar feedback</a:t>
            </a:r>
            <a:endParaRPr lang="en-US" baseline="-25000" dirty="0">
              <a:solidFill>
                <a:srgbClr val="7030A0"/>
              </a:solidFill>
              <a:latin typeface="HGSSoeiKakugothicUB" panose="020B0900000000000000" pitchFamily="34" charset="-128"/>
              <a:ea typeface="HGSSoeiKakugothicUB" panose="020B0900000000000000" pitchFamily="34" charset="-128"/>
            </a:endParaRPr>
          </a:p>
        </p:txBody>
      </p:sp>
      <p:sp>
        <p:nvSpPr>
          <p:cNvPr id="9" name="TextBox 8">
            <a:extLst>
              <a:ext uri="{FF2B5EF4-FFF2-40B4-BE49-F238E27FC236}">
                <a16:creationId xmlns:a16="http://schemas.microsoft.com/office/drawing/2014/main" id="{AC301007-3966-6146-B720-553B6DAAF917}"/>
              </a:ext>
            </a:extLst>
          </p:cNvPr>
          <p:cNvSpPr txBox="1"/>
          <p:nvPr/>
        </p:nvSpPr>
        <p:spPr>
          <a:xfrm>
            <a:off x="585741" y="1335381"/>
            <a:ext cx="1975945" cy="584775"/>
          </a:xfrm>
          <a:prstGeom prst="rect">
            <a:avLst/>
          </a:prstGeom>
          <a:noFill/>
        </p:spPr>
        <p:txBody>
          <a:bodyPr wrap="square" rtlCol="0">
            <a:spAutoFit/>
          </a:bodyPr>
          <a:lstStyle/>
          <a:p>
            <a:r>
              <a:rPr lang="en-US" sz="3200" dirty="0">
                <a:latin typeface="HGSSoeiKakugothicUB" panose="020B0900000000000000" pitchFamily="34" charset="-128"/>
                <a:ea typeface="HGSSoeiKakugothicUB" panose="020B0900000000000000" pitchFamily="34" charset="-128"/>
              </a:rPr>
              <a:t>GALAXY</a:t>
            </a:r>
          </a:p>
        </p:txBody>
      </p:sp>
      <p:sp>
        <p:nvSpPr>
          <p:cNvPr id="14" name="TextBox 13">
            <a:extLst>
              <a:ext uri="{FF2B5EF4-FFF2-40B4-BE49-F238E27FC236}">
                <a16:creationId xmlns:a16="http://schemas.microsoft.com/office/drawing/2014/main" id="{DA176226-4BF5-AC45-A1A5-A36EC421F054}"/>
              </a:ext>
            </a:extLst>
          </p:cNvPr>
          <p:cNvSpPr txBox="1"/>
          <p:nvPr/>
        </p:nvSpPr>
        <p:spPr>
          <a:xfrm>
            <a:off x="6747874" y="2141922"/>
            <a:ext cx="4647689" cy="3539430"/>
          </a:xfrm>
          <a:prstGeom prst="rect">
            <a:avLst/>
          </a:prstGeom>
          <a:noFill/>
        </p:spPr>
        <p:txBody>
          <a:bodyPr wrap="square" rtlCol="0">
            <a:spAutoFit/>
          </a:bodyPr>
          <a:lstStyle/>
          <a:p>
            <a:r>
              <a:rPr lang="en-US" sz="2800" dirty="0">
                <a:latin typeface="HGSSoeiKakugothicUB" panose="020B0900000000000000" pitchFamily="34" charset="-128"/>
                <a:ea typeface="HGSSoeiKakugothicUB" panose="020B0900000000000000" pitchFamily="34" charset="-128"/>
              </a:rPr>
              <a:t>The gas cools at the </a:t>
            </a:r>
            <a:r>
              <a:rPr lang="en-US" sz="2800" dirty="0" err="1">
                <a:latin typeface="HGSSoeiKakugothicUB" panose="020B0900000000000000" pitchFamily="34" charset="-128"/>
                <a:ea typeface="HGSSoeiKakugothicUB" panose="020B0900000000000000" pitchFamily="34" charset="-128"/>
              </a:rPr>
              <a:t>centre</a:t>
            </a:r>
            <a:r>
              <a:rPr lang="en-US" sz="2800" dirty="0">
                <a:latin typeface="HGSSoeiKakugothicUB" panose="020B0900000000000000" pitchFamily="34" charset="-128"/>
                <a:ea typeface="HGSSoeiKakugothicUB" panose="020B0900000000000000" pitchFamily="34" charset="-128"/>
              </a:rPr>
              <a:t> of the halo first, where the angular momentum is lower. </a:t>
            </a:r>
          </a:p>
          <a:p>
            <a:endParaRPr lang="en-US" sz="2800" dirty="0">
              <a:latin typeface="HGSSoeiKakugothicUB" panose="020B0900000000000000" pitchFamily="34" charset="-128"/>
              <a:ea typeface="HGSSoeiKakugothicUB" panose="020B0900000000000000" pitchFamily="34" charset="-128"/>
            </a:endParaRPr>
          </a:p>
          <a:p>
            <a:r>
              <a:rPr lang="en-US" sz="2800" dirty="0">
                <a:latin typeface="HGSSoeiKakugothicUB" panose="020B0900000000000000" pitchFamily="34" charset="-128"/>
                <a:ea typeface="HGSSoeiKakugothicUB" panose="020B0900000000000000" pitchFamily="34" charset="-128"/>
              </a:rPr>
              <a:t>The stellar feedback is able to </a:t>
            </a:r>
            <a:r>
              <a:rPr lang="en-US" sz="2800" dirty="0">
                <a:solidFill>
                  <a:srgbClr val="FF9300"/>
                </a:solidFill>
                <a:latin typeface="HGSSoeiKakugothicUB" panose="020B0900000000000000" pitchFamily="34" charset="-128"/>
                <a:ea typeface="HGSSoeiKakugothicUB" panose="020B0900000000000000" pitchFamily="34" charset="-128"/>
              </a:rPr>
              <a:t>eject this lower angular momentum gas</a:t>
            </a:r>
            <a:r>
              <a:rPr lang="en-US" sz="2800" dirty="0">
                <a:latin typeface="HGSSoeiKakugothicUB" panose="020B0900000000000000" pitchFamily="34" charset="-128"/>
                <a:ea typeface="HGSSoeiKakugothicUB" panose="020B0900000000000000" pitchFamily="34" charset="-128"/>
              </a:rPr>
              <a:t> into the CGM</a:t>
            </a:r>
            <a:r>
              <a:rPr lang="en-US" sz="2800" baseline="-25000" dirty="0">
                <a:latin typeface="HGSSoeiKakugothicUB" panose="020B0900000000000000" pitchFamily="34" charset="-128"/>
                <a:ea typeface="HGSSoeiKakugothicUB" panose="020B0900000000000000" pitchFamily="34" charset="-128"/>
              </a:rPr>
              <a:t>…</a:t>
            </a:r>
          </a:p>
        </p:txBody>
      </p:sp>
      <p:sp>
        <p:nvSpPr>
          <p:cNvPr id="2" name="Footer Placeholder 1">
            <a:extLst>
              <a:ext uri="{FF2B5EF4-FFF2-40B4-BE49-F238E27FC236}">
                <a16:creationId xmlns:a16="http://schemas.microsoft.com/office/drawing/2014/main" id="{E01F91DA-A0A1-3140-860A-F2BCD0B10E54}"/>
              </a:ext>
            </a:extLst>
          </p:cNvPr>
          <p:cNvSpPr>
            <a:spLocks noGrp="1"/>
          </p:cNvSpPr>
          <p:nvPr>
            <p:ph type="ftr" sz="quarter" idx="11"/>
          </p:nvPr>
        </p:nvSpPr>
        <p:spPr/>
        <p:txBody>
          <a:bodyPr/>
          <a:lstStyle/>
          <a:p>
            <a:r>
              <a:rPr lang="en-US"/>
              <a:t>Lilian Garratt-Smithson, Sept 2022</a:t>
            </a:r>
          </a:p>
        </p:txBody>
      </p:sp>
      <p:pic>
        <p:nvPicPr>
          <p:cNvPr id="4" name="tracking_galaxies_fb_comp_GAL.mp4">
            <a:hlinkClick r:id="" action="ppaction://media"/>
            <a:extLst>
              <a:ext uri="{FF2B5EF4-FFF2-40B4-BE49-F238E27FC236}">
                <a16:creationId xmlns:a16="http://schemas.microsoft.com/office/drawing/2014/main" id="{36F8AF84-84EC-B848-B8AD-366A135DCAD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62330" y="1920156"/>
            <a:ext cx="5332366" cy="4443638"/>
          </a:xfrm>
          <a:prstGeom prst="rect">
            <a:avLst/>
          </a:prstGeom>
        </p:spPr>
      </p:pic>
      <p:sp>
        <p:nvSpPr>
          <p:cNvPr id="7" name="TextBox 6">
            <a:extLst>
              <a:ext uri="{FF2B5EF4-FFF2-40B4-BE49-F238E27FC236}">
                <a16:creationId xmlns:a16="http://schemas.microsoft.com/office/drawing/2014/main" id="{EEC22567-9046-2E46-89BB-302365BB240E}"/>
              </a:ext>
            </a:extLst>
          </p:cNvPr>
          <p:cNvSpPr txBox="1"/>
          <p:nvPr/>
        </p:nvSpPr>
        <p:spPr>
          <a:xfrm>
            <a:off x="2939318" y="4786692"/>
            <a:ext cx="3531967" cy="1569660"/>
          </a:xfrm>
          <a:prstGeom prst="rect">
            <a:avLst/>
          </a:prstGeom>
          <a:noFill/>
        </p:spPr>
        <p:txBody>
          <a:bodyPr wrap="square" rtlCol="0">
            <a:spAutoFit/>
          </a:bodyPr>
          <a:lstStyle/>
          <a:p>
            <a:r>
              <a:rPr lang="en-US" sz="3200" dirty="0">
                <a:solidFill>
                  <a:srgbClr val="FF0000"/>
                </a:solidFill>
                <a:latin typeface="HGSSoeiKakugothicUB" panose="020B0900000000000000" pitchFamily="34" charset="-128"/>
                <a:ea typeface="HGSSoeiKakugothicUB" panose="020B0900000000000000" pitchFamily="34" charset="-128"/>
              </a:rPr>
              <a:t>No feedback</a:t>
            </a:r>
          </a:p>
          <a:p>
            <a:r>
              <a:rPr lang="en-US" sz="3200" dirty="0">
                <a:solidFill>
                  <a:srgbClr val="0070C0"/>
                </a:solidFill>
                <a:latin typeface="HGSSoeiKakugothicUB" panose="020B0900000000000000" pitchFamily="34" charset="-128"/>
                <a:ea typeface="HGSSoeiKakugothicUB" panose="020B0900000000000000" pitchFamily="34" charset="-128"/>
              </a:rPr>
              <a:t>+ Stellar feedback</a:t>
            </a:r>
          </a:p>
          <a:p>
            <a:endParaRPr lang="en-US" sz="3200" dirty="0">
              <a:latin typeface="HGSSoeiKakugothicUB" panose="020B0900000000000000" pitchFamily="34" charset="-128"/>
              <a:ea typeface="HGSSoeiKakugothicUB" panose="020B0900000000000000" pitchFamily="34" charset="-128"/>
            </a:endParaRPr>
          </a:p>
        </p:txBody>
      </p:sp>
    </p:spTree>
    <p:extLst>
      <p:ext uri="{BB962C8B-B14F-4D97-AF65-F5344CB8AC3E}">
        <p14:creationId xmlns:p14="http://schemas.microsoft.com/office/powerpoint/2010/main" val="1722589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3000"/>
            <a:lum/>
          </a:blip>
          <a:srcRect/>
          <a:stretch>
            <a:fillRect t="-3000" r="-1000" b="-87000"/>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3204FF9-01DB-FD43-89A7-6B2553883CBF}"/>
              </a:ext>
            </a:extLst>
          </p:cNvPr>
          <p:cNvSpPr txBox="1">
            <a:spLocks/>
          </p:cNvSpPr>
          <p:nvPr/>
        </p:nvSpPr>
        <p:spPr>
          <a:xfrm>
            <a:off x="1828799" y="84086"/>
            <a:ext cx="10268608" cy="1145628"/>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dirty="0">
                <a:latin typeface="HGSSoeiKakugothicUB" panose="020B0900000000000000" pitchFamily="34" charset="-128"/>
                <a:ea typeface="HGSSoeiKakugothicUB" panose="020B0900000000000000" pitchFamily="34" charset="-128"/>
              </a:rPr>
              <a:t>Understanding the angular momentum journey: </a:t>
            </a:r>
            <a:r>
              <a:rPr lang="en-AU" dirty="0">
                <a:solidFill>
                  <a:srgbClr val="7030A0"/>
                </a:solidFill>
                <a:latin typeface="HGSSoeiKakugothicUB" panose="020B0900000000000000" pitchFamily="34" charset="-128"/>
                <a:ea typeface="HGSSoeiKakugothicUB" panose="020B0900000000000000" pitchFamily="34" charset="-128"/>
              </a:rPr>
              <a:t>the role of stellar feedback</a:t>
            </a:r>
            <a:endParaRPr lang="en-US" baseline="-25000" dirty="0">
              <a:solidFill>
                <a:srgbClr val="7030A0"/>
              </a:solidFill>
              <a:latin typeface="HGSSoeiKakugothicUB" panose="020B0900000000000000" pitchFamily="34" charset="-128"/>
              <a:ea typeface="HGSSoeiKakugothicUB" panose="020B0900000000000000" pitchFamily="34" charset="-128"/>
            </a:endParaRPr>
          </a:p>
        </p:txBody>
      </p:sp>
      <p:sp>
        <p:nvSpPr>
          <p:cNvPr id="10" name="TextBox 9">
            <a:extLst>
              <a:ext uri="{FF2B5EF4-FFF2-40B4-BE49-F238E27FC236}">
                <a16:creationId xmlns:a16="http://schemas.microsoft.com/office/drawing/2014/main" id="{3702C7CD-9A47-0F47-A066-323DB19A242A}"/>
              </a:ext>
            </a:extLst>
          </p:cNvPr>
          <p:cNvSpPr txBox="1"/>
          <p:nvPr/>
        </p:nvSpPr>
        <p:spPr>
          <a:xfrm>
            <a:off x="4390496" y="1229714"/>
            <a:ext cx="1975945" cy="584775"/>
          </a:xfrm>
          <a:prstGeom prst="rect">
            <a:avLst/>
          </a:prstGeom>
          <a:noFill/>
        </p:spPr>
        <p:txBody>
          <a:bodyPr wrap="square" rtlCol="0">
            <a:spAutoFit/>
          </a:bodyPr>
          <a:lstStyle/>
          <a:p>
            <a:r>
              <a:rPr lang="en-US" sz="3200" dirty="0">
                <a:latin typeface="HGSSoeiKakugothicUB" panose="020B0900000000000000" pitchFamily="34" charset="-128"/>
                <a:ea typeface="HGSSoeiKakugothicUB" panose="020B0900000000000000" pitchFamily="34" charset="-128"/>
              </a:rPr>
              <a:t>CGM</a:t>
            </a:r>
          </a:p>
        </p:txBody>
      </p:sp>
      <p:sp>
        <p:nvSpPr>
          <p:cNvPr id="14" name="TextBox 13">
            <a:extLst>
              <a:ext uri="{FF2B5EF4-FFF2-40B4-BE49-F238E27FC236}">
                <a16:creationId xmlns:a16="http://schemas.microsoft.com/office/drawing/2014/main" id="{A68D23BA-7736-444B-BA39-F57FD898987C}"/>
              </a:ext>
            </a:extLst>
          </p:cNvPr>
          <p:cNvSpPr txBox="1"/>
          <p:nvPr/>
        </p:nvSpPr>
        <p:spPr>
          <a:xfrm>
            <a:off x="494189" y="2698333"/>
            <a:ext cx="4647689" cy="1815882"/>
          </a:xfrm>
          <a:prstGeom prst="rect">
            <a:avLst/>
          </a:prstGeom>
          <a:noFill/>
        </p:spPr>
        <p:txBody>
          <a:bodyPr wrap="square" rtlCol="0">
            <a:spAutoFit/>
          </a:bodyPr>
          <a:lstStyle/>
          <a:p>
            <a:r>
              <a:rPr lang="en-US" sz="2800" baseline="-25000" dirty="0">
                <a:solidFill>
                  <a:srgbClr val="FF9300"/>
                </a:solidFill>
                <a:latin typeface="HGSSoeiKakugothicUB" panose="020B0900000000000000" pitchFamily="34" charset="-128"/>
                <a:ea typeface="HGSSoeiKakugothicUB" panose="020B0900000000000000" pitchFamily="34" charset="-128"/>
              </a:rPr>
              <a:t>…</a:t>
            </a:r>
            <a:r>
              <a:rPr lang="en-US" sz="2800" dirty="0">
                <a:solidFill>
                  <a:srgbClr val="FF9300"/>
                </a:solidFill>
                <a:latin typeface="HGSSoeiKakugothicUB" panose="020B0900000000000000" pitchFamily="34" charset="-128"/>
                <a:ea typeface="HGSSoeiKakugothicUB" panose="020B0900000000000000" pitchFamily="34" charset="-128"/>
              </a:rPr>
              <a:t>lowering the spin of the CGM </a:t>
            </a:r>
            <a:r>
              <a:rPr lang="en-US" sz="2800" dirty="0">
                <a:latin typeface="HGSSoeiKakugothicUB" panose="020B0900000000000000" pitchFamily="34" charset="-128"/>
                <a:ea typeface="HGSSoeiKakugothicUB" panose="020B0900000000000000" pitchFamily="34" charset="-128"/>
              </a:rPr>
              <a:t>compared with the run that does not include feedback.</a:t>
            </a:r>
          </a:p>
        </p:txBody>
      </p:sp>
      <p:sp>
        <p:nvSpPr>
          <p:cNvPr id="2" name="Footer Placeholder 1">
            <a:extLst>
              <a:ext uri="{FF2B5EF4-FFF2-40B4-BE49-F238E27FC236}">
                <a16:creationId xmlns:a16="http://schemas.microsoft.com/office/drawing/2014/main" id="{9C7F690F-17D1-C24D-88E0-A94736A7E1CF}"/>
              </a:ext>
            </a:extLst>
          </p:cNvPr>
          <p:cNvSpPr>
            <a:spLocks noGrp="1"/>
          </p:cNvSpPr>
          <p:nvPr>
            <p:ph type="ftr" sz="quarter" idx="11"/>
          </p:nvPr>
        </p:nvSpPr>
        <p:spPr/>
        <p:txBody>
          <a:bodyPr/>
          <a:lstStyle/>
          <a:p>
            <a:r>
              <a:rPr lang="en-US"/>
              <a:t>Lilian Garratt-Smithson, Sept 2022</a:t>
            </a:r>
          </a:p>
        </p:txBody>
      </p:sp>
      <p:pic>
        <p:nvPicPr>
          <p:cNvPr id="3" name="tracking_galaxies_fb_comp_CGM.mp4">
            <a:hlinkClick r:id="" action="ppaction://media"/>
            <a:extLst>
              <a:ext uri="{FF2B5EF4-FFF2-40B4-BE49-F238E27FC236}">
                <a16:creationId xmlns:a16="http://schemas.microsoft.com/office/drawing/2014/main" id="{867E7C05-08E5-5748-A994-7112B248DA6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378469" y="1229714"/>
            <a:ext cx="6373939" cy="5311616"/>
          </a:xfrm>
          <a:prstGeom prst="rect">
            <a:avLst/>
          </a:prstGeom>
        </p:spPr>
      </p:pic>
      <p:sp>
        <p:nvSpPr>
          <p:cNvPr id="8" name="TextBox 7">
            <a:extLst>
              <a:ext uri="{FF2B5EF4-FFF2-40B4-BE49-F238E27FC236}">
                <a16:creationId xmlns:a16="http://schemas.microsoft.com/office/drawing/2014/main" id="{C785F900-AD66-5642-A8BC-325233A1A266}"/>
              </a:ext>
            </a:extLst>
          </p:cNvPr>
          <p:cNvSpPr txBox="1"/>
          <p:nvPr/>
        </p:nvSpPr>
        <p:spPr>
          <a:xfrm>
            <a:off x="8392940" y="4552656"/>
            <a:ext cx="3531967" cy="1569660"/>
          </a:xfrm>
          <a:prstGeom prst="rect">
            <a:avLst/>
          </a:prstGeom>
          <a:noFill/>
        </p:spPr>
        <p:txBody>
          <a:bodyPr wrap="square" rtlCol="0">
            <a:spAutoFit/>
          </a:bodyPr>
          <a:lstStyle/>
          <a:p>
            <a:r>
              <a:rPr lang="en-US" sz="3200" dirty="0">
                <a:solidFill>
                  <a:srgbClr val="FF0000"/>
                </a:solidFill>
                <a:latin typeface="HGSSoeiKakugothicUB" panose="020B0900000000000000" pitchFamily="34" charset="-128"/>
                <a:ea typeface="HGSSoeiKakugothicUB" panose="020B0900000000000000" pitchFamily="34" charset="-128"/>
              </a:rPr>
              <a:t>No feedback</a:t>
            </a:r>
          </a:p>
          <a:p>
            <a:r>
              <a:rPr lang="en-US" sz="3200" dirty="0">
                <a:solidFill>
                  <a:srgbClr val="0070C0"/>
                </a:solidFill>
                <a:latin typeface="HGSSoeiKakugothicUB" panose="020B0900000000000000" pitchFamily="34" charset="-128"/>
                <a:ea typeface="HGSSoeiKakugothicUB" panose="020B0900000000000000" pitchFamily="34" charset="-128"/>
              </a:rPr>
              <a:t>+ Stellar feedback</a:t>
            </a:r>
          </a:p>
          <a:p>
            <a:endParaRPr lang="en-US" sz="3200" dirty="0">
              <a:latin typeface="HGSSoeiKakugothicUB" panose="020B0900000000000000" pitchFamily="34" charset="-128"/>
              <a:ea typeface="HGSSoeiKakugothicUB" panose="020B0900000000000000" pitchFamily="34" charset="-128"/>
            </a:endParaRPr>
          </a:p>
        </p:txBody>
      </p:sp>
    </p:spTree>
    <p:extLst>
      <p:ext uri="{BB962C8B-B14F-4D97-AF65-F5344CB8AC3E}">
        <p14:creationId xmlns:p14="http://schemas.microsoft.com/office/powerpoint/2010/main" val="2468916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C770-897F-C341-98E3-5DD913096389}"/>
              </a:ext>
            </a:extLst>
          </p:cNvPr>
          <p:cNvSpPr>
            <a:spLocks noGrp="1"/>
          </p:cNvSpPr>
          <p:nvPr>
            <p:ph type="title"/>
          </p:nvPr>
        </p:nvSpPr>
        <p:spPr>
          <a:xfrm>
            <a:off x="809752" y="1866136"/>
            <a:ext cx="10572495" cy="2561485"/>
          </a:xfrm>
        </p:spPr>
        <p:txBody>
          <a:bodyPr>
            <a:normAutofit/>
          </a:bodyPr>
          <a:lstStyle/>
          <a:p>
            <a:pPr algn="ctr"/>
            <a:r>
              <a:rPr lang="en-AU" sz="5400" baseline="-25000" dirty="0">
                <a:solidFill>
                  <a:schemeClr val="bg1"/>
                </a:solidFill>
                <a:latin typeface="HGSSoeiKakugothicUB" panose="020B0900000000000000" pitchFamily="34" charset="-128"/>
                <a:ea typeface="HGSSoeiKakugothicUB" panose="020B0900000000000000" pitchFamily="34" charset="-128"/>
              </a:rPr>
              <a:t>How does this result change when we include the </a:t>
            </a:r>
            <a:r>
              <a:rPr lang="en-AU" sz="5400" baseline="-25000" dirty="0">
                <a:solidFill>
                  <a:srgbClr val="FFC000"/>
                </a:solidFill>
                <a:latin typeface="HGSSoeiKakugothicUB" panose="020B0900000000000000" pitchFamily="34" charset="-128"/>
                <a:ea typeface="HGSSoeiKakugothicUB" panose="020B0900000000000000" pitchFamily="34" charset="-128"/>
              </a:rPr>
              <a:t>hierarchical assembly</a:t>
            </a:r>
            <a:r>
              <a:rPr lang="en-AU" sz="5400" baseline="-25000" dirty="0">
                <a:solidFill>
                  <a:schemeClr val="bg1"/>
                </a:solidFill>
                <a:latin typeface="HGSSoeiKakugothicUB" panose="020B0900000000000000" pitchFamily="34" charset="-128"/>
                <a:ea typeface="HGSSoeiKakugothicUB" panose="020B0900000000000000" pitchFamily="34" charset="-128"/>
              </a:rPr>
              <a:t> history of a halo? To answer this, we need to go full-circle - back to </a:t>
            </a:r>
            <a:r>
              <a:rPr lang="en-AU" sz="5400" baseline="-25000" dirty="0">
                <a:solidFill>
                  <a:srgbClr val="FFC000"/>
                </a:solidFill>
                <a:latin typeface="HGSSoeiKakugothicUB" panose="020B0900000000000000" pitchFamily="34" charset="-128"/>
                <a:ea typeface="HGSSoeiKakugothicUB" panose="020B0900000000000000" pitchFamily="34" charset="-128"/>
              </a:rPr>
              <a:t>zoom simulations</a:t>
            </a:r>
            <a:r>
              <a:rPr lang="en-AU" sz="5400" baseline="-25000" dirty="0">
                <a:solidFill>
                  <a:schemeClr val="bg1"/>
                </a:solidFill>
                <a:latin typeface="HGSSoeiKakugothicUB" panose="020B0900000000000000" pitchFamily="34" charset="-128"/>
                <a:ea typeface="HGSSoeiKakugothicUB" panose="020B0900000000000000" pitchFamily="34" charset="-128"/>
              </a:rPr>
              <a:t>.</a:t>
            </a:r>
            <a:endParaRPr lang="en-US" sz="5400" baseline="-25000" dirty="0">
              <a:solidFill>
                <a:schemeClr val="bg1"/>
              </a:solidFill>
              <a:latin typeface="HGSSoeiKakugothicUB" panose="020B0900000000000000" pitchFamily="34" charset="-128"/>
              <a:ea typeface="HGSSoeiKakugothicUB" panose="020B0900000000000000" pitchFamily="34" charset="-128"/>
            </a:endParaRPr>
          </a:p>
        </p:txBody>
      </p:sp>
      <p:sp>
        <p:nvSpPr>
          <p:cNvPr id="3" name="Footer Placeholder 2">
            <a:extLst>
              <a:ext uri="{FF2B5EF4-FFF2-40B4-BE49-F238E27FC236}">
                <a16:creationId xmlns:a16="http://schemas.microsoft.com/office/drawing/2014/main" id="{7EF96F85-B49B-BF45-BB1A-032857DE9639}"/>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23311746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C770-897F-C341-98E3-5DD913096389}"/>
              </a:ext>
            </a:extLst>
          </p:cNvPr>
          <p:cNvSpPr>
            <a:spLocks noGrp="1"/>
          </p:cNvSpPr>
          <p:nvPr>
            <p:ph type="title"/>
          </p:nvPr>
        </p:nvSpPr>
        <p:spPr>
          <a:xfrm>
            <a:off x="1141479" y="-883878"/>
            <a:ext cx="4301362" cy="8034988"/>
          </a:xfrm>
        </p:spPr>
        <p:txBody>
          <a:bodyPr>
            <a:normAutofit/>
          </a:bodyPr>
          <a:lstStyle/>
          <a:p>
            <a:r>
              <a:rPr lang="en-AU" dirty="0">
                <a:latin typeface="HGSSoeiKakugothicUB" panose="020B0900000000000000" pitchFamily="34" charset="-128"/>
                <a:ea typeface="HGSSoeiKakugothicUB" panose="020B0900000000000000" pitchFamily="34" charset="-128"/>
              </a:rPr>
              <a:t>Understanding the angular momentum journey: </a:t>
            </a:r>
            <a:r>
              <a:rPr lang="en-AU" dirty="0">
                <a:solidFill>
                  <a:srgbClr val="7030A0"/>
                </a:solidFill>
                <a:latin typeface="HGSSoeiKakugothicUB" panose="020B0900000000000000" pitchFamily="34" charset="-128"/>
                <a:ea typeface="HGSSoeiKakugothicUB" panose="020B0900000000000000" pitchFamily="34" charset="-128"/>
              </a:rPr>
              <a:t>including hierarchical assembly</a:t>
            </a:r>
            <a:endParaRPr lang="en-US" baseline="-25000" dirty="0">
              <a:solidFill>
                <a:srgbClr val="7030A0"/>
              </a:solidFill>
              <a:latin typeface="HGSSoeiKakugothicUB" panose="020B0900000000000000" pitchFamily="34" charset="-128"/>
              <a:ea typeface="HGSSoeiKakugothicUB" panose="020B0900000000000000" pitchFamily="34" charset="-128"/>
            </a:endParaRPr>
          </a:p>
        </p:txBody>
      </p:sp>
      <p:pic>
        <p:nvPicPr>
          <p:cNvPr id="10" name="Picture 9">
            <a:extLst>
              <a:ext uri="{FF2B5EF4-FFF2-40B4-BE49-F238E27FC236}">
                <a16:creationId xmlns:a16="http://schemas.microsoft.com/office/drawing/2014/main" id="{D40DEC30-7CF5-414B-B33E-9D2502DFEB44}"/>
              </a:ext>
            </a:extLst>
          </p:cNvPr>
          <p:cNvPicPr>
            <a:picLocks noChangeAspect="1"/>
          </p:cNvPicPr>
          <p:nvPr/>
        </p:nvPicPr>
        <p:blipFill>
          <a:blip r:embed="rId2"/>
          <a:stretch>
            <a:fillRect/>
          </a:stretch>
        </p:blipFill>
        <p:spPr>
          <a:xfrm>
            <a:off x="5370244" y="18833"/>
            <a:ext cx="6839167" cy="6839167"/>
          </a:xfrm>
          <a:prstGeom prst="rect">
            <a:avLst/>
          </a:prstGeom>
        </p:spPr>
      </p:pic>
      <p:pic>
        <p:nvPicPr>
          <p:cNvPr id="12" name="Picture 11">
            <a:extLst>
              <a:ext uri="{FF2B5EF4-FFF2-40B4-BE49-F238E27FC236}">
                <a16:creationId xmlns:a16="http://schemas.microsoft.com/office/drawing/2014/main" id="{31179A46-8932-AC4D-8B30-F50E1941B15B}"/>
              </a:ext>
            </a:extLst>
          </p:cNvPr>
          <p:cNvPicPr>
            <a:picLocks noChangeAspect="1"/>
          </p:cNvPicPr>
          <p:nvPr/>
        </p:nvPicPr>
        <p:blipFill>
          <a:blip r:embed="rId3"/>
          <a:stretch>
            <a:fillRect/>
          </a:stretch>
        </p:blipFill>
        <p:spPr>
          <a:xfrm>
            <a:off x="10262929" y="153652"/>
            <a:ext cx="1763227" cy="1763227"/>
          </a:xfrm>
          <a:prstGeom prst="rect">
            <a:avLst/>
          </a:prstGeom>
          <a:ln>
            <a:solidFill>
              <a:schemeClr val="bg1"/>
            </a:solidFill>
          </a:ln>
        </p:spPr>
      </p:pic>
      <p:pic>
        <p:nvPicPr>
          <p:cNvPr id="14" name="Picture 13">
            <a:extLst>
              <a:ext uri="{FF2B5EF4-FFF2-40B4-BE49-F238E27FC236}">
                <a16:creationId xmlns:a16="http://schemas.microsoft.com/office/drawing/2014/main" id="{A787D94F-86AD-2540-9186-3859747604D1}"/>
              </a:ext>
            </a:extLst>
          </p:cNvPr>
          <p:cNvPicPr>
            <a:picLocks noChangeAspect="1"/>
          </p:cNvPicPr>
          <p:nvPr/>
        </p:nvPicPr>
        <p:blipFill>
          <a:blip r:embed="rId4"/>
          <a:stretch>
            <a:fillRect/>
          </a:stretch>
        </p:blipFill>
        <p:spPr>
          <a:xfrm>
            <a:off x="5572330" y="4964146"/>
            <a:ext cx="1780685" cy="1780685"/>
          </a:xfrm>
          <a:prstGeom prst="rect">
            <a:avLst/>
          </a:prstGeom>
          <a:ln>
            <a:solidFill>
              <a:schemeClr val="bg1"/>
            </a:solidFill>
          </a:ln>
        </p:spPr>
      </p:pic>
      <p:pic>
        <p:nvPicPr>
          <p:cNvPr id="16" name="Picture 15">
            <a:extLst>
              <a:ext uri="{FF2B5EF4-FFF2-40B4-BE49-F238E27FC236}">
                <a16:creationId xmlns:a16="http://schemas.microsoft.com/office/drawing/2014/main" id="{65D1385B-6F91-DB47-A590-73F530C46A62}"/>
              </a:ext>
            </a:extLst>
          </p:cNvPr>
          <p:cNvPicPr>
            <a:picLocks noChangeAspect="1"/>
          </p:cNvPicPr>
          <p:nvPr/>
        </p:nvPicPr>
        <p:blipFill>
          <a:blip r:embed="rId5"/>
          <a:stretch>
            <a:fillRect/>
          </a:stretch>
        </p:blipFill>
        <p:spPr>
          <a:xfrm>
            <a:off x="7899484" y="136194"/>
            <a:ext cx="1780685" cy="1780685"/>
          </a:xfrm>
          <a:prstGeom prst="rect">
            <a:avLst/>
          </a:prstGeom>
          <a:ln>
            <a:solidFill>
              <a:schemeClr val="bg1"/>
            </a:solidFill>
          </a:ln>
        </p:spPr>
      </p:pic>
      <p:pic>
        <p:nvPicPr>
          <p:cNvPr id="18" name="Picture 17">
            <a:extLst>
              <a:ext uri="{FF2B5EF4-FFF2-40B4-BE49-F238E27FC236}">
                <a16:creationId xmlns:a16="http://schemas.microsoft.com/office/drawing/2014/main" id="{E46AF095-DC55-904F-BF1F-3757A9ABC2B7}"/>
              </a:ext>
            </a:extLst>
          </p:cNvPr>
          <p:cNvPicPr>
            <a:picLocks noChangeAspect="1"/>
          </p:cNvPicPr>
          <p:nvPr/>
        </p:nvPicPr>
        <p:blipFill>
          <a:blip r:embed="rId6"/>
          <a:stretch>
            <a:fillRect/>
          </a:stretch>
        </p:blipFill>
        <p:spPr>
          <a:xfrm>
            <a:off x="7899484" y="4983676"/>
            <a:ext cx="1780685" cy="1780685"/>
          </a:xfrm>
          <a:prstGeom prst="rect">
            <a:avLst/>
          </a:prstGeom>
          <a:ln>
            <a:solidFill>
              <a:schemeClr val="bg1"/>
            </a:solidFill>
          </a:ln>
        </p:spPr>
      </p:pic>
      <p:pic>
        <p:nvPicPr>
          <p:cNvPr id="20" name="Picture 19">
            <a:extLst>
              <a:ext uri="{FF2B5EF4-FFF2-40B4-BE49-F238E27FC236}">
                <a16:creationId xmlns:a16="http://schemas.microsoft.com/office/drawing/2014/main" id="{A8B886B6-8ACD-FA44-89B0-4FD5A992B00F}"/>
              </a:ext>
            </a:extLst>
          </p:cNvPr>
          <p:cNvPicPr>
            <a:picLocks noChangeAspect="1"/>
          </p:cNvPicPr>
          <p:nvPr/>
        </p:nvPicPr>
        <p:blipFill>
          <a:blip r:embed="rId7"/>
          <a:stretch>
            <a:fillRect/>
          </a:stretch>
        </p:blipFill>
        <p:spPr>
          <a:xfrm>
            <a:off x="5572330" y="136194"/>
            <a:ext cx="1744394" cy="1744394"/>
          </a:xfrm>
          <a:prstGeom prst="rect">
            <a:avLst/>
          </a:prstGeom>
          <a:ln>
            <a:solidFill>
              <a:schemeClr val="bg1"/>
            </a:solidFill>
          </a:ln>
        </p:spPr>
      </p:pic>
      <p:pic>
        <p:nvPicPr>
          <p:cNvPr id="8" name="Picture 7">
            <a:extLst>
              <a:ext uri="{FF2B5EF4-FFF2-40B4-BE49-F238E27FC236}">
                <a16:creationId xmlns:a16="http://schemas.microsoft.com/office/drawing/2014/main" id="{0CA2701C-0761-2746-8505-CE099D0BA2B0}"/>
              </a:ext>
            </a:extLst>
          </p:cNvPr>
          <p:cNvPicPr>
            <a:picLocks noChangeAspect="1"/>
          </p:cNvPicPr>
          <p:nvPr/>
        </p:nvPicPr>
        <p:blipFill>
          <a:blip r:embed="rId8"/>
          <a:stretch>
            <a:fillRect/>
          </a:stretch>
        </p:blipFill>
        <p:spPr>
          <a:xfrm>
            <a:off x="10233765" y="4954383"/>
            <a:ext cx="1790448" cy="1790448"/>
          </a:xfrm>
          <a:prstGeom prst="rect">
            <a:avLst/>
          </a:prstGeom>
          <a:ln>
            <a:solidFill>
              <a:schemeClr val="bg1"/>
            </a:solidFill>
          </a:ln>
        </p:spPr>
      </p:pic>
      <p:pic>
        <p:nvPicPr>
          <p:cNvPr id="6" name="Picture 5">
            <a:extLst>
              <a:ext uri="{FF2B5EF4-FFF2-40B4-BE49-F238E27FC236}">
                <a16:creationId xmlns:a16="http://schemas.microsoft.com/office/drawing/2014/main" id="{C7E27CCF-834B-EB49-9409-D83121872CB2}"/>
              </a:ext>
            </a:extLst>
          </p:cNvPr>
          <p:cNvPicPr>
            <a:picLocks noChangeAspect="1"/>
          </p:cNvPicPr>
          <p:nvPr/>
        </p:nvPicPr>
        <p:blipFill>
          <a:blip r:embed="rId9"/>
          <a:stretch>
            <a:fillRect/>
          </a:stretch>
        </p:blipFill>
        <p:spPr>
          <a:xfrm>
            <a:off x="10233765" y="2542220"/>
            <a:ext cx="1792391" cy="1792391"/>
          </a:xfrm>
          <a:prstGeom prst="rect">
            <a:avLst/>
          </a:prstGeom>
          <a:ln>
            <a:solidFill>
              <a:schemeClr val="bg1"/>
            </a:solidFill>
          </a:ln>
        </p:spPr>
      </p:pic>
      <p:pic>
        <p:nvPicPr>
          <p:cNvPr id="13" name="Picture 12">
            <a:extLst>
              <a:ext uri="{FF2B5EF4-FFF2-40B4-BE49-F238E27FC236}">
                <a16:creationId xmlns:a16="http://schemas.microsoft.com/office/drawing/2014/main" id="{0E9AD225-AD81-8A4C-9B86-C37E2C8FEB40}"/>
              </a:ext>
            </a:extLst>
          </p:cNvPr>
          <p:cNvPicPr>
            <a:picLocks noChangeAspect="1"/>
          </p:cNvPicPr>
          <p:nvPr/>
        </p:nvPicPr>
        <p:blipFill>
          <a:blip r:embed="rId10"/>
          <a:stretch>
            <a:fillRect/>
          </a:stretch>
        </p:blipFill>
        <p:spPr>
          <a:xfrm>
            <a:off x="1965488" y="6040262"/>
            <a:ext cx="2858287" cy="724099"/>
          </a:xfrm>
          <a:prstGeom prst="rect">
            <a:avLst/>
          </a:prstGeom>
        </p:spPr>
      </p:pic>
      <p:sp>
        <p:nvSpPr>
          <p:cNvPr id="3" name="Footer Placeholder 2">
            <a:extLst>
              <a:ext uri="{FF2B5EF4-FFF2-40B4-BE49-F238E27FC236}">
                <a16:creationId xmlns:a16="http://schemas.microsoft.com/office/drawing/2014/main" id="{8F78A320-F975-C943-B505-185CDB9754E7}"/>
              </a:ext>
            </a:extLst>
          </p:cNvPr>
          <p:cNvSpPr>
            <a:spLocks noGrp="1"/>
          </p:cNvSpPr>
          <p:nvPr>
            <p:ph type="ftr" sz="quarter" idx="11"/>
          </p:nvPr>
        </p:nvSpPr>
        <p:spPr/>
        <p:txBody>
          <a:bodyPr/>
          <a:lstStyle/>
          <a:p>
            <a:r>
              <a:rPr lang="en-US"/>
              <a:t>Lilian Garratt-Smithson, Sept 2022</a:t>
            </a:r>
          </a:p>
        </p:txBody>
      </p:sp>
    </p:spTree>
    <p:extLst>
      <p:ext uri="{BB962C8B-B14F-4D97-AF65-F5344CB8AC3E}">
        <p14:creationId xmlns:p14="http://schemas.microsoft.com/office/powerpoint/2010/main" val="12192935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C770-897F-C341-98E3-5DD913096389}"/>
              </a:ext>
            </a:extLst>
          </p:cNvPr>
          <p:cNvSpPr>
            <a:spLocks noGrp="1"/>
          </p:cNvSpPr>
          <p:nvPr>
            <p:ph type="title"/>
          </p:nvPr>
        </p:nvSpPr>
        <p:spPr>
          <a:xfrm>
            <a:off x="482599" y="305677"/>
            <a:ext cx="10515600" cy="1325563"/>
          </a:xfrm>
        </p:spPr>
        <p:txBody>
          <a:bodyPr>
            <a:normAutofit/>
          </a:bodyPr>
          <a:lstStyle/>
          <a:p>
            <a:r>
              <a:rPr lang="en-AU" dirty="0">
                <a:solidFill>
                  <a:schemeClr val="bg1"/>
                </a:solidFill>
                <a:latin typeface="HGSSoeiKakugothicUB" panose="020B0900000000000000" pitchFamily="34" charset="-128"/>
                <a:ea typeface="HGSSoeiKakugothicUB" panose="020B0900000000000000" pitchFamily="34" charset="-128"/>
              </a:rPr>
              <a:t>Summary</a:t>
            </a:r>
            <a:endParaRPr lang="en-US" baseline="-25000" dirty="0">
              <a:solidFill>
                <a:schemeClr val="bg1"/>
              </a:solidFill>
              <a:latin typeface="HGSSoeiKakugothicUB" panose="020B0900000000000000" pitchFamily="34" charset="-128"/>
              <a:ea typeface="HGSSoeiKakugothicUB" panose="020B0900000000000000" pitchFamily="34" charset="-128"/>
            </a:endParaRPr>
          </a:p>
        </p:txBody>
      </p:sp>
      <p:sp>
        <p:nvSpPr>
          <p:cNvPr id="6" name="Title 1">
            <a:extLst>
              <a:ext uri="{FF2B5EF4-FFF2-40B4-BE49-F238E27FC236}">
                <a16:creationId xmlns:a16="http://schemas.microsoft.com/office/drawing/2014/main" id="{BE5061B3-6FF1-0340-B589-25CC63ED19E5}"/>
              </a:ext>
            </a:extLst>
          </p:cNvPr>
          <p:cNvSpPr txBox="1">
            <a:spLocks/>
          </p:cNvSpPr>
          <p:nvPr/>
        </p:nvSpPr>
        <p:spPr>
          <a:xfrm>
            <a:off x="482599" y="2232819"/>
            <a:ext cx="11404601" cy="4625181"/>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buFont typeface="Arial" panose="020B0604020202020204" pitchFamily="34" charset="0"/>
              <a:buChar char="•"/>
            </a:pPr>
            <a:r>
              <a:rPr lang="en-AU" sz="3600" dirty="0">
                <a:solidFill>
                  <a:schemeClr val="bg1"/>
                </a:solidFill>
                <a:latin typeface="HGSSoeiKakugothicUB" panose="020B0900000000000000" pitchFamily="34" charset="-128"/>
                <a:ea typeface="HGSSoeiKakugothicUB" panose="020B0900000000000000" pitchFamily="34" charset="-128"/>
              </a:rPr>
              <a:t>The journey of angular momentum from the large-scale dark matter halo to the galaxy at its centre </a:t>
            </a:r>
            <a:r>
              <a:rPr lang="en-AU" sz="3600" dirty="0">
                <a:solidFill>
                  <a:srgbClr val="FFC000"/>
                </a:solidFill>
                <a:latin typeface="HGSSoeiKakugothicUB" panose="020B0900000000000000" pitchFamily="34" charset="-128"/>
                <a:ea typeface="HGSSoeiKakugothicUB" panose="020B0900000000000000" pitchFamily="34" charset="-128"/>
              </a:rPr>
              <a:t>is complex</a:t>
            </a:r>
            <a:r>
              <a:rPr lang="en-AU" sz="3600" dirty="0">
                <a:solidFill>
                  <a:schemeClr val="bg1"/>
                </a:solidFill>
                <a:latin typeface="HGSSoeiKakugothicUB" panose="020B0900000000000000" pitchFamily="34" charset="-128"/>
                <a:ea typeface="HGSSoeiKakugothicUB" panose="020B0900000000000000" pitchFamily="34" charset="-128"/>
              </a:rPr>
              <a:t>. </a:t>
            </a:r>
          </a:p>
          <a:p>
            <a:pPr marL="571500" indent="-571500">
              <a:buFont typeface="Arial" panose="020B0604020202020204" pitchFamily="34" charset="0"/>
              <a:buChar char="•"/>
            </a:pPr>
            <a:r>
              <a:rPr lang="en-AU" sz="3600" dirty="0">
                <a:solidFill>
                  <a:schemeClr val="bg1"/>
                </a:solidFill>
                <a:latin typeface="HGSSoeiKakugothicUB" panose="020B0900000000000000" pitchFamily="34" charset="-128"/>
                <a:ea typeface="HGSSoeiKakugothicUB" panose="020B0900000000000000" pitchFamily="34" charset="-128"/>
              </a:rPr>
              <a:t>Galaxy evolution physics plays a </a:t>
            </a:r>
            <a:r>
              <a:rPr lang="en-AU" sz="3600" dirty="0">
                <a:solidFill>
                  <a:srgbClr val="FFC000"/>
                </a:solidFill>
                <a:latin typeface="HGSSoeiKakugothicUB" panose="020B0900000000000000" pitchFamily="34" charset="-128"/>
                <a:ea typeface="HGSSoeiKakugothicUB" panose="020B0900000000000000" pitchFamily="34" charset="-128"/>
              </a:rPr>
              <a:t>key role </a:t>
            </a:r>
            <a:r>
              <a:rPr lang="en-AU" sz="3600" dirty="0">
                <a:solidFill>
                  <a:schemeClr val="bg1"/>
                </a:solidFill>
                <a:latin typeface="HGSSoeiKakugothicUB" panose="020B0900000000000000" pitchFamily="34" charset="-128"/>
                <a:ea typeface="HGSSoeiKakugothicUB" panose="020B0900000000000000" pitchFamily="34" charset="-128"/>
              </a:rPr>
              <a:t>in setting the spin of the CGM.</a:t>
            </a:r>
          </a:p>
          <a:p>
            <a:pPr marL="571500" indent="-571500">
              <a:buFont typeface="Arial" panose="020B0604020202020204" pitchFamily="34" charset="0"/>
              <a:buChar char="•"/>
            </a:pPr>
            <a:r>
              <a:rPr lang="en-AU" sz="3600" dirty="0">
                <a:solidFill>
                  <a:srgbClr val="FFC000"/>
                </a:solidFill>
                <a:latin typeface="HGSSoeiKakugothicUB" panose="020B0900000000000000" pitchFamily="34" charset="-128"/>
                <a:ea typeface="HGSSoeiKakugothicUB" panose="020B0900000000000000" pitchFamily="34" charset="-128"/>
              </a:rPr>
              <a:t>Simulations</a:t>
            </a:r>
            <a:r>
              <a:rPr lang="en-AU" sz="3600" dirty="0">
                <a:solidFill>
                  <a:schemeClr val="bg1"/>
                </a:solidFill>
                <a:latin typeface="HGSSoeiKakugothicUB" panose="020B0900000000000000" pitchFamily="34" charset="-128"/>
                <a:ea typeface="HGSSoeiKakugothicUB" panose="020B0900000000000000" pitchFamily="34" charset="-128"/>
              </a:rPr>
              <a:t> offer an excellent way to study this journey – we can use them to focus on different stages. </a:t>
            </a:r>
          </a:p>
          <a:p>
            <a:endParaRPr lang="en-AU" dirty="0">
              <a:solidFill>
                <a:schemeClr val="bg1"/>
              </a:solidFill>
              <a:latin typeface="HGSSoeiKakugothicUB" panose="020B0900000000000000" pitchFamily="34" charset="-128"/>
              <a:ea typeface="HGSSoeiKakugothicUB" panose="020B0900000000000000" pitchFamily="34" charset="-128"/>
            </a:endParaRPr>
          </a:p>
          <a:p>
            <a:endParaRPr lang="en-AU" dirty="0">
              <a:solidFill>
                <a:schemeClr val="bg1"/>
              </a:solidFill>
              <a:latin typeface="HGSSoeiKakugothicUB" panose="020B0900000000000000" pitchFamily="34" charset="-128"/>
              <a:ea typeface="HGSSoeiKakugothicUB" panose="020B0900000000000000" pitchFamily="34" charset="-128"/>
            </a:endParaRPr>
          </a:p>
          <a:p>
            <a:endParaRPr lang="en-US" baseline="-25000" dirty="0">
              <a:solidFill>
                <a:schemeClr val="bg1"/>
              </a:solidFill>
              <a:latin typeface="HGSSoeiKakugothicUB" panose="020B0900000000000000" pitchFamily="34" charset="-128"/>
              <a:ea typeface="HGSSoeiKakugothicUB" panose="020B0900000000000000" pitchFamily="34" charset="-128"/>
            </a:endParaRPr>
          </a:p>
        </p:txBody>
      </p:sp>
      <p:sp>
        <p:nvSpPr>
          <p:cNvPr id="7" name="Footer Placeholder 6">
            <a:extLst>
              <a:ext uri="{FF2B5EF4-FFF2-40B4-BE49-F238E27FC236}">
                <a16:creationId xmlns:a16="http://schemas.microsoft.com/office/drawing/2014/main" id="{038831F0-5488-0947-856C-6B5D776BDE7A}"/>
              </a:ext>
            </a:extLst>
          </p:cNvPr>
          <p:cNvSpPr>
            <a:spLocks noGrp="1"/>
          </p:cNvSpPr>
          <p:nvPr>
            <p:ph type="ftr" sz="quarter" idx="11"/>
          </p:nvPr>
        </p:nvSpPr>
        <p:spPr/>
        <p:txBody>
          <a:bodyPr/>
          <a:lstStyle/>
          <a:p>
            <a:r>
              <a:rPr lang="en-US"/>
              <a:t>Lilian Garratt-Smithson, Sept 2022</a:t>
            </a:r>
            <a:endParaRPr lang="en-US" dirty="0"/>
          </a:p>
        </p:txBody>
      </p:sp>
    </p:spTree>
    <p:extLst>
      <p:ext uri="{BB962C8B-B14F-4D97-AF65-F5344CB8AC3E}">
        <p14:creationId xmlns:p14="http://schemas.microsoft.com/office/powerpoint/2010/main" val="14964232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86519</TotalTime>
  <Words>1900</Words>
  <Application>Microsoft Macintosh PowerPoint</Application>
  <PresentationFormat>Widescreen</PresentationFormat>
  <Paragraphs>256</Paragraphs>
  <Slides>42</Slides>
  <Notes>1</Notes>
  <HiddenSlides>0</HiddenSlides>
  <MMClips>5</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HGSSoeiKakugothicUB</vt:lpstr>
      <vt:lpstr>Arial</vt:lpstr>
      <vt:lpstr>Ayuthaya</vt:lpstr>
      <vt:lpstr>Calibri</vt:lpstr>
      <vt:lpstr>Calibri Light</vt:lpstr>
      <vt:lpstr>Cambria Math</vt:lpstr>
      <vt:lpstr>Chalkduster</vt:lpstr>
      <vt:lpstr>Wingdings</vt:lpstr>
      <vt:lpstr>Office Theme</vt:lpstr>
      <vt:lpstr>PowerPoint Presentation</vt:lpstr>
      <vt:lpstr>Angular momentum is a conserved quantity in a closed system. Therefore, the angular momentum of a galaxy has to come from what was there initially, or from extreme tidal torques.</vt:lpstr>
      <vt:lpstr>Spin parameter in the context of the j-M plane</vt:lpstr>
      <vt:lpstr>A useful relationship to use in order to study the journey of angular momentum from a dark matter halo to the galaxy is therefore that between the spin of the galaxy and the spin of the dark matter halo.</vt:lpstr>
      <vt:lpstr>Importance of angular momentum and its journey to the galaxy</vt:lpstr>
      <vt:lpstr>Importance of angular momentum and its journey to the galaxy</vt:lpstr>
      <vt:lpstr>Importance of angular momentum and its journey to the galaxy</vt:lpstr>
      <vt:lpstr>Importance of angular momentum and its journey to the galaxy</vt:lpstr>
      <vt:lpstr>Importance of angular momentum and its journey to the galaxy</vt:lpstr>
      <vt:lpstr>Importance of angular momentum and its journey to the galaxy</vt:lpstr>
      <vt:lpstr>Importance of angular momentum and its journey to the galaxy</vt:lpstr>
      <vt:lpstr>It is clear the correlation between the two spins is negligible from the zoom simulations.   But where/when does this de-correlation occur? Do other simulations agree?   We begin by looking at cosmological simulations for answers.</vt:lpstr>
      <vt:lpstr>Cosmological simulations – what do they tell us about the λgal - λdm correlation?</vt:lpstr>
      <vt:lpstr>Cosmological simulations – what do they tell us about the λgal - λdm correlation?</vt:lpstr>
      <vt:lpstr>Cosmological simulations – what do they tell us about the λgal - λdm correlation?</vt:lpstr>
      <vt:lpstr>Cosmological simulations – what do they tell us about the λgal - λdm correlation?</vt:lpstr>
      <vt:lpstr>Cosmological simulations – what do they tell us about the λgal - λdm correlation?</vt:lpstr>
      <vt:lpstr>Crucially, the level of correlation between the spin of the galaxy and the dark matter is low in cosmological simulations. But, when does this de-correlation occur?   To answer this question, we need to understand the journey of angular momentum from the halo to the galaxy. A natural place to start looking is the CGM.</vt:lpstr>
      <vt:lpstr>The angular momentum journey: the CGM</vt:lpstr>
      <vt:lpstr>PowerPoint Presentation</vt:lpstr>
      <vt:lpstr>PowerPoint Presentation</vt:lpstr>
      <vt:lpstr>PowerPoint Presentation</vt:lpstr>
      <vt:lpstr>PowerPoint Presentation</vt:lpstr>
      <vt:lpstr>PowerPoint Presentation</vt:lpstr>
      <vt:lpstr>We can use different types of simulation to isolate different aspects of the angular momentum journey.  We can begin using simulations which have removed the galaxy evolution physics.   Are our results sensitive to the hydrodynamic scheme used?</vt:lpstr>
      <vt:lpstr>PowerPoint Presentation</vt:lpstr>
      <vt:lpstr>Understanding the angular momentum journey: without galaxy evolution</vt:lpstr>
      <vt:lpstr>Understanding the angular momentum journey: without galaxy evolution</vt:lpstr>
      <vt:lpstr>Understanding the angular momentum journey: a closer look at the hydrodynamic scheme</vt:lpstr>
      <vt:lpstr>We hypothesise the scatter in spin values seen between snapshots for individual haloes is driven by  a) tidal torques acting on particles/cells or b) accretion of matter onto the halo/tidal stripping/numerics such as Poisson noise associated with the FOF algorithm.  </vt:lpstr>
      <vt:lpstr>Understanding the angular momentum journey: the inherently large scatter in spin</vt:lpstr>
      <vt:lpstr>Understanding the angular momentum journey: the inherently large scatter in spin</vt:lpstr>
      <vt:lpstr>PowerPoint Presentation</vt:lpstr>
      <vt:lpstr>Understanding the angular momentum journey: tracking individual haloes</vt:lpstr>
      <vt:lpstr>The key results from these simulations are: a) The correlation between the dark matter spin and gas spin is high in runs that do not include galaxy evolution physics. Hence galaxy evolution physics is playing a key role here.  b)Spin is an inherently noisy quantity. This noise is both physical and numerical in origin.</vt:lpstr>
      <vt:lpstr>Understanding the angular momentum journey: including galaxy evolution</vt:lpstr>
      <vt:lpstr>PowerPoint Presentation</vt:lpstr>
      <vt:lpstr>PowerPoint Presentation</vt:lpstr>
      <vt:lpstr>PowerPoint Presentation</vt:lpstr>
      <vt:lpstr>How does this result change when we include the hierarchical assembly history of a halo? To answer this, we need to go full-circle - back to zoom simulations.</vt:lpstr>
      <vt:lpstr>Understanding the angular momentum journey: including hierarchical assembly</vt:lpstr>
      <vt:lpstr>Summary</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Lilian Garratt-Smithson</dc:creator>
  <cp:lastModifiedBy>Lilian Garratt-Smithson</cp:lastModifiedBy>
  <cp:revision>139</cp:revision>
  <dcterms:created xsi:type="dcterms:W3CDTF">2022-05-29T09:54:20Z</dcterms:created>
  <dcterms:modified xsi:type="dcterms:W3CDTF">2022-09-22T00:24:46Z</dcterms:modified>
</cp:coreProperties>
</file>