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894D06AD.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11_BAEF0C9D.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1A_44401013.xml" ContentType="application/vnd.ms-powerpoint.comments+xml"/>
  <Override PartName="/ppt/notesSlides/notesSlide12.xml" ContentType="application/vnd.openxmlformats-officedocument.presentationml.notesSlide+xml"/>
  <Override PartName="/ppt/comments/modernComment_12B_ABC39DC7.xml" ContentType="application/vnd.ms-powerpoint.comments+xml"/>
  <Override PartName="/ppt/notesSlides/notesSlide13.xml" ContentType="application/vnd.openxmlformats-officedocument.presentationml.notesSlide+xml"/>
  <Override PartName="/ppt/comments/modernComment_10A_E7DA0788.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2A_FCBFD8A0.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15_7A417F4B.xml" ContentType="application/vnd.ms-powerpoint.comments+xml"/>
  <Override PartName="/ppt/notesSlides/notesSlide22.xml" ContentType="application/vnd.openxmlformats-officedocument.presentationml.notesSlide+xml"/>
  <Override PartName="/ppt/comments/modernComment_10E_B8EC890D.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4"/>
  </p:notesMasterIdLst>
  <p:sldIdLst>
    <p:sldId id="256" r:id="rId5"/>
    <p:sldId id="287" r:id="rId6"/>
    <p:sldId id="257" r:id="rId7"/>
    <p:sldId id="258" r:id="rId8"/>
    <p:sldId id="295" r:id="rId9"/>
    <p:sldId id="297" r:id="rId10"/>
    <p:sldId id="284" r:id="rId11"/>
    <p:sldId id="279" r:id="rId12"/>
    <p:sldId id="278" r:id="rId13"/>
    <p:sldId id="280" r:id="rId14"/>
    <p:sldId id="286" r:id="rId15"/>
    <p:sldId id="273" r:id="rId16"/>
    <p:sldId id="281" r:id="rId17"/>
    <p:sldId id="282" r:id="rId18"/>
    <p:sldId id="299" r:id="rId19"/>
    <p:sldId id="266" r:id="rId20"/>
    <p:sldId id="290" r:id="rId21"/>
    <p:sldId id="292" r:id="rId22"/>
    <p:sldId id="298" r:id="rId23"/>
    <p:sldId id="271" r:id="rId24"/>
    <p:sldId id="296" r:id="rId25"/>
    <p:sldId id="267" r:id="rId26"/>
    <p:sldId id="268" r:id="rId27"/>
    <p:sldId id="274" r:id="rId28"/>
    <p:sldId id="277" r:id="rId29"/>
    <p:sldId id="270" r:id="rId30"/>
    <p:sldId id="276" r:id="rId31"/>
    <p:sldId id="293" r:id="rId32"/>
    <p:sldId id="29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B3D5CE-D861-CA38-9C03-3149DBD39527}" name="Jennifer Hardwick (21514305)" initials="J(" userId="S::21514305@student.uwa.edu.au::968abb70-c0ef-44c1-8c0d-8c5fb85de6e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586FA7-267E-F63C-9B4C-A886311DC589}" v="88" dt="2022-09-21T02:30:57.681"/>
    <p1510:client id="{062449F5-1938-A6CA-3780-45699DFB1D8A}" v="65" dt="2022-06-26T03:53:17.068"/>
    <p1510:client id="{0B43AE2D-8992-DF42-F583-BC8C05B6EF1F}" v="1120" dt="2022-09-10T10:23:20.241"/>
    <p1510:client id="{0F7B79CC-484F-A22D-4495-8F449B4D726D}" v="271" dt="2022-09-19T13:41:41.348"/>
    <p1510:client id="{141DE24E-4DD9-89FE-32E3-F1F3A259EA54}" v="383" dt="2022-09-19T04:13:58.065"/>
    <p1510:client id="{16E7D2AF-F66C-FAE8-2F89-2C9422AB9335}" v="42" dt="2022-05-30T10:25:54.645"/>
    <p1510:client id="{1FD244C9-4B23-8A07-C0D1-A282D57E6A97}" v="368" dt="2022-09-06T09:15:58.493"/>
    <p1510:client id="{2EC01001-CED0-EDC9-E4F8-E65777CA8CFF}" v="3051" dt="2022-05-31T06:25:34.132"/>
    <p1510:client id="{34C91C8C-A97B-A24E-E4B4-FF97F135ECED}" v="851" dt="2022-06-01T03:17:10.926"/>
    <p1510:client id="{397673DA-A49C-C335-2DD3-F313FC937A53}" v="16" dt="2022-06-02T01:25:23.415"/>
    <p1510:client id="{3A1DDAE1-DDB0-7755-DD3B-31E4AD52D6A9}" v="670" dt="2022-06-24T08:19:33.964"/>
    <p1510:client id="{40875095-B335-05D3-42B6-F26764944145}" v="295" dt="2022-06-01T07:27:51.199"/>
    <p1510:client id="{700A94FB-CE42-4E87-03AA-9BD49E835C39}" v="63" dt="2022-06-26T10:19:28.025"/>
    <p1510:client id="{7B445E0A-6D83-9142-DAA9-DC0484DECC11}" v="21" dt="2022-06-13T06:53:31.848"/>
    <p1510:client id="{7BBC6103-88BE-2B8C-B5F1-DC631B2F63A3}" v="697" dt="2022-09-20T11:53:37.042"/>
    <p1510:client id="{7CF67EB1-BEF4-9CEB-18E3-AB9E899376A0}" v="24" dt="2022-06-26T03:43:49.768"/>
    <p1510:client id="{9449E3B7-E250-CDBD-9ED8-7FE128DD5E2B}" v="43" dt="2022-05-27T08:42:34.517"/>
    <p1510:client id="{9E4C9843-ED48-D00A-F659-8ACF3D1FF9F9}" v="810" dt="2022-09-07T06:01:34.357"/>
    <p1510:client id="{A0934D41-47B4-B01F-D56C-B6A478CD33DD}" v="165" dt="2022-09-20T01:05:15.982"/>
    <p1510:client id="{C5F686A4-6F77-0963-E5A6-A58292ABCBC0}" v="134" dt="2022-09-06T01:33:03.905"/>
    <p1510:client id="{CB61FF12-94FE-B99F-DC68-AC86AD470412}" v="10" dt="2022-06-13T06:51:01.154"/>
    <p1510:client id="{F192D929-0792-4B78-AE82-79EFAEE82BF6}" v="142" dt="2022-05-20T04:49:26.505"/>
    <p1510:client id="{F86AD038-8A53-EEA9-E30E-8347DE555BF6}" v="1763" dt="2022-05-27T07:46:00.835"/>
    <p1510:client id="{FD098278-96A7-91D2-B7F8-2FCFC0902BD4}" v="50" dt="2022-09-20T02:43:57.8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s>
</file>

<file path=ppt/comments/modernComment_10A_E7DA0788.xml><?xml version="1.0" encoding="utf-8"?>
<p188:cmLst xmlns:a="http://schemas.openxmlformats.org/drawingml/2006/main" xmlns:r="http://schemas.openxmlformats.org/officeDocument/2006/relationships" xmlns:p188="http://schemas.microsoft.com/office/powerpoint/2018/8/main">
  <p188:cm id="{8E4C9F14-8FBD-4EEE-ACA4-913EA7D3E8CA}" authorId="{E2B3D5CE-D861-CA38-9C03-3149DBD39527}" status="resolved" created="2022-09-09T08:30:54.182" complete="100000">
    <pc:sldMkLst xmlns:pc="http://schemas.microsoft.com/office/powerpoint/2013/main/command">
      <pc:docMk/>
      <pc:sldMk cId="3889825672" sldId="266"/>
    </pc:sldMkLst>
    <p188:txBody>
      <a:bodyPr/>
      <a:lstStyle/>
      <a:p>
        <a:r>
          <a:rPr lang="en-US"/>
          <a:t>remove middle column of figure</a:t>
        </a:r>
      </a:p>
    </p188:txBody>
  </p188:cm>
</p188:cmLst>
</file>

<file path=ppt/comments/modernComment_10E_B8EC890D.xml><?xml version="1.0" encoding="utf-8"?>
<p188:cmLst xmlns:a="http://schemas.openxmlformats.org/drawingml/2006/main" xmlns:r="http://schemas.openxmlformats.org/officeDocument/2006/relationships" xmlns:p188="http://schemas.microsoft.com/office/powerpoint/2018/8/main">
  <p188:cm id="{3DFDFF3C-FE4B-446B-A743-909B502CC586}" authorId="{E2B3D5CE-D861-CA38-9C03-3149DBD39527}" status="resolved" created="2022-03-03T07:03:29.112" complete="100000">
    <pc:sldMkLst xmlns:pc="http://schemas.microsoft.com/office/powerpoint/2013/main/command">
      <pc:docMk/>
      <pc:sldMk cId="738607678" sldId="264"/>
    </pc:sldMkLst>
    <p188:txBody>
      <a:bodyPr/>
      <a:lstStyle/>
      <a:p>
        <a:r>
          <a:rPr lang="en-US"/>
          <a:t>fix colours of plot to be clearer</a:t>
        </a:r>
      </a:p>
    </p188:txBody>
  </p188:cm>
  <p188:cm id="{BB7E7A17-0E0F-4E7E-AF97-8265FCED5F0C}" authorId="{E2B3D5CE-D861-CA38-9C03-3149DBD39527}" created="2022-03-03T07:03:54.832">
    <pc:sldMkLst xmlns:pc="http://schemas.microsoft.com/office/powerpoint/2013/main/command">
      <pc:docMk/>
      <pc:sldMk cId="738607678" sldId="264"/>
    </pc:sldMkLst>
    <p188:txBody>
      <a:bodyPr/>
      <a:lstStyle/>
      <a:p>
        <a:r>
          <a:rPr lang="en-US"/>
          <a:t>make the point that xGASS doesn't include clusters</a:t>
        </a:r>
      </a:p>
    </p188:txBody>
  </p188:cm>
</p188:cmLst>
</file>

<file path=ppt/comments/modernComment_11A_44401013.xml><?xml version="1.0" encoding="utf-8"?>
<p188:cmLst xmlns:a="http://schemas.openxmlformats.org/drawingml/2006/main" xmlns:r="http://schemas.openxmlformats.org/officeDocument/2006/relationships" xmlns:p188="http://schemas.microsoft.com/office/powerpoint/2018/8/main">
  <p188:cm id="{BDE44DC5-2FBD-4433-9068-DAB90D5D7D31}" authorId="{E2B3D5CE-D861-CA38-9C03-3149DBD39527}" status="resolved" created="2022-09-09T08:51:49.207" complete="100000">
    <pc:sldMkLst xmlns:pc="http://schemas.microsoft.com/office/powerpoint/2013/main/command">
      <pc:docMk/>
      <pc:sldMk cId="1145049107" sldId="282"/>
    </pc:sldMkLst>
    <p188:txBody>
      <a:bodyPr/>
      <a:lstStyle/>
      <a:p>
        <a:r>
          <a:rPr lang="en-US"/>
          <a:t>make y-axis labels bigger</a:t>
        </a:r>
      </a:p>
    </p188:txBody>
  </p188:cm>
</p188:cmLst>
</file>

<file path=ppt/comments/modernComment_12A_FCBFD8A0.xml><?xml version="1.0" encoding="utf-8"?>
<p188:cmLst xmlns:a="http://schemas.openxmlformats.org/drawingml/2006/main" xmlns:r="http://schemas.openxmlformats.org/officeDocument/2006/relationships" xmlns:p188="http://schemas.microsoft.com/office/powerpoint/2018/8/main">
  <p188:cm id="{4691B6D3-3B90-4495-B4AD-5BACBECDF922}" authorId="{E2B3D5CE-D861-CA38-9C03-3149DBD39527}" created="2022-09-10T10:00:36.303">
    <pc:sldMkLst xmlns:pc="http://schemas.microsoft.com/office/powerpoint/2013/main/command">
      <pc:docMk/>
      <pc:sldMk cId="978572508" sldId="289"/>
    </pc:sldMkLst>
    <p188:replyLst>
      <p188:reply id="{CA9CE464-7F1F-4971-B466-1F7E556080E6}" authorId="{E2B3D5CE-D861-CA38-9C03-3149DBD39527}" created="2022-09-20T05:26:19.426">
        <p188:txBody>
          <a:bodyPr/>
          <a:lstStyle/>
          <a:p>
            <a:r>
              <a:rPr lang="en-US"/>
              <a:t>STILL NEEDS WORK</a:t>
            </a:r>
          </a:p>
        </p188:txBody>
      </p188:reply>
    </p188:replyLst>
    <p188:txBody>
      <a:bodyPr/>
      <a:lstStyle/>
      <a:p>
        <a:r>
          <a:rPr lang="en-US"/>
          <a:t>Redo this slide</a:t>
        </a:r>
      </a:p>
    </p188:txBody>
  </p188:cm>
</p188:cmLst>
</file>

<file path=ppt/comments/modernComment_12B_ABC39DC7.xml><?xml version="1.0" encoding="utf-8"?>
<p188:cmLst xmlns:a="http://schemas.openxmlformats.org/drawingml/2006/main" xmlns:r="http://schemas.openxmlformats.org/officeDocument/2006/relationships" xmlns:p188="http://schemas.microsoft.com/office/powerpoint/2018/8/main">
  <p188:cm id="{4ECE3FB7-9BFB-430D-A745-FBB105B745FA}" authorId="{E2B3D5CE-D861-CA38-9C03-3149DBD39527}" status="resolved" created="2022-09-09T08:51:49.207">
    <pc:sldMkLst xmlns:pc="http://schemas.microsoft.com/office/powerpoint/2013/main/command">
      <pc:docMk/>
      <pc:sldMk cId="1145049107" sldId="282"/>
    </pc:sldMkLst>
    <p188:txBody>
      <a:bodyPr/>
      <a:lstStyle/>
      <a:p>
        <a:r>
          <a:rPr lang="en-US"/>
          <a:t>make y-axis labels bigger</a:t>
        </a:r>
      </a:p>
    </p188:txBody>
  </p188:cm>
</p188:cmLst>
</file>

<file path=ppt/comments/modernComment_101_894D06AD.xml><?xml version="1.0" encoding="utf-8"?>
<p188:cmLst xmlns:a="http://schemas.openxmlformats.org/drawingml/2006/main" xmlns:r="http://schemas.openxmlformats.org/officeDocument/2006/relationships" xmlns:p188="http://schemas.microsoft.com/office/powerpoint/2018/8/main">
  <p188:cm id="{E35DD370-2300-41A6-922D-8208E026CB91}" authorId="{E2B3D5CE-D861-CA38-9C03-3149DBD39527}" status="resolved" created="2022-09-20T05:21:27.764" complete="100000">
    <pc:sldMkLst xmlns:pc="http://schemas.microsoft.com/office/powerpoint/2013/main/command">
      <pc:docMk/>
      <pc:sldMk cId="2303526573" sldId="257"/>
    </pc:sldMkLst>
    <p188:txBody>
      <a:bodyPr/>
      <a:lstStyle/>
      <a:p>
        <a:r>
          <a:rPr lang="en-US"/>
          <a:t>Focus less on this in beginning... let the comment about deviation from 2/3 come later, as that is not the main focus of this talk</a:t>
        </a:r>
      </a:p>
    </p188:txBody>
  </p188:cm>
</p188:cmLst>
</file>

<file path=ppt/comments/modernComment_111_BAEF0C9D.xml><?xml version="1.0" encoding="utf-8"?>
<p188:cmLst xmlns:a="http://schemas.openxmlformats.org/drawingml/2006/main" xmlns:r="http://schemas.openxmlformats.org/officeDocument/2006/relationships" xmlns:p188="http://schemas.microsoft.com/office/powerpoint/2018/8/main">
  <p188:cm id="{180584AE-6542-467E-805C-18FFEF9502F4}" authorId="{E2B3D5CE-D861-CA38-9C03-3149DBD39527}" status="resolved" created="2022-03-03T07:00:53.422" complete="100000">
    <pc:sldMkLst xmlns:pc="http://schemas.microsoft.com/office/powerpoint/2013/main/command">
      <pc:docMk/>
      <pc:sldMk cId="2334832234" sldId="262"/>
    </pc:sldMkLst>
    <p188:txBody>
      <a:bodyPr/>
      <a:lstStyle/>
      <a:p>
        <a:r>
          <a:rPr lang="en-US"/>
          <a:t>fix notation (three different versions of Mbar)</a:t>
        </a:r>
      </a:p>
    </p188:txBody>
  </p188:cm>
  <p188:cm id="{D865A534-7BC0-495D-A223-03F71CF40D03}" authorId="{E2B3D5CE-D861-CA38-9C03-3149DBD39527}" created="2022-09-20T05:23:50.235">
    <pc:sldMkLst xmlns:pc="http://schemas.microsoft.com/office/powerpoint/2013/main/command">
      <pc:docMk/>
      <pc:sldMk cId="3136228509" sldId="273"/>
    </pc:sldMkLst>
    <p188:txBody>
      <a:bodyPr/>
      <a:lstStyle/>
      <a:p>
        <a:r>
          <a:rPr lang="en-US"/>
          <a:t>SLOW DOWN</a:t>
        </a:r>
      </a:p>
    </p188:txBody>
  </p188:cm>
</p188:cmLst>
</file>

<file path=ppt/comments/modernComment_115_7A417F4B.xml><?xml version="1.0" encoding="utf-8"?>
<p188:cmLst xmlns:a="http://schemas.openxmlformats.org/drawingml/2006/main" xmlns:r="http://schemas.openxmlformats.org/officeDocument/2006/relationships" xmlns:p188="http://schemas.microsoft.com/office/powerpoint/2018/8/main">
  <p188:cm id="{B33BE013-A733-4D0B-8E08-6DF0F56A8604}" authorId="{E2B3D5CE-D861-CA38-9C03-3149DBD39527}" status="resolved" created="2022-03-03T07:02:36.252" complete="100000">
    <pc:sldMkLst xmlns:pc="http://schemas.microsoft.com/office/powerpoint/2013/main/command">
      <pc:docMk/>
      <pc:sldMk cId="3782689979" sldId="296"/>
    </pc:sldMkLst>
    <p188:txBody>
      <a:bodyPr/>
      <a:lstStyle/>
      <a:p>
        <a:r>
          <a:rPr lang="en-US"/>
          <a:t>Add extra plots for jHI</a:t>
        </a:r>
      </a:p>
    </p188:txBody>
  </p188:cm>
  <p188:cm id="{5DED207D-0810-4383-8CD8-DB91E50C5320}" authorId="{E2B3D5CE-D861-CA38-9C03-3149DBD39527}" created="2022-03-03T07:02:59.221">
    <pc:sldMkLst xmlns:pc="http://schemas.microsoft.com/office/powerpoint/2013/main/command">
      <pc:docMk/>
      <pc:sldMk cId="3782689979" sldId="296"/>
    </pc:sldMkLst>
    <p188:txBody>
      <a:bodyPr/>
      <a:lstStyle/>
      <a:p>
        <a:r>
          <a:rPr lang="en-US"/>
          <a:t>Make the point that point 1 &amp; 2 are negligble. Point 3 is the only one which really matters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BB4249-1A63-4968-B3A0-DAC5560C06DB}" type="datetimeFigureOut">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444797-3AD9-49A6-B836-EB4AC3E5911C}" type="slidenum">
              <a:t>‹#›</a:t>
            </a:fld>
            <a:endParaRPr lang="en-US"/>
          </a:p>
        </p:txBody>
      </p:sp>
    </p:spTree>
    <p:extLst>
      <p:ext uri="{BB962C8B-B14F-4D97-AF65-F5344CB8AC3E}">
        <p14:creationId xmlns:p14="http://schemas.microsoft.com/office/powerpoint/2010/main" val="4119639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Some of a galaxies most fundamental properties include its mass, gas content (as this influences its ability to form stars) and angular momentum.</a:t>
            </a:r>
          </a:p>
        </p:txBody>
      </p:sp>
      <p:sp>
        <p:nvSpPr>
          <p:cNvPr id="4" name="Slide Number Placeholder 3"/>
          <p:cNvSpPr>
            <a:spLocks noGrp="1"/>
          </p:cNvSpPr>
          <p:nvPr>
            <p:ph type="sldNum" sz="quarter" idx="5"/>
          </p:nvPr>
        </p:nvSpPr>
        <p:spPr/>
        <p:txBody>
          <a:bodyPr/>
          <a:lstStyle/>
          <a:p>
            <a:fld id="{5F444797-3AD9-49A6-B836-EB4AC3E5911C}" type="slidenum">
              <a:rPr lang="en-US"/>
              <a:t>2</a:t>
            </a:fld>
            <a:endParaRPr lang="en-US"/>
          </a:p>
        </p:txBody>
      </p:sp>
    </p:spTree>
    <p:extLst>
      <p:ext uri="{BB962C8B-B14F-4D97-AF65-F5344CB8AC3E}">
        <p14:creationId xmlns:p14="http://schemas.microsoft.com/office/powerpoint/2010/main" val="3966413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F444797-3AD9-49A6-B836-EB4AC3E5911C}" type="slidenum">
              <a:t>3</a:t>
            </a:fld>
            <a:endParaRPr lang="en-US"/>
          </a:p>
        </p:txBody>
      </p:sp>
    </p:spTree>
    <p:extLst>
      <p:ext uri="{BB962C8B-B14F-4D97-AF65-F5344CB8AC3E}">
        <p14:creationId xmlns:p14="http://schemas.microsoft.com/office/powerpoint/2010/main" val="475244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 level summary of what other people have done: i.e., pick 3-4-5 plots from the literature and show how people have </a:t>
            </a:r>
            <a:r>
              <a:rPr lang="en-US" dirty="0" err="1"/>
              <a:t>characterised</a:t>
            </a:r>
            <a:r>
              <a:rPr lang="en-US" dirty="0"/>
              <a:t> the scatter of the Fall relation. Point on the fact that people have either look at morphology/BT (e.g., IFS-based) or HI content (e.g., radio-based), but none on both. Since the two are correlated is important to see which one wins.</a:t>
            </a:r>
          </a:p>
          <a:p>
            <a:r>
              <a:rPr lang="en-US" dirty="0"/>
              <a: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F444797-3AD9-49A6-B836-EB4AC3E5911C}" type="slidenum">
              <a:t>4</a:t>
            </a:fld>
            <a:endParaRPr lang="en-US"/>
          </a:p>
        </p:txBody>
      </p:sp>
    </p:spTree>
    <p:extLst>
      <p:ext uri="{BB962C8B-B14F-4D97-AF65-F5344CB8AC3E}">
        <p14:creationId xmlns:p14="http://schemas.microsoft.com/office/powerpoint/2010/main" val="3258448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F444797-3AD9-49A6-B836-EB4AC3E5911C}" type="slidenum">
              <a:t>5</a:t>
            </a:fld>
            <a:endParaRPr lang="en-US"/>
          </a:p>
        </p:txBody>
      </p:sp>
    </p:spTree>
    <p:extLst>
      <p:ext uri="{BB962C8B-B14F-4D97-AF65-F5344CB8AC3E}">
        <p14:creationId xmlns:p14="http://schemas.microsoft.com/office/powerpoint/2010/main" val="869465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Make the point on this slide that we really need a HI complete survey to explore this further</a:t>
            </a:r>
          </a:p>
          <a:p>
            <a:r>
              <a:rPr lang="en-US" dirty="0"/>
              <a: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F444797-3AD9-49A6-B836-EB4AC3E5911C}" type="slidenum">
              <a:t>6</a:t>
            </a:fld>
            <a:endParaRPr lang="en-US"/>
          </a:p>
        </p:txBody>
      </p:sp>
    </p:spTree>
    <p:extLst>
      <p:ext uri="{BB962C8B-B14F-4D97-AF65-F5344CB8AC3E}">
        <p14:creationId xmlns:p14="http://schemas.microsoft.com/office/powerpoint/2010/main" val="737476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comes </a:t>
            </a:r>
            <a:r>
              <a:rPr lang="en-US" dirty="0" err="1"/>
              <a:t>xGASS</a:t>
            </a:r>
            <a:r>
              <a:rPr lang="en-US" dirty="0"/>
              <a:t>. Keep it simple: e.g., where it improves, and mention briefly how you estimate AM. Say that are happy to answer questions and have back-up slides ready, but do not go into the details.</a:t>
            </a:r>
          </a:p>
        </p:txBody>
      </p:sp>
      <p:sp>
        <p:nvSpPr>
          <p:cNvPr id="4" name="Slide Number Placeholder 3"/>
          <p:cNvSpPr>
            <a:spLocks noGrp="1"/>
          </p:cNvSpPr>
          <p:nvPr>
            <p:ph type="sldNum" sz="quarter" idx="5"/>
          </p:nvPr>
        </p:nvSpPr>
        <p:spPr/>
        <p:txBody>
          <a:bodyPr/>
          <a:lstStyle/>
          <a:p>
            <a:fld id="{DD0A7BF2-B905-46AC-8BF4-E41D17FC0264}" type="slidenum">
              <a:rPr lang="en-US"/>
              <a:t>8</a:t>
            </a:fld>
            <a:endParaRPr lang="en-US"/>
          </a:p>
        </p:txBody>
      </p:sp>
    </p:spTree>
    <p:extLst>
      <p:ext uri="{BB962C8B-B14F-4D97-AF65-F5344CB8AC3E}">
        <p14:creationId xmlns:p14="http://schemas.microsoft.com/office/powerpoint/2010/main" val="799268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Mention: Posti and others have used the slope as motivation for their theory models of AM conservation, but our work shows that your slope is also sensitive to your sample</a:t>
            </a:r>
          </a:p>
          <a:p>
            <a:endParaRPr lang="en-US" dirty="0">
              <a:cs typeface="Calibri"/>
            </a:endParaRPr>
          </a:p>
        </p:txBody>
      </p:sp>
      <p:sp>
        <p:nvSpPr>
          <p:cNvPr id="4" name="Slide Number Placeholder 3"/>
          <p:cNvSpPr>
            <a:spLocks noGrp="1"/>
          </p:cNvSpPr>
          <p:nvPr>
            <p:ph type="sldNum" sz="quarter" idx="5"/>
          </p:nvPr>
        </p:nvSpPr>
        <p:spPr/>
        <p:txBody>
          <a:bodyPr/>
          <a:lstStyle/>
          <a:p>
            <a:fld id="{5F444797-3AD9-49A6-B836-EB4AC3E5911C}" type="slidenum">
              <a:t>9</a:t>
            </a:fld>
            <a:endParaRPr lang="en-US"/>
          </a:p>
        </p:txBody>
      </p:sp>
    </p:spTree>
    <p:extLst>
      <p:ext uri="{BB962C8B-B14F-4D97-AF65-F5344CB8AC3E}">
        <p14:creationId xmlns:p14="http://schemas.microsoft.com/office/powerpoint/2010/main" val="2471811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Analysis of the scatter of the stellar Fall relation…. Gas fraction wins over B/T… at least at low masses… at high masses unclear. </a:t>
            </a:r>
          </a:p>
        </p:txBody>
      </p:sp>
      <p:sp>
        <p:nvSpPr>
          <p:cNvPr id="4" name="Slide Number Placeholder 3"/>
          <p:cNvSpPr>
            <a:spLocks noGrp="1"/>
          </p:cNvSpPr>
          <p:nvPr>
            <p:ph type="sldNum" sz="quarter" idx="5"/>
          </p:nvPr>
        </p:nvSpPr>
        <p:spPr/>
        <p:txBody>
          <a:bodyPr/>
          <a:lstStyle/>
          <a:p>
            <a:fld id="{5F444797-3AD9-49A6-B836-EB4AC3E5911C}" type="slidenum">
              <a:t>10</a:t>
            </a:fld>
            <a:endParaRPr lang="en-US"/>
          </a:p>
        </p:txBody>
      </p:sp>
    </p:spTree>
    <p:extLst>
      <p:ext uri="{BB962C8B-B14F-4D97-AF65-F5344CB8AC3E}">
        <p14:creationId xmlns:p14="http://schemas.microsoft.com/office/powerpoint/2010/main" val="323397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cs typeface="Calibri"/>
              </a:rPr>
              <a:t>We wanted to explore this connection between j – M and gas fraction more. </a:t>
            </a:r>
          </a:p>
          <a:p>
            <a:pPr marL="285750" indent="-285750">
              <a:buFont typeface="Arial"/>
              <a:buChar char="•"/>
            </a:pPr>
            <a:r>
              <a:rPr lang="en-US">
                <a:cs typeface="Calibri"/>
              </a:rPr>
              <a:t>The most obvious way to do this seemed to be with the O16 model</a:t>
            </a:r>
          </a:p>
          <a:p>
            <a:pPr marL="285750" indent="-285750">
              <a:buFont typeface="Arial"/>
              <a:buChar char="•"/>
            </a:pPr>
            <a:r>
              <a:rPr lang="en-US">
                <a:cs typeface="Calibri"/>
              </a:rPr>
              <a:t>This is a model that comes out, if a galaxy has the most amount of HI possible given its stability, what would its gas content be?</a:t>
            </a:r>
          </a:p>
          <a:p>
            <a:pPr marL="285750" indent="-285750">
              <a:buFont typeface="Arial"/>
              <a:buChar char="•"/>
            </a:pPr>
            <a:r>
              <a:rPr lang="en-US">
                <a:cs typeface="Calibri"/>
              </a:rPr>
              <a:t>If a galaxy has a region of instability given by Toomre Q then it will collapse to form stars.</a:t>
            </a:r>
          </a:p>
          <a:p>
            <a:pPr marL="285750" indent="-285750">
              <a:buFont typeface="Arial"/>
              <a:buChar char="•"/>
            </a:pPr>
            <a:r>
              <a:rPr lang="en-US">
                <a:cs typeface="Calibri"/>
              </a:rPr>
              <a:t>This model assumes that all regions which have a Q &lt; 1 will be 100% stars and all regions with Q &gt; 1 will be 100% gas. </a:t>
            </a:r>
          </a:p>
          <a:p>
            <a:pPr marL="285750" indent="-285750">
              <a:buFont typeface="Arial"/>
              <a:buChar char="•"/>
            </a:pPr>
            <a:r>
              <a:rPr lang="en-US">
                <a:cs typeface="Calibri"/>
              </a:rPr>
              <a:t>Assuming a perfectly exponential thin disk we can get a profile of how Q varies within a galaxy. </a:t>
            </a:r>
          </a:p>
          <a:p>
            <a:pPr marL="285750" indent="-285750">
              <a:buFont typeface="Arial"/>
              <a:buChar char="•"/>
            </a:pPr>
            <a:r>
              <a:rPr lang="en-US">
                <a:cs typeface="Calibri"/>
              </a:rPr>
              <a:t>This only depends on q (defined in slides)</a:t>
            </a:r>
          </a:p>
          <a:p>
            <a:pPr marL="285750" indent="-285750">
              <a:buFont typeface="Arial"/>
              <a:buChar char="•"/>
            </a:pPr>
            <a:r>
              <a:rPr lang="en-US">
                <a:cs typeface="Calibri"/>
              </a:rPr>
              <a:t>If you sum all the regions with Q &gt; 1 then this will be how much atomic gas you have. This gives the model prediction.</a:t>
            </a:r>
          </a:p>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A353D208-F257-4690-8601-7815CCCF4CD4}" type="slidenum">
              <a:rPr lang="en-US"/>
              <a:t>12</a:t>
            </a:fld>
            <a:endParaRPr lang="en-US"/>
          </a:p>
        </p:txBody>
      </p:sp>
    </p:spTree>
    <p:extLst>
      <p:ext uri="{BB962C8B-B14F-4D97-AF65-F5344CB8AC3E}">
        <p14:creationId xmlns:p14="http://schemas.microsoft.com/office/powerpoint/2010/main" val="2311416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this is not super-surprising as models have suggested it. For example, Dans model suggest that AM is what set gas fraction… Qualitatively we agree, but is the same quantitatively?</a:t>
            </a:r>
          </a:p>
        </p:txBody>
      </p:sp>
      <p:sp>
        <p:nvSpPr>
          <p:cNvPr id="4" name="Slide Number Placeholder 3"/>
          <p:cNvSpPr>
            <a:spLocks noGrp="1"/>
          </p:cNvSpPr>
          <p:nvPr>
            <p:ph type="sldNum" sz="quarter" idx="5"/>
          </p:nvPr>
        </p:nvSpPr>
        <p:spPr/>
        <p:txBody>
          <a:bodyPr/>
          <a:lstStyle/>
          <a:p>
            <a:fld id="{5F444797-3AD9-49A6-B836-EB4AC3E5911C}" type="slidenum">
              <a:t>13</a:t>
            </a:fld>
            <a:endParaRPr lang="en-US"/>
          </a:p>
        </p:txBody>
      </p:sp>
    </p:spTree>
    <p:extLst>
      <p:ext uri="{BB962C8B-B14F-4D97-AF65-F5344CB8AC3E}">
        <p14:creationId xmlns:p14="http://schemas.microsoft.com/office/powerpoint/2010/main" val="1340730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 this with xGASS and demonstrate that quantitatively this is not the case… dependence on HI is weaker and plane has different slope… So we are not yet there in understanding the link between AM and gas content.</a:t>
            </a:r>
          </a:p>
        </p:txBody>
      </p:sp>
      <p:sp>
        <p:nvSpPr>
          <p:cNvPr id="4" name="Slide Number Placeholder 3"/>
          <p:cNvSpPr>
            <a:spLocks noGrp="1"/>
          </p:cNvSpPr>
          <p:nvPr>
            <p:ph type="sldNum" sz="quarter" idx="5"/>
          </p:nvPr>
        </p:nvSpPr>
        <p:spPr/>
        <p:txBody>
          <a:bodyPr/>
          <a:lstStyle/>
          <a:p>
            <a:fld id="{5F444797-3AD9-49A6-B836-EB4AC3E5911C}" type="slidenum">
              <a:t>14</a:t>
            </a:fld>
            <a:endParaRPr lang="en-US"/>
          </a:p>
        </p:txBody>
      </p:sp>
    </p:spTree>
    <p:extLst>
      <p:ext uri="{BB962C8B-B14F-4D97-AF65-F5344CB8AC3E}">
        <p14:creationId xmlns:p14="http://schemas.microsoft.com/office/powerpoint/2010/main" val="2576515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 this with xGASS and demonstrate that quantitatively this is not the case… dependence on HI is weaker and plane has different slope… So we are not yet there in understanding the link between AM and gas content.</a:t>
            </a:r>
          </a:p>
        </p:txBody>
      </p:sp>
      <p:sp>
        <p:nvSpPr>
          <p:cNvPr id="4" name="Slide Number Placeholder 3"/>
          <p:cNvSpPr>
            <a:spLocks noGrp="1"/>
          </p:cNvSpPr>
          <p:nvPr>
            <p:ph type="sldNum" sz="quarter" idx="5"/>
          </p:nvPr>
        </p:nvSpPr>
        <p:spPr/>
        <p:txBody>
          <a:bodyPr/>
          <a:lstStyle/>
          <a:p>
            <a:fld id="{5F444797-3AD9-49A6-B836-EB4AC3E5911C}" type="slidenum">
              <a:t>15</a:t>
            </a:fld>
            <a:endParaRPr lang="en-US"/>
          </a:p>
        </p:txBody>
      </p:sp>
    </p:spTree>
    <p:extLst>
      <p:ext uri="{BB962C8B-B14F-4D97-AF65-F5344CB8AC3E}">
        <p14:creationId xmlns:p14="http://schemas.microsoft.com/office/powerpoint/2010/main" val="2056248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scatter in the AM-mass relation depends on morphology and/ or gas fraction and the relation with gas fraction seems stronger than with morphology. </a:t>
            </a:r>
            <a:endParaRPr lang="en-US"/>
          </a:p>
          <a:p>
            <a:r>
              <a:rPr lang="en-US" dirty="0"/>
              <a:t>Despite its importance, the quantitative link between AM and gas content is not as strong as models like Dan suggests.</a:t>
            </a:r>
            <a:endParaRPr lang="en-US" dirty="0">
              <a:cs typeface="Calibri"/>
            </a:endParaRPr>
          </a:p>
          <a:p>
            <a:r>
              <a:rPr lang="en-US" dirty="0"/>
              <a:t>In future work, we will use simulations to better understand the exact cause of this.</a:t>
            </a:r>
          </a:p>
        </p:txBody>
      </p:sp>
      <p:sp>
        <p:nvSpPr>
          <p:cNvPr id="4" name="Slide Number Placeholder 3"/>
          <p:cNvSpPr>
            <a:spLocks noGrp="1"/>
          </p:cNvSpPr>
          <p:nvPr>
            <p:ph type="sldNum" sz="quarter" idx="5"/>
          </p:nvPr>
        </p:nvSpPr>
        <p:spPr/>
        <p:txBody>
          <a:bodyPr/>
          <a:lstStyle/>
          <a:p>
            <a:fld id="{5F444797-3AD9-49A6-B836-EB4AC3E5911C}" type="slidenum">
              <a:t>16</a:t>
            </a:fld>
            <a:endParaRPr lang="en-US"/>
          </a:p>
        </p:txBody>
      </p:sp>
    </p:spTree>
    <p:extLst>
      <p:ext uri="{BB962C8B-B14F-4D97-AF65-F5344CB8AC3E}">
        <p14:creationId xmlns:p14="http://schemas.microsoft.com/office/powerpoint/2010/main" val="1491499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scatter in the AM-mass relation depends on morphology and/ or gas fraction and the relation with gas fraction seems stronger than with morphology. </a:t>
            </a:r>
            <a:endParaRPr lang="en-US"/>
          </a:p>
          <a:p>
            <a:r>
              <a:rPr lang="en-US" dirty="0"/>
              <a:t>Despite its importance, the quantitative link between AM and gas content is not as strong as models like Dan suggests.</a:t>
            </a:r>
            <a:endParaRPr lang="en-US" dirty="0">
              <a:cs typeface="Calibri"/>
            </a:endParaRPr>
          </a:p>
          <a:p>
            <a:r>
              <a:rPr lang="en-US" dirty="0"/>
              <a:t>In future work, we will use simulations to better understand the exact cause of this.</a:t>
            </a:r>
          </a:p>
        </p:txBody>
      </p:sp>
      <p:sp>
        <p:nvSpPr>
          <p:cNvPr id="4" name="Slide Number Placeholder 3"/>
          <p:cNvSpPr>
            <a:spLocks noGrp="1"/>
          </p:cNvSpPr>
          <p:nvPr>
            <p:ph type="sldNum" sz="quarter" idx="5"/>
          </p:nvPr>
        </p:nvSpPr>
        <p:spPr/>
        <p:txBody>
          <a:bodyPr/>
          <a:lstStyle/>
          <a:p>
            <a:fld id="{5F444797-3AD9-49A6-B836-EB4AC3E5911C}" type="slidenum">
              <a:t>17</a:t>
            </a:fld>
            <a:endParaRPr lang="en-US"/>
          </a:p>
        </p:txBody>
      </p:sp>
    </p:spTree>
    <p:extLst>
      <p:ext uri="{BB962C8B-B14F-4D97-AF65-F5344CB8AC3E}">
        <p14:creationId xmlns:p14="http://schemas.microsoft.com/office/powerpoint/2010/main" val="1511797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scatter in the AM-mass relation depends on morphology and/ or gas fraction and the relation with gas fraction seems stronger than with morphology. </a:t>
            </a:r>
            <a:endParaRPr lang="en-US"/>
          </a:p>
          <a:p>
            <a:r>
              <a:rPr lang="en-US" dirty="0"/>
              <a:t>Despite its importance, the quantitative link between AM and gas content is not as strong as models like Dan suggests.</a:t>
            </a:r>
            <a:endParaRPr lang="en-US" dirty="0">
              <a:cs typeface="Calibri"/>
            </a:endParaRPr>
          </a:p>
          <a:p>
            <a:r>
              <a:rPr lang="en-US" dirty="0"/>
              <a:t>In future work, we will use simulations to better understand the exact cause of this.</a:t>
            </a:r>
          </a:p>
        </p:txBody>
      </p:sp>
      <p:sp>
        <p:nvSpPr>
          <p:cNvPr id="4" name="Slide Number Placeholder 3"/>
          <p:cNvSpPr>
            <a:spLocks noGrp="1"/>
          </p:cNvSpPr>
          <p:nvPr>
            <p:ph type="sldNum" sz="quarter" idx="5"/>
          </p:nvPr>
        </p:nvSpPr>
        <p:spPr/>
        <p:txBody>
          <a:bodyPr/>
          <a:lstStyle/>
          <a:p>
            <a:fld id="{5F444797-3AD9-49A6-B836-EB4AC3E5911C}" type="slidenum">
              <a:t>18</a:t>
            </a:fld>
            <a:endParaRPr lang="en-US"/>
          </a:p>
        </p:txBody>
      </p:sp>
    </p:spTree>
    <p:extLst>
      <p:ext uri="{BB962C8B-B14F-4D97-AF65-F5344CB8AC3E}">
        <p14:creationId xmlns:p14="http://schemas.microsoft.com/office/powerpoint/2010/main" val="730391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scatter in the AM-mass relation depends on morphology and/ or gas fraction and the relation with gas fraction seems stronger than with morphology. </a:t>
            </a:r>
            <a:endParaRPr lang="en-US"/>
          </a:p>
          <a:p>
            <a:r>
              <a:rPr lang="en-US" dirty="0"/>
              <a:t>Despite its importance, the quantitative link between AM and gas content is not as strong as models like Dan suggests.</a:t>
            </a:r>
            <a:endParaRPr lang="en-US" dirty="0">
              <a:cs typeface="Calibri"/>
            </a:endParaRPr>
          </a:p>
        </p:txBody>
      </p:sp>
      <p:sp>
        <p:nvSpPr>
          <p:cNvPr id="4" name="Slide Number Placeholder 3"/>
          <p:cNvSpPr>
            <a:spLocks noGrp="1"/>
          </p:cNvSpPr>
          <p:nvPr>
            <p:ph type="sldNum" sz="quarter" idx="5"/>
          </p:nvPr>
        </p:nvSpPr>
        <p:spPr/>
        <p:txBody>
          <a:bodyPr/>
          <a:lstStyle/>
          <a:p>
            <a:fld id="{5F444797-3AD9-49A6-B836-EB4AC3E5911C}" type="slidenum">
              <a:t>19</a:t>
            </a:fld>
            <a:endParaRPr lang="en-US"/>
          </a:p>
        </p:txBody>
      </p:sp>
    </p:spTree>
    <p:extLst>
      <p:ext uri="{BB962C8B-B14F-4D97-AF65-F5344CB8AC3E}">
        <p14:creationId xmlns:p14="http://schemas.microsoft.com/office/powerpoint/2010/main" val="2380220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 level summary of what other people have done: i.e., pick 3-4-5 plots from the literature and show how people have </a:t>
            </a:r>
            <a:r>
              <a:rPr lang="en-US" dirty="0" err="1"/>
              <a:t>characterised</a:t>
            </a:r>
            <a:r>
              <a:rPr lang="en-US" dirty="0"/>
              <a:t> the scatter of the Fall relation. Point on the fact that people have either look at morphology/BT (e.g., IFS-based) or HI content (e.g., radio-based), but none on both. Since the two are correlated is important to see which one wins.</a:t>
            </a:r>
          </a:p>
          <a:p>
            <a:r>
              <a:rPr lang="en-US" dirty="0"/>
              <a: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F444797-3AD9-49A6-B836-EB4AC3E5911C}" type="slidenum">
              <a:t>21</a:t>
            </a:fld>
            <a:endParaRPr lang="en-US"/>
          </a:p>
        </p:txBody>
      </p:sp>
    </p:spTree>
    <p:extLst>
      <p:ext uri="{BB962C8B-B14F-4D97-AF65-F5344CB8AC3E}">
        <p14:creationId xmlns:p14="http://schemas.microsoft.com/office/powerpoint/2010/main" val="4024268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cs typeface="Calibri"/>
              </a:rPr>
              <a:t>In order to test how AM varies for a large representative sample we use </a:t>
            </a:r>
            <a:r>
              <a:rPr lang="en-US" err="1">
                <a:cs typeface="Calibri"/>
              </a:rPr>
              <a:t>xGASS</a:t>
            </a:r>
          </a:p>
        </p:txBody>
      </p:sp>
      <p:sp>
        <p:nvSpPr>
          <p:cNvPr id="4" name="Slide Number Placeholder 3"/>
          <p:cNvSpPr>
            <a:spLocks noGrp="1"/>
          </p:cNvSpPr>
          <p:nvPr>
            <p:ph type="sldNum" sz="quarter" idx="5"/>
          </p:nvPr>
        </p:nvSpPr>
        <p:spPr/>
        <p:txBody>
          <a:bodyPr/>
          <a:lstStyle/>
          <a:p>
            <a:fld id="{A353D208-F257-4690-8601-7815CCCF4CD4}" type="slidenum">
              <a:rPr lang="en-US"/>
              <a:t>22</a:t>
            </a:fld>
            <a:endParaRPr lang="en-US"/>
          </a:p>
        </p:txBody>
      </p:sp>
    </p:spTree>
    <p:extLst>
      <p:ext uri="{BB962C8B-B14F-4D97-AF65-F5344CB8AC3E}">
        <p14:creationId xmlns:p14="http://schemas.microsoft.com/office/powerpoint/2010/main" val="3634815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cs typeface="Calibri"/>
              </a:rPr>
              <a:t>We only have H2 measured for 246 of our galaxies, so the rest need to be estimated.</a:t>
            </a: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A353D208-F257-4690-8601-7815CCCF4CD4}" type="slidenum">
              <a:t>23</a:t>
            </a:fld>
            <a:endParaRPr lang="en-US"/>
          </a:p>
        </p:txBody>
      </p:sp>
    </p:spTree>
    <p:extLst>
      <p:ext uri="{BB962C8B-B14F-4D97-AF65-F5344CB8AC3E}">
        <p14:creationId xmlns:p14="http://schemas.microsoft.com/office/powerpoint/2010/main" val="1455082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cs typeface="Calibri"/>
              </a:rPr>
              <a:t>To get our measurements of AM from </a:t>
            </a:r>
            <a:r>
              <a:rPr lang="en-US" err="1">
                <a:cs typeface="Calibri"/>
              </a:rPr>
              <a:t>xGASS</a:t>
            </a:r>
            <a:r>
              <a:rPr lang="en-US">
                <a:cs typeface="Calibri"/>
              </a:rPr>
              <a:t> data we used unresolved HI line widths and the decompositions from Cook+2019</a:t>
            </a:r>
          </a:p>
          <a:p>
            <a:pPr marL="171450" indent="-171450">
              <a:buFont typeface="Arial"/>
              <a:buChar char="•"/>
            </a:pPr>
            <a:r>
              <a:rPr lang="en-US">
                <a:cs typeface="Calibri"/>
              </a:rPr>
              <a:t>We only used a subset of </a:t>
            </a:r>
            <a:r>
              <a:rPr lang="en-US" err="1">
                <a:cs typeface="Calibri"/>
              </a:rPr>
              <a:t>xGASS</a:t>
            </a:r>
            <a:r>
              <a:rPr lang="en-US">
                <a:cs typeface="Calibri"/>
              </a:rPr>
              <a:t>: 564 galaxies, as these were the only ones which we could reliably determine the HI line widths</a:t>
            </a:r>
          </a:p>
        </p:txBody>
      </p:sp>
      <p:sp>
        <p:nvSpPr>
          <p:cNvPr id="4" name="Slide Number Placeholder 3"/>
          <p:cNvSpPr>
            <a:spLocks noGrp="1"/>
          </p:cNvSpPr>
          <p:nvPr>
            <p:ph type="sldNum" sz="quarter" idx="5"/>
          </p:nvPr>
        </p:nvSpPr>
        <p:spPr/>
        <p:txBody>
          <a:bodyPr/>
          <a:lstStyle/>
          <a:p>
            <a:fld id="{A353D208-F257-4690-8601-7815CCCF4CD4}" type="slidenum">
              <a:t>24</a:t>
            </a:fld>
            <a:endParaRPr lang="en-US"/>
          </a:p>
        </p:txBody>
      </p:sp>
    </p:spTree>
    <p:extLst>
      <p:ext uri="{BB962C8B-B14F-4D97-AF65-F5344CB8AC3E}">
        <p14:creationId xmlns:p14="http://schemas.microsoft.com/office/powerpoint/2010/main" val="770859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cs typeface="Calibri"/>
              </a:rPr>
              <a:t>We only have H2 measured for 246 of our galaxies, so the rest need to be estimated.</a:t>
            </a: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A353D208-F257-4690-8601-7815CCCF4CD4}" type="slidenum">
              <a:t>25</a:t>
            </a:fld>
            <a:endParaRPr lang="en-US"/>
          </a:p>
        </p:txBody>
      </p:sp>
    </p:spTree>
    <p:extLst>
      <p:ext uri="{BB962C8B-B14F-4D97-AF65-F5344CB8AC3E}">
        <p14:creationId xmlns:p14="http://schemas.microsoft.com/office/powerpoint/2010/main" val="328712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cs typeface="Calibri"/>
              </a:rPr>
              <a:t>Now that we have baryonic parameters we can look at O16 model for our data (grey)</a:t>
            </a:r>
          </a:p>
          <a:p>
            <a:pPr marL="285750" indent="-285750">
              <a:buFont typeface="Arial"/>
              <a:buChar char="•"/>
            </a:pPr>
            <a:r>
              <a:rPr lang="en-US" dirty="0" err="1">
                <a:cs typeface="Calibri"/>
              </a:rPr>
              <a:t>Coloured</a:t>
            </a:r>
            <a:r>
              <a:rPr lang="en-US" dirty="0">
                <a:cs typeface="Calibri"/>
              </a:rPr>
              <a:t> points are the same I showed from a few slides ago of the data used in the original O16 paper.</a:t>
            </a:r>
            <a:endParaRPr lang="en-US" dirty="0">
              <a:ea typeface="Calibri"/>
              <a:cs typeface="Calibri"/>
            </a:endParaRPr>
          </a:p>
          <a:p>
            <a:pPr marL="285750" indent="-285750">
              <a:buFont typeface="Arial"/>
              <a:buChar char="•"/>
            </a:pPr>
            <a:r>
              <a:rPr lang="en-US" dirty="0">
                <a:cs typeface="Calibri"/>
              </a:rPr>
              <a:t>Our data agrees surprisingly well seeing we have a very different sample to O16</a:t>
            </a:r>
            <a:endParaRPr lang="en-US" dirty="0">
              <a:ea typeface="Calibri"/>
              <a:cs typeface="Calibri"/>
            </a:endParaRPr>
          </a:p>
          <a:p>
            <a:pPr marL="285750" indent="-285750">
              <a:buFont typeface="Arial"/>
              <a:buChar char="•"/>
            </a:pPr>
            <a:r>
              <a:rPr lang="en-US" dirty="0">
                <a:cs typeface="Calibri"/>
              </a:rPr>
              <a:t>Noticeable differences; larger scatter, large population of galaxies below the relation but also a large population of galaxies above the relation.</a:t>
            </a:r>
            <a:endParaRPr lang="en-US" dirty="0">
              <a:ea typeface="Calibri"/>
              <a:cs typeface="Calibri"/>
            </a:endParaRPr>
          </a:p>
          <a:p>
            <a:pPr marL="285750" indent="-285750">
              <a:buFont typeface="Arial"/>
              <a:buChar char="•"/>
            </a:pPr>
            <a:endParaRPr lang="en-US" dirty="0">
              <a:ea typeface="Calibri"/>
              <a:cs typeface="Calibri"/>
            </a:endParaRPr>
          </a:p>
          <a:p>
            <a:pPr marL="285750" indent="-285750">
              <a:buFont typeface="Arial"/>
              <a:buChar char="•"/>
            </a:pPr>
            <a:endParaRPr lang="en-US" dirty="0"/>
          </a:p>
          <a:p>
            <a:pPr marL="285750" indent="-285750">
              <a:buFont typeface="Arial,Sans-Serif"/>
              <a:buChar char="•"/>
            </a:pPr>
            <a:r>
              <a:rPr lang="en-US" dirty="0"/>
              <a:t>As there was a larger scatter in this we investigated.</a:t>
            </a:r>
            <a:endParaRPr lang="en-US" dirty="0">
              <a:cs typeface="Calibri"/>
            </a:endParaRPr>
          </a:p>
          <a:p>
            <a:pPr marL="285750" indent="-285750">
              <a:buFont typeface="Arial,Sans-Serif"/>
              <a:buChar char="•"/>
            </a:pPr>
            <a:r>
              <a:rPr lang="en-US" dirty="0"/>
              <a:t>Environment is often quoted as a cause of galaxies scattering below the relation, so we looked into this. </a:t>
            </a:r>
            <a:endParaRPr lang="en-US" dirty="0">
              <a:cs typeface="Calibri"/>
            </a:endParaRPr>
          </a:p>
          <a:p>
            <a:pPr marL="285750" indent="-285750">
              <a:buFont typeface="Arial,Sans-Serif"/>
              <a:buChar char="•"/>
            </a:pPr>
            <a:r>
              <a:rPr lang="en-US" dirty="0"/>
              <a:t>Separating into satellite and central (isolated and group) shows that there is an offset of satellites below the relation. </a:t>
            </a:r>
            <a:endParaRPr lang="en-US" dirty="0">
              <a:ea typeface="Calibri"/>
              <a:cs typeface="Calibri"/>
            </a:endParaRPr>
          </a:p>
          <a:p>
            <a:pPr marL="285750" indent="-285750">
              <a:buFont typeface="Arial,Sans-Serif"/>
              <a:buChar char="•"/>
            </a:pPr>
            <a:r>
              <a:rPr lang="en-US" dirty="0"/>
              <a:t>But this isn't the only thing affecting the large offsets as we only have a small part of our sample which are satellites (122 out of 559) and just looking at the central galaxies, the offsets is still larger than O16.</a:t>
            </a:r>
            <a:endParaRPr lang="en-US" dirty="0">
              <a:cs typeface="Calibri"/>
            </a:endParaRPr>
          </a:p>
        </p:txBody>
      </p:sp>
      <p:sp>
        <p:nvSpPr>
          <p:cNvPr id="4" name="Slide Number Placeholder 3"/>
          <p:cNvSpPr>
            <a:spLocks noGrp="1"/>
          </p:cNvSpPr>
          <p:nvPr>
            <p:ph type="sldNum" sz="quarter" idx="5"/>
          </p:nvPr>
        </p:nvSpPr>
        <p:spPr/>
        <p:txBody>
          <a:bodyPr/>
          <a:lstStyle/>
          <a:p>
            <a:fld id="{A353D208-F257-4690-8601-7815CCCF4CD4}" type="slidenum">
              <a:rPr lang="en-US"/>
              <a:t>26</a:t>
            </a:fld>
            <a:endParaRPr lang="en-US"/>
          </a:p>
        </p:txBody>
      </p:sp>
    </p:spTree>
    <p:extLst>
      <p:ext uri="{BB962C8B-B14F-4D97-AF65-F5344CB8AC3E}">
        <p14:creationId xmlns:p14="http://schemas.microsoft.com/office/powerpoint/2010/main" val="1510305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cs typeface="Calibri"/>
              </a:rPr>
              <a:t>Started looking into the parameters which were most strongly correlated with offsets from the O16 model. </a:t>
            </a:r>
          </a:p>
          <a:p>
            <a:pPr marL="285750" indent="-285750">
              <a:buFont typeface="Arial"/>
              <a:buChar char="•"/>
            </a:pPr>
            <a:r>
              <a:rPr lang="en-US">
                <a:cs typeface="Calibri"/>
              </a:rPr>
              <a:t>Interestingly out of the parameters we tested, the strongest correlation was with </a:t>
            </a:r>
            <a:r>
              <a:rPr lang="en-US" err="1">
                <a:cs typeface="Calibri"/>
              </a:rPr>
              <a:t>f_atm</a:t>
            </a:r>
            <a:r>
              <a:rPr lang="en-US">
                <a:cs typeface="Calibri"/>
              </a:rPr>
              <a:t>, Delta MS (correlated with </a:t>
            </a:r>
            <a:r>
              <a:rPr lang="en-US" err="1">
                <a:cs typeface="Calibri"/>
              </a:rPr>
              <a:t>f_atm</a:t>
            </a:r>
            <a:r>
              <a:rPr lang="en-US">
                <a:cs typeface="Calibri"/>
              </a:rPr>
              <a:t>) and </a:t>
            </a:r>
            <a:r>
              <a:rPr lang="en-US" err="1">
                <a:cs typeface="Calibri"/>
              </a:rPr>
              <a:t>M_bar</a:t>
            </a:r>
          </a:p>
          <a:p>
            <a:pPr marL="285750" indent="-285750">
              <a:buFont typeface="Arial"/>
              <a:buChar char="•"/>
            </a:pPr>
            <a:r>
              <a:rPr lang="en-US">
                <a:cs typeface="Calibri"/>
              </a:rPr>
              <a:t>As these are parameters which are included in the model, it hints that the dependence on them in the model isn't what agrees with our data the best.</a:t>
            </a:r>
          </a:p>
        </p:txBody>
      </p:sp>
      <p:sp>
        <p:nvSpPr>
          <p:cNvPr id="4" name="Slide Number Placeholder 3"/>
          <p:cNvSpPr>
            <a:spLocks noGrp="1"/>
          </p:cNvSpPr>
          <p:nvPr>
            <p:ph type="sldNum" sz="quarter" idx="5"/>
          </p:nvPr>
        </p:nvSpPr>
        <p:spPr/>
        <p:txBody>
          <a:bodyPr/>
          <a:lstStyle/>
          <a:p>
            <a:fld id="{A353D208-F257-4690-8601-7815CCCF4CD4}" type="slidenum">
              <a:rPr lang="en-US"/>
              <a:t>27</a:t>
            </a:fld>
            <a:endParaRPr lang="en-US"/>
          </a:p>
        </p:txBody>
      </p:sp>
    </p:spTree>
    <p:extLst>
      <p:ext uri="{BB962C8B-B14F-4D97-AF65-F5344CB8AC3E}">
        <p14:creationId xmlns:p14="http://schemas.microsoft.com/office/powerpoint/2010/main" val="3586728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scatter in the AM-mass relation depends on morphology and/ or gas fraction and the relation with gas fraction seems stronger than with morphology. </a:t>
            </a:r>
            <a:endParaRPr lang="en-US"/>
          </a:p>
          <a:p>
            <a:r>
              <a:rPr lang="en-US" dirty="0"/>
              <a:t>Despite its importance, the quantitative link between AM and gas content is not as strong as models like Dan suggests.</a:t>
            </a:r>
            <a:endParaRPr lang="en-US" dirty="0">
              <a:cs typeface="Calibri"/>
            </a:endParaRPr>
          </a:p>
          <a:p>
            <a:r>
              <a:rPr lang="en-US" dirty="0"/>
              <a:t>In future work, we will use simulations to better understand the exact cause of this.</a:t>
            </a:r>
          </a:p>
        </p:txBody>
      </p:sp>
      <p:sp>
        <p:nvSpPr>
          <p:cNvPr id="4" name="Slide Number Placeholder 3"/>
          <p:cNvSpPr>
            <a:spLocks noGrp="1"/>
          </p:cNvSpPr>
          <p:nvPr>
            <p:ph type="sldNum" sz="quarter" idx="5"/>
          </p:nvPr>
        </p:nvSpPr>
        <p:spPr/>
        <p:txBody>
          <a:bodyPr/>
          <a:lstStyle/>
          <a:p>
            <a:fld id="{5F444797-3AD9-49A6-B836-EB4AC3E5911C}" type="slidenum">
              <a:t>28</a:t>
            </a:fld>
            <a:endParaRPr lang="en-US"/>
          </a:p>
        </p:txBody>
      </p:sp>
    </p:spTree>
    <p:extLst>
      <p:ext uri="{BB962C8B-B14F-4D97-AF65-F5344CB8AC3E}">
        <p14:creationId xmlns:p14="http://schemas.microsoft.com/office/powerpoint/2010/main" val="428435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scatter in the AM-mass relation depends on morphology and/ or gas fraction and the relation with gas fraction seems stronger than with morphology. </a:t>
            </a:r>
            <a:endParaRPr lang="en-US"/>
          </a:p>
          <a:p>
            <a:r>
              <a:rPr lang="en-US" dirty="0"/>
              <a:t>Despite its importance, the quantitative link between AM and gas content is not as strong as models like Dan suggests.</a:t>
            </a:r>
            <a:endParaRPr lang="en-US" dirty="0">
              <a:cs typeface="Calibri"/>
            </a:endParaRPr>
          </a:p>
          <a:p>
            <a:r>
              <a:rPr lang="en-US" dirty="0"/>
              <a:t>In future work, we will use simulations to better understand the exact cause of this.</a:t>
            </a:r>
          </a:p>
        </p:txBody>
      </p:sp>
      <p:sp>
        <p:nvSpPr>
          <p:cNvPr id="4" name="Slide Number Placeholder 3"/>
          <p:cNvSpPr>
            <a:spLocks noGrp="1"/>
          </p:cNvSpPr>
          <p:nvPr>
            <p:ph type="sldNum" sz="quarter" idx="5"/>
          </p:nvPr>
        </p:nvSpPr>
        <p:spPr/>
        <p:txBody>
          <a:bodyPr/>
          <a:lstStyle/>
          <a:p>
            <a:fld id="{5F444797-3AD9-49A6-B836-EB4AC3E5911C}" type="slidenum">
              <a:t>29</a:t>
            </a:fld>
            <a:endParaRPr lang="en-US"/>
          </a:p>
        </p:txBody>
      </p:sp>
    </p:spTree>
    <p:extLst>
      <p:ext uri="{BB962C8B-B14F-4D97-AF65-F5344CB8AC3E}">
        <p14:creationId xmlns:p14="http://schemas.microsoft.com/office/powerpoint/2010/main" val="2405185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r>
              <a:rPr lang="en-US"/>
              <a:t>2nd Year Annual Review</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9/21/2022</a:t>
            </a:fld>
            <a:endParaRPr lang="en-US"/>
          </a:p>
        </p:txBody>
      </p:sp>
      <p:sp>
        <p:nvSpPr>
          <p:cNvPr id="8" name="Footer Placeholder 7"/>
          <p:cNvSpPr>
            <a:spLocks noGrp="1"/>
          </p:cNvSpPr>
          <p:nvPr>
            <p:ph type="ftr" sz="quarter" idx="11"/>
          </p:nvPr>
        </p:nvSpPr>
        <p:spPr/>
        <p:txBody>
          <a:bodyPr/>
          <a:lstStyle/>
          <a:p>
            <a:r>
              <a:rPr lang="en-US"/>
              <a:t>2nd Year Annual Review</a:t>
            </a:r>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9/21/2022</a:t>
            </a:fld>
            <a:endParaRPr lang="en-US"/>
          </a:p>
        </p:txBody>
      </p:sp>
      <p:sp>
        <p:nvSpPr>
          <p:cNvPr id="4" name="Footer Placeholder 3"/>
          <p:cNvSpPr>
            <a:spLocks noGrp="1"/>
          </p:cNvSpPr>
          <p:nvPr>
            <p:ph type="ftr" sz="quarter" idx="11"/>
          </p:nvPr>
        </p:nvSpPr>
        <p:spPr/>
        <p:txBody>
          <a:bodyPr/>
          <a:lstStyle/>
          <a:p>
            <a:r>
              <a:rPr lang="en-US"/>
              <a:t>2nd Year Annual Review</a:t>
            </a:r>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9/21/2022</a:t>
            </a:fld>
            <a:endParaRPr lang="en-US"/>
          </a:p>
        </p:txBody>
      </p:sp>
      <p:sp>
        <p:nvSpPr>
          <p:cNvPr id="3" name="Footer Placeholder 2"/>
          <p:cNvSpPr>
            <a:spLocks noGrp="1"/>
          </p:cNvSpPr>
          <p:nvPr>
            <p:ph type="ftr" sz="quarter" idx="11"/>
          </p:nvPr>
        </p:nvSpPr>
        <p:spPr/>
        <p:txBody>
          <a:bodyPr/>
          <a:lstStyle/>
          <a:p>
            <a:r>
              <a:rPr lang="en-US"/>
              <a:t>2nd Year Annual Review</a:t>
            </a:r>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r>
              <a:rPr lang="en-US"/>
              <a:t>2nd Year Annual Review</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r>
              <a:rPr lang="en-US"/>
              <a:t>2nd Year Annual Review</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r>
              <a:rPr lang="en-US"/>
              <a:t>2nd Year Annual Review</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9/21/2022</a:t>
            </a:fld>
            <a:endParaRPr lang="en-US"/>
          </a:p>
        </p:txBody>
      </p:sp>
      <p:sp>
        <p:nvSpPr>
          <p:cNvPr id="8" name="Footer Placeholder 7"/>
          <p:cNvSpPr>
            <a:spLocks noGrp="1"/>
          </p:cNvSpPr>
          <p:nvPr>
            <p:ph type="ftr" sz="quarter" idx="11"/>
          </p:nvPr>
        </p:nvSpPr>
        <p:spPr/>
        <p:txBody>
          <a:bodyPr/>
          <a:lstStyle/>
          <a:p>
            <a:r>
              <a:rPr lang="en-US"/>
              <a:t>2nd Year Annual Review</a:t>
            </a:r>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9/21/2022</a:t>
            </a:fld>
            <a:endParaRPr lang="en-US"/>
          </a:p>
        </p:txBody>
      </p:sp>
      <p:sp>
        <p:nvSpPr>
          <p:cNvPr id="4" name="Footer Placeholder 3"/>
          <p:cNvSpPr>
            <a:spLocks noGrp="1"/>
          </p:cNvSpPr>
          <p:nvPr>
            <p:ph type="ftr" sz="quarter" idx="11"/>
          </p:nvPr>
        </p:nvSpPr>
        <p:spPr/>
        <p:txBody>
          <a:bodyPr/>
          <a:lstStyle/>
          <a:p>
            <a:r>
              <a:rPr lang="en-US"/>
              <a:t>2nd Year Annual Review</a:t>
            </a:r>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9/21/2022</a:t>
            </a:fld>
            <a:endParaRPr lang="en-US"/>
          </a:p>
        </p:txBody>
      </p:sp>
      <p:sp>
        <p:nvSpPr>
          <p:cNvPr id="3" name="Footer Placeholder 2"/>
          <p:cNvSpPr>
            <a:spLocks noGrp="1"/>
          </p:cNvSpPr>
          <p:nvPr>
            <p:ph type="ftr" sz="quarter" idx="11"/>
          </p:nvPr>
        </p:nvSpPr>
        <p:spPr/>
        <p:txBody>
          <a:bodyPr/>
          <a:lstStyle/>
          <a:p>
            <a:r>
              <a:rPr lang="en-US"/>
              <a:t>2nd Year Annual Review</a:t>
            </a:r>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r>
              <a:rPr lang="en-US"/>
              <a:t>2nd Year Annual Review</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r>
              <a:rPr lang="en-US"/>
              <a:t>2nd Year Annual Review</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2nd Year Annual Review</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xGASS: Characterising the slope and scatter of the Fall relation - Jennifer Hardwick</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xGASS: Characterising the slope and scatter of the Fall relation - Jennifer Hardwick</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xGASS: Characterising the slope and scatter of the Fall relation - Jennifer Hardwick</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r>
              <a:rPr lang="en-US"/>
              <a:t>xGASS: Characterising the slope and scatter of the Fall relation - Jennifer Hardwick</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9/21/2022</a:t>
            </a:fld>
            <a:endParaRPr lang="en-US"/>
          </a:p>
        </p:txBody>
      </p:sp>
      <p:sp>
        <p:nvSpPr>
          <p:cNvPr id="8" name="Footer Placeholder 7"/>
          <p:cNvSpPr>
            <a:spLocks noGrp="1"/>
          </p:cNvSpPr>
          <p:nvPr>
            <p:ph type="ftr" sz="quarter" idx="11"/>
          </p:nvPr>
        </p:nvSpPr>
        <p:spPr/>
        <p:txBody>
          <a:bodyPr/>
          <a:lstStyle/>
          <a:p>
            <a:r>
              <a:rPr lang="en-US"/>
              <a:t>xGASS: Characterising the slope and scatter of the Fall relation - Jennifer Hardwick</a:t>
            </a:r>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9/21/2022</a:t>
            </a:fld>
            <a:endParaRPr lang="en-US"/>
          </a:p>
        </p:txBody>
      </p:sp>
      <p:sp>
        <p:nvSpPr>
          <p:cNvPr id="4" name="Footer Placeholder 3"/>
          <p:cNvSpPr>
            <a:spLocks noGrp="1"/>
          </p:cNvSpPr>
          <p:nvPr>
            <p:ph type="ftr" sz="quarter" idx="11"/>
          </p:nvPr>
        </p:nvSpPr>
        <p:spPr/>
        <p:txBody>
          <a:bodyPr/>
          <a:lstStyle/>
          <a:p>
            <a:r>
              <a:rPr lang="en-US"/>
              <a:t>xGASS: Characterising the slope and scatter of the Fall relation - Jennifer Hardwick</a:t>
            </a:r>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9/21/2022</a:t>
            </a:fld>
            <a:endParaRPr lang="en-US"/>
          </a:p>
        </p:txBody>
      </p:sp>
      <p:sp>
        <p:nvSpPr>
          <p:cNvPr id="3" name="Footer Placeholder 2"/>
          <p:cNvSpPr>
            <a:spLocks noGrp="1"/>
          </p:cNvSpPr>
          <p:nvPr>
            <p:ph type="ftr" sz="quarter" idx="11"/>
          </p:nvPr>
        </p:nvSpPr>
        <p:spPr/>
        <p:txBody>
          <a:bodyPr/>
          <a:lstStyle/>
          <a:p>
            <a:r>
              <a:rPr lang="en-US"/>
              <a:t>xGASS: Characterising the slope and scatter of the Fall relation - Jennifer Hardwick</a:t>
            </a:r>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r>
              <a:rPr lang="en-US"/>
              <a:t>xGASS: Characterising the slope and scatter of the Fall relation - Jennifer Hardwick</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9/21/2022</a:t>
            </a:fld>
            <a:endParaRPr lang="en-US"/>
          </a:p>
        </p:txBody>
      </p:sp>
      <p:sp>
        <p:nvSpPr>
          <p:cNvPr id="6" name="Footer Placeholder 5"/>
          <p:cNvSpPr>
            <a:spLocks noGrp="1"/>
          </p:cNvSpPr>
          <p:nvPr>
            <p:ph type="ftr" sz="quarter" idx="11"/>
          </p:nvPr>
        </p:nvSpPr>
        <p:spPr/>
        <p:txBody>
          <a:bodyPr/>
          <a:lstStyle/>
          <a:p>
            <a:r>
              <a:rPr lang="en-US"/>
              <a:t>xGASS: Characterising the slope and scatter of the Fall relation - Jennifer Hardwick</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xGASS: Characterising the slope and scatter of the Fall relation - Jennifer Hardwick</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9/21/2022</a:t>
            </a:fld>
            <a:endParaRPr lang="en-US"/>
          </a:p>
        </p:txBody>
      </p:sp>
      <p:sp>
        <p:nvSpPr>
          <p:cNvPr id="5" name="Footer Placeholder 4"/>
          <p:cNvSpPr>
            <a:spLocks noGrp="1"/>
          </p:cNvSpPr>
          <p:nvPr>
            <p:ph type="ftr" sz="quarter" idx="11"/>
          </p:nvPr>
        </p:nvSpPr>
        <p:spPr/>
        <p:txBody>
          <a:bodyPr/>
          <a:lstStyle/>
          <a:p>
            <a:r>
              <a:rPr lang="en-US"/>
              <a:t>xGASS: Characterising the slope and scatter of the Fall relation - Jennifer Hardwick</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2nd Year Annual Review</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2nd Year Annual Review</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xGASS: Characterising the slope and scatter of the Fall relation - Jennifer Hardwick</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microsoft.com/office/2018/10/relationships/comments" Target="../comments/modernComment_101_894D06AD.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5.xml"/><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1_BAEF0C9D.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11A_4440101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12B_ABC39DC7.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10A_E7DA0788.xm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12A_FCBFD8A0.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15_7A417F4B.xml"/><Relationship Id="rId2" Type="http://schemas.openxmlformats.org/officeDocument/2006/relationships/notesSlide" Target="../notesSlides/notesSlide21.xml"/><Relationship Id="rId1" Type="http://schemas.openxmlformats.org/officeDocument/2006/relationships/slideLayout" Target="../slideLayouts/slideLayout24.xml"/><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microsoft.com/office/2018/10/relationships/comments" Target="../comments/modernComment_10E_B8EC890D.xml"/><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99317" y="100169"/>
            <a:ext cx="9144000" cy="3326160"/>
          </a:xfrm>
        </p:spPr>
        <p:txBody>
          <a:bodyPr vert="horz" lIns="91440" tIns="45720" rIns="91440" bIns="45720" rtlCol="0" anchor="ctr">
            <a:normAutofit/>
          </a:bodyPr>
          <a:lstStyle/>
          <a:p>
            <a:r>
              <a:rPr lang="en-US" sz="5300" b="1" dirty="0" err="1">
                <a:ea typeface="+mj-lt"/>
                <a:cs typeface="+mj-lt"/>
              </a:rPr>
              <a:t>xGASS</a:t>
            </a:r>
            <a:r>
              <a:rPr lang="en-US" sz="5300" b="1" dirty="0">
                <a:ea typeface="+mj-lt"/>
                <a:cs typeface="+mj-lt"/>
              </a:rPr>
              <a:t>: The connection between angular momentum, mass and atomic gas fraction</a:t>
            </a:r>
            <a:endParaRPr lang="en-US" sz="5300" b="1" dirty="0"/>
          </a:p>
        </p:txBody>
      </p:sp>
      <p:sp>
        <p:nvSpPr>
          <p:cNvPr id="3" name="Subtitle 2"/>
          <p:cNvSpPr>
            <a:spLocks noGrp="1"/>
          </p:cNvSpPr>
          <p:nvPr>
            <p:ph type="subTitle" idx="1"/>
          </p:nvPr>
        </p:nvSpPr>
        <p:spPr>
          <a:xfrm>
            <a:off x="2899317" y="3583453"/>
            <a:ext cx="9144000" cy="1655762"/>
          </a:xfrm>
        </p:spPr>
        <p:txBody>
          <a:bodyPr vert="horz" lIns="91440" tIns="45720" rIns="91440" bIns="45720" rtlCol="0" anchor="t">
            <a:normAutofit/>
          </a:bodyPr>
          <a:lstStyle/>
          <a:p>
            <a:r>
              <a:rPr lang="en-US" sz="2800" b="1" dirty="0">
                <a:solidFill>
                  <a:srgbClr val="C00000"/>
                </a:solidFill>
                <a:cs typeface="Calibri"/>
              </a:rPr>
              <a:t>Jennifer Hardwick</a:t>
            </a:r>
          </a:p>
          <a:p>
            <a:r>
              <a:rPr lang="en-US" sz="2000" dirty="0">
                <a:solidFill>
                  <a:schemeClr val="bg1">
                    <a:lumMod val="50000"/>
                  </a:schemeClr>
                </a:solidFill>
                <a:cs typeface="Calibri"/>
              </a:rPr>
              <a:t>PhD Candidate</a:t>
            </a:r>
          </a:p>
          <a:p>
            <a:r>
              <a:rPr lang="en-US" i="1" dirty="0">
                <a:cs typeface="Calibri"/>
              </a:rPr>
              <a:t>Supervisors: Luca Cortese &amp; Danail </a:t>
            </a:r>
            <a:r>
              <a:rPr lang="en-US" i="1" dirty="0" err="1">
                <a:cs typeface="Calibri"/>
              </a:rPr>
              <a:t>Obreschkow</a:t>
            </a:r>
            <a:endParaRPr lang="en-US" i="1">
              <a:cs typeface="Calibri"/>
            </a:endParaRPr>
          </a:p>
        </p:txBody>
      </p:sp>
      <p:pic>
        <p:nvPicPr>
          <p:cNvPr id="4" name="Picture 4">
            <a:extLst>
              <a:ext uri="{FF2B5EF4-FFF2-40B4-BE49-F238E27FC236}">
                <a16:creationId xmlns:a16="http://schemas.microsoft.com/office/drawing/2014/main" id="{520A5AE8-1116-ACFF-9DF9-3FAD7E90E96B}"/>
              </a:ext>
            </a:extLst>
          </p:cNvPr>
          <p:cNvPicPr>
            <a:picLocks noChangeAspect="1"/>
          </p:cNvPicPr>
          <p:nvPr/>
        </p:nvPicPr>
        <p:blipFill>
          <a:blip r:embed="rId3"/>
          <a:stretch>
            <a:fillRect/>
          </a:stretch>
        </p:blipFill>
        <p:spPr>
          <a:xfrm>
            <a:off x="577121" y="5394885"/>
            <a:ext cx="2743200" cy="1014984"/>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CECAF8CB-AC92-241A-DD74-A92A96114814}"/>
              </a:ext>
            </a:extLst>
          </p:cNvPr>
          <p:cNvPicPr>
            <a:picLocks noGrp="1" noChangeAspect="1"/>
          </p:cNvPicPr>
          <p:nvPr>
            <p:ph idx="1"/>
          </p:nvPr>
        </p:nvPicPr>
        <p:blipFill>
          <a:blip r:embed="rId4"/>
          <a:stretch>
            <a:fillRect/>
          </a:stretch>
        </p:blipFill>
        <p:spPr>
          <a:xfrm>
            <a:off x="7069641" y="1890577"/>
            <a:ext cx="4743450" cy="3533775"/>
          </a:xfrm>
        </p:spPr>
      </p:pic>
      <p:sp>
        <p:nvSpPr>
          <p:cNvPr id="4" name="Slide Number Placeholder 3">
            <a:extLst>
              <a:ext uri="{FF2B5EF4-FFF2-40B4-BE49-F238E27FC236}">
                <a16:creationId xmlns:a16="http://schemas.microsoft.com/office/drawing/2014/main" id="{664551DF-25AC-A572-8710-98C330A9790B}"/>
              </a:ext>
            </a:extLst>
          </p:cNvPr>
          <p:cNvSpPr>
            <a:spLocks noGrp="1"/>
          </p:cNvSpPr>
          <p:nvPr>
            <p:ph type="sldNum" sz="quarter" idx="12"/>
          </p:nvPr>
        </p:nvSpPr>
        <p:spPr/>
        <p:txBody>
          <a:bodyPr/>
          <a:lstStyle/>
          <a:p>
            <a:fld id="{330EA680-D336-4FF7-8B7A-9848BB0A1C32}" type="slidenum">
              <a:rPr lang="en-US" smtClean="0"/>
              <a:t>2</a:t>
            </a:fld>
            <a:endParaRPr lang="en-US"/>
          </a:p>
        </p:txBody>
      </p:sp>
      <p:sp>
        <p:nvSpPr>
          <p:cNvPr id="6" name="Title 1">
            <a:extLst>
              <a:ext uri="{FF2B5EF4-FFF2-40B4-BE49-F238E27FC236}">
                <a16:creationId xmlns:a16="http://schemas.microsoft.com/office/drawing/2014/main" id="{0AE58B14-8984-5401-C0C6-C7E050662F19}"/>
              </a:ext>
            </a:extLst>
          </p:cNvPr>
          <p:cNvSpPr>
            <a:spLocks noGrp="1"/>
          </p:cNvSpPr>
          <p:nvPr>
            <p:ph type="title"/>
          </p:nvPr>
        </p:nvSpPr>
        <p:spPr>
          <a:xfrm>
            <a:off x="1358590" y="30588"/>
            <a:ext cx="10515600" cy="805173"/>
          </a:xfrm>
        </p:spPr>
        <p:txBody>
          <a:bodyPr/>
          <a:lstStyle/>
          <a:p>
            <a:r>
              <a:rPr lang="en-US" b="1" dirty="0">
                <a:cs typeface="Calibri Light"/>
              </a:rPr>
              <a:t>Angular Momentum</a:t>
            </a:r>
            <a:endParaRPr lang="en-US" b="1" dirty="0"/>
          </a:p>
        </p:txBody>
      </p:sp>
      <p:sp>
        <p:nvSpPr>
          <p:cNvPr id="2" name="TextBox 1">
            <a:extLst>
              <a:ext uri="{FF2B5EF4-FFF2-40B4-BE49-F238E27FC236}">
                <a16:creationId xmlns:a16="http://schemas.microsoft.com/office/drawing/2014/main" id="{5785A4C6-50EB-D76B-CD40-459592C616D4}"/>
              </a:ext>
            </a:extLst>
          </p:cNvPr>
          <p:cNvSpPr txBox="1"/>
          <p:nvPr/>
        </p:nvSpPr>
        <p:spPr>
          <a:xfrm>
            <a:off x="691864" y="1797393"/>
            <a:ext cx="6241077"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mn-lt"/>
                <a:cs typeface="+mn-lt"/>
              </a:rPr>
              <a:t>Arguably, the most fundamental properties of a galaxy are </a:t>
            </a:r>
            <a:r>
              <a:rPr lang="en-US" sz="2800" dirty="0">
                <a:solidFill>
                  <a:srgbClr val="C00000"/>
                </a:solidFill>
                <a:ea typeface="+mn-lt"/>
                <a:cs typeface="+mn-lt"/>
              </a:rPr>
              <a:t>mass</a:t>
            </a:r>
            <a:r>
              <a:rPr lang="en-US" sz="2800" dirty="0">
                <a:ea typeface="+mn-lt"/>
                <a:cs typeface="+mn-lt"/>
              </a:rPr>
              <a:t>, </a:t>
            </a:r>
            <a:r>
              <a:rPr lang="en-US" sz="2800" dirty="0">
                <a:solidFill>
                  <a:srgbClr val="C00000"/>
                </a:solidFill>
                <a:ea typeface="+mn-lt"/>
                <a:cs typeface="+mn-lt"/>
              </a:rPr>
              <a:t>gas content</a:t>
            </a:r>
            <a:r>
              <a:rPr lang="en-US" sz="2800" dirty="0">
                <a:ea typeface="+mn-lt"/>
                <a:cs typeface="+mn-lt"/>
              </a:rPr>
              <a:t> and </a:t>
            </a:r>
            <a:r>
              <a:rPr lang="en-US" sz="2800" dirty="0">
                <a:solidFill>
                  <a:srgbClr val="C00000"/>
                </a:solidFill>
                <a:ea typeface="+mn-lt"/>
                <a:cs typeface="+mn-lt"/>
              </a:rPr>
              <a:t>angular momentum</a:t>
            </a:r>
            <a:r>
              <a:rPr lang="en-US" sz="2800" dirty="0">
                <a:ea typeface="+mn-lt"/>
                <a:cs typeface="+mn-lt"/>
              </a:rPr>
              <a:t>.</a:t>
            </a:r>
          </a:p>
          <a:p>
            <a:endParaRPr lang="en-US" sz="2800" dirty="0">
              <a:ea typeface="+mn-lt"/>
              <a:cs typeface="+mn-lt"/>
            </a:endParaRPr>
          </a:p>
          <a:p>
            <a:r>
              <a:rPr lang="en-US" sz="2800" dirty="0">
                <a:ea typeface="+mn-lt"/>
                <a:cs typeface="+mn-lt"/>
              </a:rPr>
              <a:t>Angular momentum is a fundamental galaxy property which is linked to its formation, evolution and morphology.</a:t>
            </a:r>
            <a:endParaRPr lang="en-US">
              <a:ea typeface="Calibri" panose="020F0502020204030204"/>
              <a:cs typeface="Calibri" panose="020F0502020204030204"/>
            </a:endParaRPr>
          </a:p>
        </p:txBody>
      </p:sp>
    </p:spTree>
    <p:extLst>
      <p:ext uri="{BB962C8B-B14F-4D97-AF65-F5344CB8AC3E}">
        <p14:creationId xmlns:p14="http://schemas.microsoft.com/office/powerpoint/2010/main" val="2587923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a:cs typeface="Calibri Light"/>
              </a:rPr>
              <a:t>Fall Relation</a:t>
            </a:r>
            <a:endParaRPr lang="en-US" b="1">
              <a:ea typeface="Calibri Light"/>
              <a:cs typeface="Calibri Light"/>
            </a:endParaRPr>
          </a:p>
        </p:txBody>
      </p:sp>
      <p:sp>
        <p:nvSpPr>
          <p:cNvPr id="3" name="Content Placeholder 2">
            <a:extLst>
              <a:ext uri="{FF2B5EF4-FFF2-40B4-BE49-F238E27FC236}">
                <a16:creationId xmlns:a16="http://schemas.microsoft.com/office/drawing/2014/main" id="{24D6E611-AA4C-6457-5590-3C2357962CFB}"/>
              </a:ext>
            </a:extLst>
          </p:cNvPr>
          <p:cNvSpPr>
            <a:spLocks noGrp="1"/>
          </p:cNvSpPr>
          <p:nvPr>
            <p:ph idx="1"/>
          </p:nvPr>
        </p:nvSpPr>
        <p:spPr>
          <a:xfrm>
            <a:off x="921834" y="1098944"/>
            <a:ext cx="5692816" cy="5143698"/>
          </a:xfrm>
        </p:spPr>
        <p:txBody>
          <a:bodyPr vert="horz" lIns="91440" tIns="45720" rIns="91440" bIns="45720" rtlCol="0" anchor="t">
            <a:normAutofit/>
          </a:bodyPr>
          <a:lstStyle/>
          <a:p>
            <a:pPr marL="0" indent="0">
              <a:buNone/>
            </a:pPr>
            <a:r>
              <a:rPr lang="en-US" sz="2400" dirty="0">
                <a:ea typeface="+mn-lt"/>
                <a:cs typeface="+mn-lt"/>
              </a:rPr>
              <a:t>The </a:t>
            </a:r>
            <a:r>
              <a:rPr lang="en-US" sz="2400" b="1" dirty="0">
                <a:solidFill>
                  <a:srgbClr val="C00000"/>
                </a:solidFill>
                <a:ea typeface="+mn-lt"/>
                <a:cs typeface="+mn-lt"/>
              </a:rPr>
              <a:t>Fall relation</a:t>
            </a:r>
            <a:r>
              <a:rPr lang="en-US" sz="2400" dirty="0">
                <a:ea typeface="+mn-lt"/>
                <a:cs typeface="+mn-lt"/>
              </a:rPr>
              <a:t> (specific angular momentum vs. mass relation, Fall 1983) is an important tool to understand how theory is linked to angular momentum.</a:t>
            </a:r>
          </a:p>
          <a:p>
            <a:pPr marL="0" indent="0">
              <a:buNone/>
            </a:pPr>
            <a:endParaRPr lang="en-US" sz="2400" dirty="0">
              <a:ea typeface="Calibri" panose="020F0502020204030204"/>
              <a:cs typeface="Calibri" panose="020F0502020204030204"/>
            </a:endParaRPr>
          </a:p>
          <a:p>
            <a:pPr marL="0" indent="0">
              <a:lnSpc>
                <a:spcPct val="100000"/>
              </a:lnSpc>
              <a:spcBef>
                <a:spcPts val="0"/>
              </a:spcBef>
              <a:buNone/>
            </a:pPr>
            <a:r>
              <a:rPr lang="en-US" sz="2400" dirty="0">
                <a:ea typeface="+mn-lt"/>
                <a:cs typeface="+mn-lt"/>
              </a:rPr>
              <a:t>The slope of the </a:t>
            </a:r>
            <a:r>
              <a:rPr lang="en-US" sz="2400" b="1" dirty="0">
                <a:solidFill>
                  <a:srgbClr val="C00000"/>
                </a:solidFill>
                <a:ea typeface="+mn-lt"/>
                <a:cs typeface="+mn-lt"/>
              </a:rPr>
              <a:t>halo</a:t>
            </a:r>
            <a:r>
              <a:rPr lang="en-US" sz="2400" dirty="0">
                <a:ea typeface="+mn-lt"/>
                <a:cs typeface="+mn-lt"/>
              </a:rPr>
              <a:t> mass – angular momentum relation is set to </a:t>
            </a:r>
            <a:r>
              <a:rPr lang="en-US" sz="2400" b="1" dirty="0">
                <a:solidFill>
                  <a:srgbClr val="C00000"/>
                </a:solidFill>
                <a:ea typeface="+mn-lt"/>
                <a:cs typeface="+mn-lt"/>
              </a:rPr>
              <a:t>2/3</a:t>
            </a:r>
            <a:r>
              <a:rPr lang="en-US" sz="2400" dirty="0">
                <a:ea typeface="+mn-lt"/>
                <a:cs typeface="+mn-lt"/>
              </a:rPr>
              <a:t> by tidal torque theory.</a:t>
            </a:r>
          </a:p>
          <a:p>
            <a:pPr marL="0" indent="0">
              <a:lnSpc>
                <a:spcPct val="100000"/>
              </a:lnSpc>
              <a:spcBef>
                <a:spcPts val="0"/>
              </a:spcBef>
              <a:buNone/>
            </a:pPr>
            <a:endParaRPr lang="en-US" sz="2400" dirty="0">
              <a:ea typeface="+mn-lt"/>
              <a:cs typeface="+mn-lt"/>
            </a:endParaRPr>
          </a:p>
          <a:p>
            <a:pPr marL="0" indent="0">
              <a:lnSpc>
                <a:spcPct val="100000"/>
              </a:lnSpc>
              <a:spcBef>
                <a:spcPts val="0"/>
              </a:spcBef>
              <a:buNone/>
            </a:pPr>
            <a:r>
              <a:rPr lang="en-US" sz="2400" dirty="0">
                <a:ea typeface="+mn-lt"/>
                <a:cs typeface="+mn-lt"/>
              </a:rPr>
              <a:t>Some works use </a:t>
            </a:r>
            <a:r>
              <a:rPr lang="en-US" sz="2400" dirty="0">
                <a:solidFill>
                  <a:srgbClr val="000000"/>
                </a:solidFill>
                <a:ea typeface="+mn-lt"/>
                <a:cs typeface="+mn-lt"/>
              </a:rPr>
              <a:t>the slope of the stellar and baryonic relations to study angular momentum conservation</a:t>
            </a:r>
            <a:r>
              <a:rPr lang="en-US" sz="2400" dirty="0">
                <a:ea typeface="+mn-lt"/>
                <a:cs typeface="+mn-lt"/>
              </a:rPr>
              <a:t>.</a:t>
            </a:r>
            <a:endParaRPr lang="en-US" dirty="0"/>
          </a:p>
        </p:txBody>
      </p:sp>
      <p:sp>
        <p:nvSpPr>
          <p:cNvPr id="4" name="Slide Number Placeholder 3">
            <a:extLst>
              <a:ext uri="{FF2B5EF4-FFF2-40B4-BE49-F238E27FC236}">
                <a16:creationId xmlns:a16="http://schemas.microsoft.com/office/drawing/2014/main" id="{6F25ED97-6A2D-70E9-EDBB-4CEFF94C0FCC}"/>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3</a:t>
            </a:fld>
            <a:endParaRPr lang="en-US" dirty="0">
              <a:solidFill>
                <a:schemeClr val="tx1"/>
              </a:solidFill>
            </a:endParaRPr>
          </a:p>
        </p:txBody>
      </p:sp>
      <p:pic>
        <p:nvPicPr>
          <p:cNvPr id="5" name="Picture 4" descr="Chart, scatter chart&#10;&#10;Description automatically generated">
            <a:extLst>
              <a:ext uri="{FF2B5EF4-FFF2-40B4-BE49-F238E27FC236}">
                <a16:creationId xmlns:a16="http://schemas.microsoft.com/office/drawing/2014/main" id="{EE6C93AF-D496-A2B4-0E47-A0E3E1BF4B17}"/>
              </a:ext>
            </a:extLst>
          </p:cNvPr>
          <p:cNvPicPr>
            <a:picLocks noChangeAspect="1"/>
          </p:cNvPicPr>
          <p:nvPr/>
        </p:nvPicPr>
        <p:blipFill rotWithShape="1">
          <a:blip r:embed="rId5"/>
          <a:srcRect l="39" t="-115" r="51190" b="-89"/>
          <a:stretch/>
        </p:blipFill>
        <p:spPr>
          <a:xfrm>
            <a:off x="6853644" y="883404"/>
            <a:ext cx="5307122" cy="5316347"/>
          </a:xfrm>
          <a:prstGeom prst="rect">
            <a:avLst/>
          </a:prstGeom>
        </p:spPr>
      </p:pic>
      <p:sp>
        <p:nvSpPr>
          <p:cNvPr id="6" name="TextBox 2">
            <a:extLst>
              <a:ext uri="{FF2B5EF4-FFF2-40B4-BE49-F238E27FC236}">
                <a16:creationId xmlns:a16="http://schemas.microsoft.com/office/drawing/2014/main" id="{74C2C30E-882C-B5D0-FA6D-032DEE15D8CA}"/>
              </a:ext>
            </a:extLst>
          </p:cNvPr>
          <p:cNvSpPr txBox="1"/>
          <p:nvPr/>
        </p:nvSpPr>
        <p:spPr>
          <a:xfrm>
            <a:off x="9747158" y="6184931"/>
            <a:ext cx="2743200"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[Romanowsky &amp; Fall 2012]</a:t>
            </a:r>
          </a:p>
        </p:txBody>
      </p:sp>
    </p:spTree>
    <p:extLst>
      <p:ext uri="{BB962C8B-B14F-4D97-AF65-F5344CB8AC3E}">
        <p14:creationId xmlns:p14="http://schemas.microsoft.com/office/powerpoint/2010/main" val="230352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Fall Relation Scatter</a:t>
            </a:r>
            <a:endParaRPr lang="en-US" b="1" dirty="0"/>
          </a:p>
        </p:txBody>
      </p:sp>
      <p:sp>
        <p:nvSpPr>
          <p:cNvPr id="4" name="Slide Number Placeholder 3">
            <a:extLst>
              <a:ext uri="{FF2B5EF4-FFF2-40B4-BE49-F238E27FC236}">
                <a16:creationId xmlns:a16="http://schemas.microsoft.com/office/drawing/2014/main" id="{BD6CB09B-EB1E-5AA6-7B3F-3509B73D93F3}"/>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4</a:t>
            </a:fld>
            <a:endParaRPr lang="en-US" dirty="0">
              <a:solidFill>
                <a:schemeClr val="tx1"/>
              </a:solidFill>
            </a:endParaRPr>
          </a:p>
        </p:txBody>
      </p:sp>
      <p:sp>
        <p:nvSpPr>
          <p:cNvPr id="14" name="Content Placeholder 13">
            <a:extLst>
              <a:ext uri="{FF2B5EF4-FFF2-40B4-BE49-F238E27FC236}">
                <a16:creationId xmlns:a16="http://schemas.microsoft.com/office/drawing/2014/main" id="{0E3C78C9-EF7D-2676-D235-D0A20EEDDE99}"/>
              </a:ext>
            </a:extLst>
          </p:cNvPr>
          <p:cNvSpPr>
            <a:spLocks noGrp="1"/>
          </p:cNvSpPr>
          <p:nvPr>
            <p:ph idx="1"/>
          </p:nvPr>
        </p:nvSpPr>
        <p:spPr>
          <a:xfrm>
            <a:off x="978733" y="1025803"/>
            <a:ext cx="10515600" cy="5532508"/>
          </a:xfrm>
        </p:spPr>
        <p:txBody>
          <a:bodyPr vert="horz" lIns="91440" tIns="45720" rIns="91440" bIns="45720" rtlCol="0" anchor="t">
            <a:normAutofit/>
          </a:bodyPr>
          <a:lstStyle/>
          <a:p>
            <a:pPr marL="0" indent="0">
              <a:buNone/>
            </a:pPr>
            <a:r>
              <a:rPr lang="en-US" sz="2400" dirty="0">
                <a:ea typeface="+mn-lt"/>
                <a:cs typeface="+mn-lt"/>
              </a:rPr>
              <a:t>Fall relation </a:t>
            </a:r>
            <a:r>
              <a:rPr lang="en-US" sz="2400" b="1" dirty="0">
                <a:solidFill>
                  <a:srgbClr val="C00000"/>
                </a:solidFill>
                <a:ea typeface="+mn-lt"/>
                <a:cs typeface="+mn-lt"/>
              </a:rPr>
              <a:t>scatter </a:t>
            </a:r>
            <a:r>
              <a:rPr lang="en-US" sz="2400" dirty="0">
                <a:ea typeface="+mn-lt"/>
                <a:cs typeface="+mn-lt"/>
              </a:rPr>
              <a:t>has been shown to correlate with </a:t>
            </a:r>
            <a:endParaRPr lang="en-US"/>
          </a:p>
          <a:p>
            <a:pPr marL="342900" indent="-342900"/>
            <a:r>
              <a:rPr lang="en-US" sz="2400" b="1" dirty="0">
                <a:solidFill>
                  <a:srgbClr val="C00000"/>
                </a:solidFill>
                <a:ea typeface="+mn-lt"/>
                <a:cs typeface="+mn-lt"/>
              </a:rPr>
              <a:t>morphology </a:t>
            </a:r>
            <a:r>
              <a:rPr lang="en-US" sz="2400" dirty="0">
                <a:ea typeface="+mn-lt"/>
                <a:cs typeface="+mn-lt"/>
              </a:rPr>
              <a:t>(</a:t>
            </a:r>
            <a:r>
              <a:rPr lang="en-US" sz="2400" b="1" dirty="0">
                <a:ea typeface="+mn-lt"/>
                <a:cs typeface="+mn-lt"/>
              </a:rPr>
              <a:t>Hubble-type</a:t>
            </a:r>
            <a:r>
              <a:rPr lang="en-US" sz="2400" dirty="0">
                <a:ea typeface="+mn-lt"/>
                <a:cs typeface="+mn-lt"/>
              </a:rPr>
              <a:t>; e.g., Romanowsky &amp; Fall 2012, Cortese et al. 2016, Posti et al. 2018, </a:t>
            </a:r>
            <a:r>
              <a:rPr lang="en-US" sz="2400" b="1" dirty="0">
                <a:ea typeface="+mn-lt"/>
                <a:cs typeface="+mn-lt"/>
              </a:rPr>
              <a:t>bulge-to-total ratio</a:t>
            </a:r>
            <a:r>
              <a:rPr lang="en-US" sz="2400" dirty="0">
                <a:ea typeface="+mn-lt"/>
                <a:cs typeface="+mn-lt"/>
              </a:rPr>
              <a:t>; e.g., </a:t>
            </a:r>
            <a:r>
              <a:rPr lang="en-US" sz="2400" dirty="0" err="1">
                <a:ea typeface="+mn-lt"/>
                <a:cs typeface="+mn-lt"/>
              </a:rPr>
              <a:t>Obreschkow</a:t>
            </a:r>
            <a:r>
              <a:rPr lang="en-US" sz="2400" dirty="0">
                <a:ea typeface="+mn-lt"/>
                <a:cs typeface="+mn-lt"/>
              </a:rPr>
              <a:t> &amp; Glazebrook 2014)</a:t>
            </a:r>
          </a:p>
          <a:p>
            <a:pPr marL="342900" indent="-342900"/>
            <a:r>
              <a:rPr lang="en-US" sz="2400" b="1" dirty="0">
                <a:solidFill>
                  <a:srgbClr val="C00000"/>
                </a:solidFill>
                <a:ea typeface="+mn-lt"/>
                <a:cs typeface="+mn-lt"/>
              </a:rPr>
              <a:t>HI-content</a:t>
            </a:r>
            <a:r>
              <a:rPr lang="en-US" sz="2400" dirty="0">
                <a:ea typeface="+mn-lt"/>
                <a:cs typeface="+mn-lt"/>
              </a:rPr>
              <a:t> (e.g., Mancera Pina 2021a). </a:t>
            </a:r>
            <a:endParaRPr lang="en-US" sz="2400">
              <a:cs typeface="Calibri"/>
            </a:endParaRPr>
          </a:p>
          <a:p>
            <a:pPr marL="342900" indent="-342900"/>
            <a:endParaRPr lang="en-US" sz="2400" dirty="0">
              <a:ea typeface="+mn-lt"/>
              <a:cs typeface="+mn-lt"/>
            </a:endParaRPr>
          </a:p>
          <a:p>
            <a:pPr marL="0" indent="0">
              <a:buNone/>
            </a:pPr>
            <a:r>
              <a:rPr lang="en-US" sz="2400" dirty="0">
                <a:ea typeface="+mn-lt"/>
                <a:cs typeface="+mn-lt"/>
              </a:rPr>
              <a:t>However, as these both correlate, it is still not known </a:t>
            </a:r>
            <a:r>
              <a:rPr lang="en-US" sz="2400" b="1" dirty="0">
                <a:solidFill>
                  <a:srgbClr val="C00000"/>
                </a:solidFill>
                <a:ea typeface="+mn-lt"/>
                <a:cs typeface="+mn-lt"/>
              </a:rPr>
              <a:t>what is the dominant process driving the scatter</a:t>
            </a:r>
            <a:r>
              <a:rPr lang="en-US" sz="2400" dirty="0">
                <a:ea typeface="+mn-lt"/>
                <a:cs typeface="+mn-lt"/>
              </a:rPr>
              <a:t>.</a:t>
            </a:r>
          </a:p>
        </p:txBody>
      </p:sp>
    </p:spTree>
    <p:extLst>
      <p:ext uri="{BB962C8B-B14F-4D97-AF65-F5344CB8AC3E}">
        <p14:creationId xmlns:p14="http://schemas.microsoft.com/office/powerpoint/2010/main" val="14804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Fall Relation Scatter</a:t>
            </a:r>
            <a:endParaRPr lang="en-US" b="1" dirty="0">
              <a:ea typeface="Calibri Light"/>
              <a:cs typeface="Calibri Light"/>
            </a:endParaRPr>
          </a:p>
        </p:txBody>
      </p:sp>
      <p:sp>
        <p:nvSpPr>
          <p:cNvPr id="4" name="Slide Number Placeholder 3">
            <a:extLst>
              <a:ext uri="{FF2B5EF4-FFF2-40B4-BE49-F238E27FC236}">
                <a16:creationId xmlns:a16="http://schemas.microsoft.com/office/drawing/2014/main" id="{6F25ED97-6A2D-70E9-EDBB-4CEFF94C0FCC}"/>
              </a:ext>
            </a:extLst>
          </p:cNvPr>
          <p:cNvSpPr>
            <a:spLocks noGrp="1"/>
          </p:cNvSpPr>
          <p:nvPr>
            <p:ph type="sldNum" sz="quarter" idx="12"/>
          </p:nvPr>
        </p:nvSpPr>
        <p:spPr>
          <a:xfrm>
            <a:off x="9450092" y="6487835"/>
            <a:ext cx="2743200" cy="365125"/>
          </a:xfrm>
        </p:spPr>
        <p:txBody>
          <a:bodyPr/>
          <a:lstStyle/>
          <a:p>
            <a:fld id="{330EA680-D336-4FF7-8B7A-9848BB0A1C32}" type="slidenum">
              <a:rPr lang="en-US" dirty="0" smtClean="0">
                <a:solidFill>
                  <a:schemeClr val="tx1"/>
                </a:solidFill>
              </a:rPr>
              <a:t>5</a:t>
            </a:fld>
            <a:endParaRPr lang="en-US" dirty="0">
              <a:solidFill>
                <a:schemeClr val="tx1"/>
              </a:solidFill>
            </a:endParaRPr>
          </a:p>
        </p:txBody>
      </p:sp>
      <p:pic>
        <p:nvPicPr>
          <p:cNvPr id="10" name="Picture 9" descr="Chart&#10;&#10;Description automatically generated">
            <a:extLst>
              <a:ext uri="{FF2B5EF4-FFF2-40B4-BE49-F238E27FC236}">
                <a16:creationId xmlns:a16="http://schemas.microsoft.com/office/drawing/2014/main" id="{74ACB73D-EE3A-2EE4-F732-F987FEBAFE4B}"/>
              </a:ext>
            </a:extLst>
          </p:cNvPr>
          <p:cNvPicPr>
            <a:picLocks noGrp="1" noChangeAspect="1"/>
          </p:cNvPicPr>
          <p:nvPr/>
        </p:nvPicPr>
        <p:blipFill rotWithShape="1">
          <a:blip r:embed="rId4"/>
          <a:srcRect l="2626" t="16194" r="3838" b="11538"/>
          <a:stretch/>
        </p:blipFill>
        <p:spPr>
          <a:xfrm>
            <a:off x="2264616" y="839833"/>
            <a:ext cx="7380889" cy="5754652"/>
          </a:xfrm>
          <a:prstGeom prst="rect">
            <a:avLst/>
          </a:prstGeom>
        </p:spPr>
      </p:pic>
      <p:sp>
        <p:nvSpPr>
          <p:cNvPr id="11" name="TextBox 2">
            <a:extLst>
              <a:ext uri="{FF2B5EF4-FFF2-40B4-BE49-F238E27FC236}">
                <a16:creationId xmlns:a16="http://schemas.microsoft.com/office/drawing/2014/main" id="{6C2EED08-FA5D-29F9-34AE-40B710FC3949}"/>
              </a:ext>
            </a:extLst>
          </p:cNvPr>
          <p:cNvSpPr txBox="1"/>
          <p:nvPr/>
        </p:nvSpPr>
        <p:spPr>
          <a:xfrm>
            <a:off x="5190189" y="6196852"/>
            <a:ext cx="2024342" cy="400110"/>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cs typeface="Calibri"/>
              </a:rPr>
              <a:t>Stellar Mass</a:t>
            </a:r>
          </a:p>
        </p:txBody>
      </p:sp>
      <p:sp>
        <p:nvSpPr>
          <p:cNvPr id="12" name="TextBox 3">
            <a:extLst>
              <a:ext uri="{FF2B5EF4-FFF2-40B4-BE49-F238E27FC236}">
                <a16:creationId xmlns:a16="http://schemas.microsoft.com/office/drawing/2014/main" id="{D5C65F58-2DA6-F093-0907-EBBAAEFEB3E4}"/>
              </a:ext>
            </a:extLst>
          </p:cNvPr>
          <p:cNvSpPr txBox="1"/>
          <p:nvPr/>
        </p:nvSpPr>
        <p:spPr>
          <a:xfrm rot="16200000">
            <a:off x="1305506" y="3269803"/>
            <a:ext cx="2461865" cy="400110"/>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cs typeface="Calibri"/>
              </a:rPr>
              <a:t>Stellar specific AM</a:t>
            </a:r>
          </a:p>
        </p:txBody>
      </p:sp>
      <p:sp>
        <p:nvSpPr>
          <p:cNvPr id="3" name="Rectangle 2">
            <a:extLst>
              <a:ext uri="{FF2B5EF4-FFF2-40B4-BE49-F238E27FC236}">
                <a16:creationId xmlns:a16="http://schemas.microsoft.com/office/drawing/2014/main" id="{39B78AD3-E006-E976-2432-242BE3DF5616}"/>
              </a:ext>
            </a:extLst>
          </p:cNvPr>
          <p:cNvSpPr/>
          <p:nvPr/>
        </p:nvSpPr>
        <p:spPr>
          <a:xfrm>
            <a:off x="3310467" y="1087967"/>
            <a:ext cx="1502832" cy="9101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Up-Down 4">
            <a:extLst>
              <a:ext uri="{FF2B5EF4-FFF2-40B4-BE49-F238E27FC236}">
                <a16:creationId xmlns:a16="http://schemas.microsoft.com/office/drawing/2014/main" id="{D6B633FE-EC18-EE55-01F6-E058E3DCB344}"/>
              </a:ext>
            </a:extLst>
          </p:cNvPr>
          <p:cNvSpPr/>
          <p:nvPr/>
        </p:nvSpPr>
        <p:spPr>
          <a:xfrm>
            <a:off x="9256225" y="1090548"/>
            <a:ext cx="486833" cy="1217083"/>
          </a:xfrm>
          <a:prstGeom prst="up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1591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Fall Relation Scatter</a:t>
            </a:r>
            <a:endParaRPr lang="en-US" b="1" dirty="0"/>
          </a:p>
        </p:txBody>
      </p:sp>
      <p:sp>
        <p:nvSpPr>
          <p:cNvPr id="4" name="Slide Number Placeholder 3">
            <a:extLst>
              <a:ext uri="{FF2B5EF4-FFF2-40B4-BE49-F238E27FC236}">
                <a16:creationId xmlns:a16="http://schemas.microsoft.com/office/drawing/2014/main" id="{BD6CB09B-EB1E-5AA6-7B3F-3509B73D93F3}"/>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6</a:t>
            </a:fld>
            <a:endParaRPr lang="en-US" dirty="0">
              <a:solidFill>
                <a:schemeClr val="tx1"/>
              </a:solidFill>
            </a:endParaRPr>
          </a:p>
        </p:txBody>
      </p:sp>
      <p:sp>
        <p:nvSpPr>
          <p:cNvPr id="14" name="Content Placeholder 13">
            <a:extLst>
              <a:ext uri="{FF2B5EF4-FFF2-40B4-BE49-F238E27FC236}">
                <a16:creationId xmlns:a16="http://schemas.microsoft.com/office/drawing/2014/main" id="{0E3C78C9-EF7D-2676-D235-D0A20EEDDE99}"/>
              </a:ext>
            </a:extLst>
          </p:cNvPr>
          <p:cNvSpPr>
            <a:spLocks noGrp="1"/>
          </p:cNvSpPr>
          <p:nvPr>
            <p:ph idx="1"/>
          </p:nvPr>
        </p:nvSpPr>
        <p:spPr>
          <a:xfrm>
            <a:off x="978733" y="1025803"/>
            <a:ext cx="10515600" cy="5532508"/>
          </a:xfrm>
        </p:spPr>
        <p:txBody>
          <a:bodyPr vert="horz" lIns="91440" tIns="45720" rIns="91440" bIns="45720" rtlCol="0" anchor="t">
            <a:normAutofit/>
          </a:bodyPr>
          <a:lstStyle/>
          <a:p>
            <a:pPr marL="0" indent="0">
              <a:buNone/>
            </a:pPr>
            <a:r>
              <a:rPr lang="en-US" sz="2400" dirty="0">
                <a:ea typeface="+mn-lt"/>
                <a:cs typeface="+mn-lt"/>
              </a:rPr>
              <a:t>Fall relation </a:t>
            </a:r>
            <a:r>
              <a:rPr lang="en-US" sz="2400" b="1" dirty="0">
                <a:solidFill>
                  <a:srgbClr val="C00000"/>
                </a:solidFill>
                <a:ea typeface="+mn-lt"/>
                <a:cs typeface="+mn-lt"/>
              </a:rPr>
              <a:t>scatter </a:t>
            </a:r>
            <a:r>
              <a:rPr lang="en-US" sz="2400" dirty="0">
                <a:ea typeface="+mn-lt"/>
                <a:cs typeface="+mn-lt"/>
              </a:rPr>
              <a:t>has been shown to correlate with </a:t>
            </a:r>
            <a:endParaRPr lang="en-US"/>
          </a:p>
          <a:p>
            <a:pPr marL="342900" indent="-342900"/>
            <a:r>
              <a:rPr lang="en-US" sz="2400" b="1" dirty="0">
                <a:solidFill>
                  <a:srgbClr val="C00000"/>
                </a:solidFill>
                <a:ea typeface="+mn-lt"/>
                <a:cs typeface="+mn-lt"/>
              </a:rPr>
              <a:t>morphology </a:t>
            </a:r>
            <a:r>
              <a:rPr lang="en-US" sz="2400" dirty="0">
                <a:ea typeface="+mn-lt"/>
                <a:cs typeface="+mn-lt"/>
              </a:rPr>
              <a:t>(</a:t>
            </a:r>
            <a:r>
              <a:rPr lang="en-US" sz="2400" b="1" dirty="0">
                <a:ea typeface="+mn-lt"/>
                <a:cs typeface="+mn-lt"/>
              </a:rPr>
              <a:t>Hubble-type</a:t>
            </a:r>
            <a:r>
              <a:rPr lang="en-US" sz="2400" dirty="0">
                <a:ea typeface="+mn-lt"/>
                <a:cs typeface="+mn-lt"/>
              </a:rPr>
              <a:t>; e.g., Romanowsky &amp; Fall 2012, Posti et al. 2018a&amp;b, </a:t>
            </a:r>
            <a:r>
              <a:rPr lang="en-US" sz="2400" b="1" dirty="0">
                <a:ea typeface="+mn-lt"/>
                <a:cs typeface="+mn-lt"/>
              </a:rPr>
              <a:t>bulge-to-total ratio</a:t>
            </a:r>
            <a:r>
              <a:rPr lang="en-US" sz="2400" dirty="0">
                <a:ea typeface="+mn-lt"/>
                <a:cs typeface="+mn-lt"/>
              </a:rPr>
              <a:t>; e.g., </a:t>
            </a:r>
            <a:r>
              <a:rPr lang="en-US" sz="2400" dirty="0" err="1">
                <a:ea typeface="+mn-lt"/>
                <a:cs typeface="+mn-lt"/>
              </a:rPr>
              <a:t>Obreschkow</a:t>
            </a:r>
            <a:r>
              <a:rPr lang="en-US" sz="2400" dirty="0">
                <a:ea typeface="+mn-lt"/>
                <a:cs typeface="+mn-lt"/>
              </a:rPr>
              <a:t> &amp; Glazebrook 2014)</a:t>
            </a:r>
          </a:p>
          <a:p>
            <a:pPr marL="342900" indent="-342900"/>
            <a:r>
              <a:rPr lang="en-US" sz="2400" b="1" dirty="0">
                <a:solidFill>
                  <a:srgbClr val="C00000"/>
                </a:solidFill>
                <a:ea typeface="+mn-lt"/>
                <a:cs typeface="+mn-lt"/>
              </a:rPr>
              <a:t>HI-content</a:t>
            </a:r>
            <a:r>
              <a:rPr lang="en-US" sz="2400" dirty="0">
                <a:ea typeface="+mn-lt"/>
                <a:cs typeface="+mn-lt"/>
              </a:rPr>
              <a:t> (e.g., Mancera Pina 2021a). </a:t>
            </a:r>
            <a:endParaRPr lang="en-US" sz="2400">
              <a:cs typeface="Calibri"/>
            </a:endParaRPr>
          </a:p>
          <a:p>
            <a:pPr marL="342900" indent="-342900"/>
            <a:endParaRPr lang="en-US" sz="2400" dirty="0">
              <a:ea typeface="+mn-lt"/>
              <a:cs typeface="+mn-lt"/>
            </a:endParaRPr>
          </a:p>
          <a:p>
            <a:pPr marL="0" indent="0">
              <a:buNone/>
            </a:pPr>
            <a:r>
              <a:rPr lang="en-US" sz="2400" dirty="0">
                <a:ea typeface="+mn-lt"/>
                <a:cs typeface="+mn-lt"/>
              </a:rPr>
              <a:t>However, as these both correlate, it is still not known </a:t>
            </a:r>
            <a:r>
              <a:rPr lang="en-US" sz="2400" b="1" dirty="0">
                <a:solidFill>
                  <a:srgbClr val="C00000"/>
                </a:solidFill>
                <a:ea typeface="+mn-lt"/>
                <a:cs typeface="+mn-lt"/>
              </a:rPr>
              <a:t>what is the dominant process driving the scatter</a:t>
            </a:r>
            <a:r>
              <a:rPr lang="en-US" sz="2400" dirty="0">
                <a:ea typeface="+mn-lt"/>
                <a:cs typeface="+mn-lt"/>
              </a:rPr>
              <a:t>.</a:t>
            </a:r>
          </a:p>
          <a:p>
            <a:pPr marL="0" indent="0">
              <a:buNone/>
            </a:pPr>
            <a:endParaRPr lang="en-US" sz="2400" dirty="0">
              <a:cs typeface="Calibri"/>
            </a:endParaRPr>
          </a:p>
          <a:p>
            <a:pPr marL="0" indent="0">
              <a:buNone/>
            </a:pPr>
            <a:r>
              <a:rPr lang="en-US" sz="2400" dirty="0">
                <a:cs typeface="Calibri"/>
              </a:rPr>
              <a:t>Additionally, previous samples are often </a:t>
            </a:r>
            <a:r>
              <a:rPr lang="en-US" sz="2400" b="1" dirty="0">
                <a:solidFill>
                  <a:srgbClr val="C00000"/>
                </a:solidFill>
                <a:cs typeface="Calibri"/>
              </a:rPr>
              <a:t>small and biased to disk-dominated and gas rich galaxies.</a:t>
            </a:r>
          </a:p>
        </p:txBody>
      </p:sp>
    </p:spTree>
    <p:extLst>
      <p:ext uri="{BB962C8B-B14F-4D97-AF65-F5344CB8AC3E}">
        <p14:creationId xmlns:p14="http://schemas.microsoft.com/office/powerpoint/2010/main" val="773182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5F2BEA6-422B-FC65-7152-A7646B96FABA}"/>
              </a:ext>
            </a:extLst>
          </p:cNvPr>
          <p:cNvSpPr>
            <a:spLocks noGrp="1"/>
          </p:cNvSpPr>
          <p:nvPr>
            <p:ph type="sldNum" sz="quarter" idx="12"/>
          </p:nvPr>
        </p:nvSpPr>
        <p:spPr/>
        <p:txBody>
          <a:bodyPr/>
          <a:lstStyle/>
          <a:p>
            <a:fld id="{330EA680-D336-4FF7-8B7A-9848BB0A1C32}" type="slidenum">
              <a:rPr lang="en-US" smtClean="0"/>
              <a:t>7</a:t>
            </a:fld>
            <a:endParaRPr lang="en-US"/>
          </a:p>
        </p:txBody>
      </p:sp>
      <p:sp>
        <p:nvSpPr>
          <p:cNvPr id="5" name="TextBox 4">
            <a:extLst>
              <a:ext uri="{FF2B5EF4-FFF2-40B4-BE49-F238E27FC236}">
                <a16:creationId xmlns:a16="http://schemas.microsoft.com/office/drawing/2014/main" id="{6AD97193-1140-6737-BA65-247951F5C86E}"/>
              </a:ext>
            </a:extLst>
          </p:cNvPr>
          <p:cNvSpPr txBox="1"/>
          <p:nvPr/>
        </p:nvSpPr>
        <p:spPr>
          <a:xfrm>
            <a:off x="1490548" y="2520392"/>
            <a:ext cx="9201612" cy="3170099"/>
          </a:xfrm>
          <a:prstGeom prst="rect">
            <a:avLst/>
          </a:prstGeom>
          <a:solidFill>
            <a:srgbClr val="C00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342900" indent="-342900" algn="ctr">
              <a:buAutoNum type="arabicPeriod"/>
            </a:pPr>
            <a:r>
              <a:rPr lang="en-US" sz="4000" dirty="0">
                <a:solidFill>
                  <a:schemeClr val="bg1"/>
                </a:solidFill>
                <a:ea typeface="+mn-lt"/>
                <a:cs typeface="+mn-lt"/>
              </a:rPr>
              <a:t> If this sample would affect </a:t>
            </a:r>
            <a:r>
              <a:rPr lang="en-US" sz="4000" dirty="0">
                <a:solidFill>
                  <a:schemeClr val="bg1"/>
                </a:solidFill>
                <a:cs typeface="Calibri"/>
              </a:rPr>
              <a:t>the slope of the Fall relation?</a:t>
            </a:r>
            <a:endParaRPr lang="en-US" sz="4000">
              <a:solidFill>
                <a:schemeClr val="bg1"/>
              </a:solidFill>
              <a:ea typeface="Calibri"/>
              <a:cs typeface="Calibri"/>
            </a:endParaRPr>
          </a:p>
          <a:p>
            <a:pPr marL="342900" indent="-342900" algn="ctr">
              <a:buAutoNum type="arabicPeriod"/>
            </a:pPr>
            <a:endParaRPr lang="en-US" sz="4000" dirty="0">
              <a:solidFill>
                <a:schemeClr val="bg1"/>
              </a:solidFill>
              <a:ea typeface="Calibri"/>
              <a:cs typeface="Calibri"/>
            </a:endParaRPr>
          </a:p>
          <a:p>
            <a:pPr marL="342900" indent="-342900" algn="ctr">
              <a:buAutoNum type="arabicPeriod"/>
            </a:pPr>
            <a:r>
              <a:rPr lang="en-US" sz="4000" dirty="0">
                <a:solidFill>
                  <a:schemeClr val="bg1"/>
                </a:solidFill>
                <a:cs typeface="Calibri"/>
              </a:rPr>
              <a:t> What is the physical quantity driving scatter?</a:t>
            </a:r>
            <a:endParaRPr lang="en-US" sz="4000" dirty="0">
              <a:solidFill>
                <a:schemeClr val="bg1"/>
              </a:solidFill>
              <a:ea typeface="Calibri"/>
              <a:cs typeface="Calibri"/>
            </a:endParaRPr>
          </a:p>
        </p:txBody>
      </p:sp>
      <p:sp>
        <p:nvSpPr>
          <p:cNvPr id="2" name="TextBox 1">
            <a:extLst>
              <a:ext uri="{FF2B5EF4-FFF2-40B4-BE49-F238E27FC236}">
                <a16:creationId xmlns:a16="http://schemas.microsoft.com/office/drawing/2014/main" id="{25E1B232-AC26-9957-8D85-34AB0912BB34}"/>
              </a:ext>
            </a:extLst>
          </p:cNvPr>
          <p:cNvSpPr txBox="1"/>
          <p:nvPr/>
        </p:nvSpPr>
        <p:spPr>
          <a:xfrm>
            <a:off x="1425498" y="40888"/>
            <a:ext cx="8030736"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cs typeface="Calibri"/>
              </a:rPr>
              <a:t>Key Science Questions:</a:t>
            </a:r>
            <a:endParaRPr lang="en-US" sz="4400" b="1" dirty="0"/>
          </a:p>
        </p:txBody>
      </p:sp>
      <p:sp>
        <p:nvSpPr>
          <p:cNvPr id="3" name="TextBox 2">
            <a:extLst>
              <a:ext uri="{FF2B5EF4-FFF2-40B4-BE49-F238E27FC236}">
                <a16:creationId xmlns:a16="http://schemas.microsoft.com/office/drawing/2014/main" id="{E61D8893-73DF-DF37-EF04-E3F487992436}"/>
              </a:ext>
            </a:extLst>
          </p:cNvPr>
          <p:cNvSpPr txBox="1"/>
          <p:nvPr/>
        </p:nvSpPr>
        <p:spPr>
          <a:xfrm>
            <a:off x="1490546" y="1444083"/>
            <a:ext cx="858829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By using a large diverse sample of galaxies, we wanted to know...</a:t>
            </a:r>
            <a:endParaRPr lang="en-US" sz="2400" dirty="0">
              <a:cs typeface="Calibri"/>
            </a:endParaRPr>
          </a:p>
        </p:txBody>
      </p:sp>
    </p:spTree>
    <p:extLst>
      <p:ext uri="{BB962C8B-B14F-4D97-AF65-F5344CB8AC3E}">
        <p14:creationId xmlns:p14="http://schemas.microsoft.com/office/powerpoint/2010/main" val="694785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CD785FD-4A87-434E-8AAE-8F6C3A23DEB4}"/>
              </a:ext>
            </a:extLst>
          </p:cNvPr>
          <p:cNvSpPr>
            <a:spLocks noGrp="1"/>
          </p:cNvSpPr>
          <p:nvPr/>
        </p:nvSpPr>
        <p:spPr>
          <a:xfrm>
            <a:off x="1374940" y="132080"/>
            <a:ext cx="7670800" cy="650240"/>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0" i="0" kern="1200">
                <a:solidFill>
                  <a:schemeClr val="tx1"/>
                </a:solidFill>
                <a:latin typeface="Arial"/>
                <a:ea typeface="+mj-ea"/>
                <a:cs typeface="Arial"/>
              </a:defRPr>
            </a:lvl1pPr>
          </a:lstStyle>
          <a:p>
            <a:r>
              <a:rPr lang="en-US" b="1" dirty="0" err="1">
                <a:latin typeface="Calibri Light"/>
              </a:rPr>
              <a:t>xGASS</a:t>
            </a:r>
            <a:endParaRPr lang="en-US" b="1"/>
          </a:p>
        </p:txBody>
      </p:sp>
      <p:sp>
        <p:nvSpPr>
          <p:cNvPr id="2" name="Slide Number Placeholder 1">
            <a:extLst>
              <a:ext uri="{FF2B5EF4-FFF2-40B4-BE49-F238E27FC236}">
                <a16:creationId xmlns:a16="http://schemas.microsoft.com/office/drawing/2014/main" id="{2E2D734B-FCA4-4B34-A59A-A51F36C2EE4C}"/>
              </a:ext>
            </a:extLst>
          </p:cNvPr>
          <p:cNvSpPr>
            <a:spLocks noGrp="1"/>
          </p:cNvSpPr>
          <p:nvPr>
            <p:ph type="sldNum" sz="quarter" idx="12"/>
          </p:nvPr>
        </p:nvSpPr>
        <p:spPr>
          <a:xfrm>
            <a:off x="9445668" y="6492049"/>
            <a:ext cx="2743200" cy="365125"/>
          </a:xfrm>
        </p:spPr>
        <p:txBody>
          <a:bodyPr/>
          <a:lstStyle/>
          <a:p>
            <a:fld id="{330EA680-D336-4FF7-8B7A-9848BB0A1C32}" type="slidenum">
              <a:rPr lang="en-US" dirty="0" smtClean="0">
                <a:solidFill>
                  <a:schemeClr val="tx1"/>
                </a:solidFill>
              </a:rPr>
              <a:t>8</a:t>
            </a:fld>
            <a:endParaRPr lang="en-US" dirty="0">
              <a:solidFill>
                <a:schemeClr val="tx1"/>
              </a:solidFill>
              <a:cs typeface="Calibri"/>
            </a:endParaRPr>
          </a:p>
        </p:txBody>
      </p:sp>
      <p:sp>
        <p:nvSpPr>
          <p:cNvPr id="5" name="TextBox 4">
            <a:extLst>
              <a:ext uri="{FF2B5EF4-FFF2-40B4-BE49-F238E27FC236}">
                <a16:creationId xmlns:a16="http://schemas.microsoft.com/office/drawing/2014/main" id="{4E2746CF-1164-D41D-9DDC-FEF221C5102F}"/>
              </a:ext>
            </a:extLst>
          </p:cNvPr>
          <p:cNvSpPr txBox="1"/>
          <p:nvPr/>
        </p:nvSpPr>
        <p:spPr>
          <a:xfrm>
            <a:off x="455053" y="1051372"/>
            <a:ext cx="6958415"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err="1">
                <a:cs typeface="Calibri"/>
              </a:rPr>
              <a:t>xGASS</a:t>
            </a:r>
            <a:r>
              <a:rPr lang="en-US" sz="2400" dirty="0">
                <a:cs typeface="Calibri"/>
              </a:rPr>
              <a:t> is a gas fraction limited survey, as each observation was taken until a gas fraction of 2% to 10% was reached. Therefore, we </a:t>
            </a:r>
            <a:r>
              <a:rPr lang="en-US" sz="2400" b="1" dirty="0">
                <a:solidFill>
                  <a:srgbClr val="C00000"/>
                </a:solidFill>
                <a:cs typeface="Calibri"/>
              </a:rPr>
              <a:t>are not biased to gas rich galaxies.</a:t>
            </a:r>
            <a:endParaRPr lang="en-US" b="1">
              <a:solidFill>
                <a:srgbClr val="C00000"/>
              </a:solidFill>
              <a:cs typeface="Calibri"/>
            </a:endParaRPr>
          </a:p>
          <a:p>
            <a:endParaRPr lang="en-US" sz="2400" dirty="0">
              <a:cs typeface="Calibri"/>
            </a:endParaRPr>
          </a:p>
          <a:p>
            <a:r>
              <a:rPr lang="en-US" sz="2400" dirty="0">
                <a:cs typeface="Calibri"/>
              </a:rPr>
              <a:t>For this work, we used all galaxies with HI detected and an inclination greater than 30.</a:t>
            </a:r>
          </a:p>
          <a:p>
            <a:endParaRPr lang="en-US" sz="2400" dirty="0">
              <a:cs typeface="Calibri"/>
            </a:endParaRPr>
          </a:p>
          <a:p>
            <a:r>
              <a:rPr lang="en-US" sz="2400" dirty="0">
                <a:cs typeface="Calibri"/>
              </a:rPr>
              <a:t>We use </a:t>
            </a:r>
            <a:r>
              <a:rPr lang="en-US" sz="2400" b="1" dirty="0">
                <a:solidFill>
                  <a:srgbClr val="C00000"/>
                </a:solidFill>
                <a:cs typeface="Calibri"/>
              </a:rPr>
              <a:t>spatially unresolved HI observations</a:t>
            </a:r>
            <a:r>
              <a:rPr lang="en-US" sz="2400" dirty="0">
                <a:cs typeface="Calibri"/>
              </a:rPr>
              <a:t> and use this to determine angular momentum of stars and baryons. </a:t>
            </a:r>
          </a:p>
          <a:p>
            <a:endParaRPr lang="en-US" sz="2400" dirty="0">
              <a:cs typeface="Calibri"/>
            </a:endParaRPr>
          </a:p>
          <a:p>
            <a:r>
              <a:rPr lang="en-US" sz="2400" dirty="0">
                <a:cs typeface="Calibri"/>
              </a:rPr>
              <a:t>We assume that each galaxy has a </a:t>
            </a:r>
            <a:r>
              <a:rPr lang="en-US" sz="2400" b="1" dirty="0">
                <a:solidFill>
                  <a:srgbClr val="C00000"/>
                </a:solidFill>
                <a:cs typeface="Calibri"/>
              </a:rPr>
              <a:t>constant rotation profile set by half the FWHM of the HI profile</a:t>
            </a:r>
          </a:p>
        </p:txBody>
      </p:sp>
      <p:pic>
        <p:nvPicPr>
          <p:cNvPr id="7" name="Picture 7" descr="Diagram, engineering drawing&#10;&#10;Description automatically generated">
            <a:extLst>
              <a:ext uri="{FF2B5EF4-FFF2-40B4-BE49-F238E27FC236}">
                <a16:creationId xmlns:a16="http://schemas.microsoft.com/office/drawing/2014/main" id="{673A8E66-2975-9C66-6AE7-29F93C317F1D}"/>
              </a:ext>
            </a:extLst>
          </p:cNvPr>
          <p:cNvPicPr>
            <a:picLocks noChangeAspect="1"/>
          </p:cNvPicPr>
          <p:nvPr/>
        </p:nvPicPr>
        <p:blipFill rotWithShape="1">
          <a:blip r:embed="rId4"/>
          <a:srcRect l="4101" t="3738" r="1893" b="10368"/>
          <a:stretch/>
        </p:blipFill>
        <p:spPr>
          <a:xfrm>
            <a:off x="7859843" y="3824992"/>
            <a:ext cx="3729591" cy="2488987"/>
          </a:xfrm>
          <a:prstGeom prst="rect">
            <a:avLst/>
          </a:prstGeom>
        </p:spPr>
      </p:pic>
      <p:sp>
        <p:nvSpPr>
          <p:cNvPr id="9" name="TextBox 8">
            <a:extLst>
              <a:ext uri="{FF2B5EF4-FFF2-40B4-BE49-F238E27FC236}">
                <a16:creationId xmlns:a16="http://schemas.microsoft.com/office/drawing/2014/main" id="{77326272-F7E5-7EEA-A351-557E5A594359}"/>
              </a:ext>
            </a:extLst>
          </p:cNvPr>
          <p:cNvSpPr txBox="1"/>
          <p:nvPr/>
        </p:nvSpPr>
        <p:spPr>
          <a:xfrm>
            <a:off x="9876488" y="625386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[Image Credit: ALFAFLA]</a:t>
            </a:r>
          </a:p>
        </p:txBody>
      </p:sp>
      <p:pic>
        <p:nvPicPr>
          <p:cNvPr id="4" name="Picture 4" descr="Chart, scatter chart&#10;&#10;Description automatically generated">
            <a:extLst>
              <a:ext uri="{FF2B5EF4-FFF2-40B4-BE49-F238E27FC236}">
                <a16:creationId xmlns:a16="http://schemas.microsoft.com/office/drawing/2014/main" id="{BDBDD8CF-8CDE-DA99-6DB9-F72DE99DAD8A}"/>
              </a:ext>
            </a:extLst>
          </p:cNvPr>
          <p:cNvPicPr>
            <a:picLocks noChangeAspect="1"/>
          </p:cNvPicPr>
          <p:nvPr/>
        </p:nvPicPr>
        <p:blipFill>
          <a:blip r:embed="rId5"/>
          <a:stretch>
            <a:fillRect/>
          </a:stretch>
        </p:blipFill>
        <p:spPr>
          <a:xfrm>
            <a:off x="7421811" y="838955"/>
            <a:ext cx="4430542" cy="3303831"/>
          </a:xfrm>
          <a:prstGeom prst="rect">
            <a:avLst/>
          </a:prstGeom>
        </p:spPr>
      </p:pic>
      <p:sp>
        <p:nvSpPr>
          <p:cNvPr id="6" name="TextBox 5">
            <a:extLst>
              <a:ext uri="{FF2B5EF4-FFF2-40B4-BE49-F238E27FC236}">
                <a16:creationId xmlns:a16="http://schemas.microsoft.com/office/drawing/2014/main" id="{6B441DF2-B26A-C2BF-8060-8D03547FAA99}"/>
              </a:ext>
            </a:extLst>
          </p:cNvPr>
          <p:cNvSpPr txBox="1"/>
          <p:nvPr/>
        </p:nvSpPr>
        <p:spPr>
          <a:xfrm>
            <a:off x="10008433" y="45264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[Catinella+2018]</a:t>
            </a:r>
            <a:endParaRPr lang="en-US" dirty="0">
              <a:cs typeface="Calibri"/>
            </a:endParaRPr>
          </a:p>
        </p:txBody>
      </p:sp>
    </p:spTree>
    <p:extLst>
      <p:ext uri="{BB962C8B-B14F-4D97-AF65-F5344CB8AC3E}">
        <p14:creationId xmlns:p14="http://schemas.microsoft.com/office/powerpoint/2010/main" val="213510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Stellar Fall Relation</a:t>
            </a:r>
            <a:endParaRPr lang="en-US" b="1" dirty="0"/>
          </a:p>
        </p:txBody>
      </p:sp>
      <p:sp>
        <p:nvSpPr>
          <p:cNvPr id="4" name="Slide Number Placeholder 3">
            <a:extLst>
              <a:ext uri="{FF2B5EF4-FFF2-40B4-BE49-F238E27FC236}">
                <a16:creationId xmlns:a16="http://schemas.microsoft.com/office/drawing/2014/main" id="{F94355F1-1618-73CB-AA87-6833C02AAC2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9</a:t>
            </a:fld>
            <a:endParaRPr lang="en-US" dirty="0">
              <a:solidFill>
                <a:schemeClr val="tx1"/>
              </a:solidFill>
            </a:endParaRPr>
          </a:p>
        </p:txBody>
      </p:sp>
      <p:pic>
        <p:nvPicPr>
          <p:cNvPr id="3" name="Picture 4" descr="Chart, scatter chart&#10;&#10;Description automatically generated">
            <a:extLst>
              <a:ext uri="{FF2B5EF4-FFF2-40B4-BE49-F238E27FC236}">
                <a16:creationId xmlns:a16="http://schemas.microsoft.com/office/drawing/2014/main" id="{98365363-02F8-8A2B-5E39-6EAD5815D3EF}"/>
              </a:ext>
            </a:extLst>
          </p:cNvPr>
          <p:cNvPicPr>
            <a:picLocks noGrp="1" noChangeAspect="1"/>
          </p:cNvPicPr>
          <p:nvPr>
            <p:ph idx="1"/>
          </p:nvPr>
        </p:nvPicPr>
        <p:blipFill>
          <a:blip r:embed="rId4"/>
          <a:stretch>
            <a:fillRect/>
          </a:stretch>
        </p:blipFill>
        <p:spPr>
          <a:xfrm>
            <a:off x="1052827" y="2445734"/>
            <a:ext cx="4787688" cy="3985714"/>
          </a:xfrm>
        </p:spPr>
      </p:pic>
      <p:pic>
        <p:nvPicPr>
          <p:cNvPr id="5" name="Picture 6" descr="Chart, scatter chart&#10;&#10;Description automatically generated">
            <a:extLst>
              <a:ext uri="{FF2B5EF4-FFF2-40B4-BE49-F238E27FC236}">
                <a16:creationId xmlns:a16="http://schemas.microsoft.com/office/drawing/2014/main" id="{2CAC2CD8-13C0-939E-6F9B-83282B48EAC5}"/>
              </a:ext>
            </a:extLst>
          </p:cNvPr>
          <p:cNvPicPr>
            <a:picLocks noChangeAspect="1"/>
          </p:cNvPicPr>
          <p:nvPr/>
        </p:nvPicPr>
        <p:blipFill>
          <a:blip r:embed="rId5"/>
          <a:stretch>
            <a:fillRect/>
          </a:stretch>
        </p:blipFill>
        <p:spPr>
          <a:xfrm>
            <a:off x="6410967" y="2438285"/>
            <a:ext cx="4785782" cy="3974040"/>
          </a:xfrm>
          <a:prstGeom prst="rect">
            <a:avLst/>
          </a:prstGeom>
        </p:spPr>
      </p:pic>
      <p:sp>
        <p:nvSpPr>
          <p:cNvPr id="6" name="TextBox 5">
            <a:extLst>
              <a:ext uri="{FF2B5EF4-FFF2-40B4-BE49-F238E27FC236}">
                <a16:creationId xmlns:a16="http://schemas.microsoft.com/office/drawing/2014/main" id="{6654D7E3-919E-50BC-493D-91D3B98B020A}"/>
              </a:ext>
            </a:extLst>
          </p:cNvPr>
          <p:cNvSpPr txBox="1"/>
          <p:nvPr/>
        </p:nvSpPr>
        <p:spPr>
          <a:xfrm>
            <a:off x="850845" y="950048"/>
            <a:ext cx="1096280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Calibri"/>
              </a:rPr>
              <a:t>Despite these assumptions, our work is consistent with previous studies.</a:t>
            </a:r>
            <a:endParaRPr lang="en-US">
              <a:cs typeface="Calibri" panose="020F0502020204030204"/>
            </a:endParaRPr>
          </a:p>
          <a:p>
            <a:r>
              <a:rPr lang="en-US" sz="2400" dirty="0">
                <a:cs typeface="Calibri"/>
              </a:rPr>
              <a:t>The Stellar Fall relation has a </a:t>
            </a:r>
            <a:r>
              <a:rPr lang="en-US" sz="2400" b="1" dirty="0">
                <a:solidFill>
                  <a:srgbClr val="C00000"/>
                </a:solidFill>
                <a:cs typeface="Calibri"/>
              </a:rPr>
              <a:t>slope of 2/3 when isolating just the disk component. </a:t>
            </a:r>
            <a:r>
              <a:rPr lang="en-US" sz="2400" dirty="0">
                <a:cs typeface="Calibri"/>
              </a:rPr>
              <a:t>When the whole galaxy is used a shallower slope is obtained, as large bulges in high mass galaxies reduce the average AM.</a:t>
            </a:r>
            <a:endParaRPr lang="en-US" dirty="0">
              <a:cs typeface="Calibri" panose="020F0502020204030204"/>
            </a:endParaRPr>
          </a:p>
        </p:txBody>
      </p:sp>
      <p:sp>
        <p:nvSpPr>
          <p:cNvPr id="7" name="TextBox 6">
            <a:extLst>
              <a:ext uri="{FF2B5EF4-FFF2-40B4-BE49-F238E27FC236}">
                <a16:creationId xmlns:a16="http://schemas.microsoft.com/office/drawing/2014/main" id="{4EC7A3BD-6AF4-D6C8-5FBA-9E48F0F0E196}"/>
              </a:ext>
            </a:extLst>
          </p:cNvPr>
          <p:cNvSpPr txBox="1"/>
          <p:nvPr/>
        </p:nvSpPr>
        <p:spPr>
          <a:xfrm>
            <a:off x="-9993" y="622341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cs typeface="Calibri"/>
              </a:rPr>
              <a:t>[Hardwick+2022a]</a:t>
            </a:r>
          </a:p>
        </p:txBody>
      </p:sp>
    </p:spTree>
    <p:extLst>
      <p:ext uri="{BB962C8B-B14F-4D97-AF65-F5344CB8AC3E}">
        <p14:creationId xmlns:p14="http://schemas.microsoft.com/office/powerpoint/2010/main" val="77468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3848101" cy="1577756"/>
          </a:xfrm>
        </p:spPr>
        <p:txBody>
          <a:bodyPr>
            <a:normAutofit/>
          </a:bodyPr>
          <a:lstStyle/>
          <a:p>
            <a:r>
              <a:rPr lang="en-US" b="1" dirty="0">
                <a:cs typeface="Calibri Light"/>
              </a:rPr>
              <a:t>Scatter Stellar Fall Relation</a:t>
            </a:r>
            <a:endParaRPr lang="en-US" b="1" dirty="0"/>
          </a:p>
        </p:txBody>
      </p:sp>
      <p:sp>
        <p:nvSpPr>
          <p:cNvPr id="4" name="Slide Number Placeholder 3">
            <a:extLst>
              <a:ext uri="{FF2B5EF4-FFF2-40B4-BE49-F238E27FC236}">
                <a16:creationId xmlns:a16="http://schemas.microsoft.com/office/drawing/2014/main" id="{F94355F1-1618-73CB-AA87-6833C02AAC2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10</a:t>
            </a:fld>
            <a:endParaRPr lang="en-US" dirty="0">
              <a:solidFill>
                <a:schemeClr val="tx1"/>
              </a:solidFill>
            </a:endParaRPr>
          </a:p>
        </p:txBody>
      </p:sp>
      <p:sp>
        <p:nvSpPr>
          <p:cNvPr id="14" name="TextBox 13">
            <a:extLst>
              <a:ext uri="{FF2B5EF4-FFF2-40B4-BE49-F238E27FC236}">
                <a16:creationId xmlns:a16="http://schemas.microsoft.com/office/drawing/2014/main" id="{9C847859-B58B-0C6F-3D6D-DDFC2DC39D68}"/>
              </a:ext>
            </a:extLst>
          </p:cNvPr>
          <p:cNvSpPr txBox="1"/>
          <p:nvPr/>
        </p:nvSpPr>
        <p:spPr>
          <a:xfrm>
            <a:off x="937475" y="2352693"/>
            <a:ext cx="4281947"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For masses smaller than the Milky Way</a:t>
            </a:r>
            <a:r>
              <a:rPr lang="en-US" sz="2400" dirty="0">
                <a:solidFill>
                  <a:srgbClr val="000000"/>
                </a:solidFill>
              </a:rPr>
              <a:t>, </a:t>
            </a:r>
            <a:r>
              <a:rPr lang="en-US" sz="2400" dirty="0">
                <a:solidFill>
                  <a:srgbClr val="C00000"/>
                </a:solidFill>
              </a:rPr>
              <a:t>HI gas fraction is the strongest correlated parameter</a:t>
            </a:r>
            <a:r>
              <a:rPr lang="en-US" sz="2400" dirty="0"/>
              <a:t> </a:t>
            </a:r>
            <a:r>
              <a:rPr lang="en-US" sz="2400" dirty="0">
                <a:solidFill>
                  <a:srgbClr val="C00000"/>
                </a:solidFill>
              </a:rPr>
              <a:t>with scatter</a:t>
            </a:r>
            <a:r>
              <a:rPr lang="en-US" sz="2400" dirty="0"/>
              <a:t> of Fall relation; more so than B/T.</a:t>
            </a:r>
            <a:endParaRPr lang="en-US" sz="2400" dirty="0">
              <a:cs typeface="Calibri"/>
            </a:endParaRPr>
          </a:p>
        </p:txBody>
      </p:sp>
      <p:grpSp>
        <p:nvGrpSpPr>
          <p:cNvPr id="26" name="Group 25">
            <a:extLst>
              <a:ext uri="{FF2B5EF4-FFF2-40B4-BE49-F238E27FC236}">
                <a16:creationId xmlns:a16="http://schemas.microsoft.com/office/drawing/2014/main" id="{6E82CBAA-2C81-4862-B86E-27D8945240DA}"/>
              </a:ext>
            </a:extLst>
          </p:cNvPr>
          <p:cNvGrpSpPr/>
          <p:nvPr/>
        </p:nvGrpSpPr>
        <p:grpSpPr>
          <a:xfrm>
            <a:off x="5701424" y="62241"/>
            <a:ext cx="6381114" cy="6529743"/>
            <a:chOff x="6770340" y="951241"/>
            <a:chExt cx="5312198" cy="5583740"/>
          </a:xfrm>
        </p:grpSpPr>
        <p:pic>
          <p:nvPicPr>
            <p:cNvPr id="5" name="Picture 5" descr="Chart, scatter chart&#10;&#10;Description automatically generated">
              <a:extLst>
                <a:ext uri="{FF2B5EF4-FFF2-40B4-BE49-F238E27FC236}">
                  <a16:creationId xmlns:a16="http://schemas.microsoft.com/office/drawing/2014/main" id="{F9ADDDF8-E8C7-FD20-0A31-3B4E173C053C}"/>
                </a:ext>
              </a:extLst>
            </p:cNvPr>
            <p:cNvPicPr>
              <a:picLocks noChangeAspect="1"/>
            </p:cNvPicPr>
            <p:nvPr/>
          </p:nvPicPr>
          <p:blipFill rotWithShape="1">
            <a:blip r:embed="rId4"/>
            <a:srcRect r="36020" b="-206"/>
            <a:stretch/>
          </p:blipFill>
          <p:spPr>
            <a:xfrm>
              <a:off x="6770340" y="951241"/>
              <a:ext cx="4424932" cy="5537610"/>
            </a:xfrm>
            <a:prstGeom prst="rect">
              <a:avLst/>
            </a:prstGeom>
          </p:spPr>
        </p:pic>
        <p:pic>
          <p:nvPicPr>
            <p:cNvPr id="7" name="Picture 5" descr="Chart, scatter chart&#10;&#10;Description automatically generated">
              <a:extLst>
                <a:ext uri="{FF2B5EF4-FFF2-40B4-BE49-F238E27FC236}">
                  <a16:creationId xmlns:a16="http://schemas.microsoft.com/office/drawing/2014/main" id="{B42099AD-CF3D-E488-13DF-73D9DB89C699}"/>
                </a:ext>
              </a:extLst>
            </p:cNvPr>
            <p:cNvPicPr>
              <a:picLocks noChangeAspect="1"/>
            </p:cNvPicPr>
            <p:nvPr/>
          </p:nvPicPr>
          <p:blipFill rotWithShape="1">
            <a:blip r:embed="rId4"/>
            <a:srcRect l="90132" r="-165" b="-206"/>
            <a:stretch/>
          </p:blipFill>
          <p:spPr>
            <a:xfrm>
              <a:off x="11264901" y="1146387"/>
              <a:ext cx="645802" cy="5147318"/>
            </a:xfrm>
            <a:prstGeom prst="rect">
              <a:avLst/>
            </a:prstGeom>
          </p:spPr>
        </p:pic>
        <p:sp>
          <p:nvSpPr>
            <p:cNvPr id="9" name="TextBox 8">
              <a:extLst>
                <a:ext uri="{FF2B5EF4-FFF2-40B4-BE49-F238E27FC236}">
                  <a16:creationId xmlns:a16="http://schemas.microsoft.com/office/drawing/2014/main" id="{EB8DC346-C50B-38F2-9DDD-41FF2B612394}"/>
                </a:ext>
              </a:extLst>
            </p:cNvPr>
            <p:cNvSpPr txBox="1"/>
            <p:nvPr/>
          </p:nvSpPr>
          <p:spPr>
            <a:xfrm>
              <a:off x="7899599" y="6165649"/>
              <a:ext cx="91228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B/T</a:t>
              </a:r>
              <a:endParaRPr lang="en-US"/>
            </a:p>
          </p:txBody>
        </p:sp>
        <p:sp>
          <p:nvSpPr>
            <p:cNvPr id="10" name="TextBox 9">
              <a:extLst>
                <a:ext uri="{FF2B5EF4-FFF2-40B4-BE49-F238E27FC236}">
                  <a16:creationId xmlns:a16="http://schemas.microsoft.com/office/drawing/2014/main" id="{84BB77A2-22F0-97B1-C470-48E78981B934}"/>
                </a:ext>
              </a:extLst>
            </p:cNvPr>
            <p:cNvSpPr txBox="1"/>
            <p:nvPr/>
          </p:nvSpPr>
          <p:spPr>
            <a:xfrm>
              <a:off x="9275948" y="6158749"/>
              <a:ext cx="1907117"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HI gas fraction</a:t>
              </a:r>
              <a:endParaRPr lang="en-US" dirty="0"/>
            </a:p>
          </p:txBody>
        </p:sp>
        <p:sp>
          <p:nvSpPr>
            <p:cNvPr id="6" name="TextBox 5">
              <a:extLst>
                <a:ext uri="{FF2B5EF4-FFF2-40B4-BE49-F238E27FC236}">
                  <a16:creationId xmlns:a16="http://schemas.microsoft.com/office/drawing/2014/main" id="{1208B5F6-6F70-32D3-843F-1CC2E6CC895C}"/>
                </a:ext>
              </a:extLst>
            </p:cNvPr>
            <p:cNvSpPr txBox="1"/>
            <p:nvPr/>
          </p:nvSpPr>
          <p:spPr>
            <a:xfrm rot="16200000">
              <a:off x="10590043" y="3419707"/>
              <a:ext cx="2615657"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log</a:t>
              </a:r>
              <a:r>
                <a:rPr lang="en-US" baseline="-25000" dirty="0">
                  <a:cs typeface="Calibri"/>
                </a:rPr>
                <a:t>10</a:t>
              </a:r>
              <a:r>
                <a:rPr lang="en-US" dirty="0">
                  <a:cs typeface="Calibri"/>
                </a:rPr>
                <a:t> Stellar Mass</a:t>
              </a:r>
              <a:endParaRPr lang="en-US" dirty="0"/>
            </a:p>
          </p:txBody>
        </p:sp>
        <p:sp>
          <p:nvSpPr>
            <p:cNvPr id="8" name="TextBox 7">
              <a:extLst>
                <a:ext uri="{FF2B5EF4-FFF2-40B4-BE49-F238E27FC236}">
                  <a16:creationId xmlns:a16="http://schemas.microsoft.com/office/drawing/2014/main" id="{158B8339-0C7D-463D-CA60-788B6BB4C2FF}"/>
                </a:ext>
              </a:extLst>
            </p:cNvPr>
            <p:cNvSpPr txBox="1"/>
            <p:nvPr/>
          </p:nvSpPr>
          <p:spPr>
            <a:xfrm rot="16200000">
              <a:off x="4735655" y="3373245"/>
              <a:ext cx="4562705"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Vertical offset from Fall relation [</a:t>
              </a:r>
              <a:r>
                <a:rPr lang="en-US" dirty="0" err="1">
                  <a:cs typeface="Calibri"/>
                </a:rPr>
                <a:t>dex</a:t>
              </a:r>
              <a:r>
                <a:rPr lang="en-US" dirty="0">
                  <a:cs typeface="Calibri"/>
                </a:rPr>
                <a:t>]</a:t>
              </a:r>
            </a:p>
          </p:txBody>
        </p:sp>
        <p:sp>
          <p:nvSpPr>
            <p:cNvPr id="16" name="Rectangle 15">
              <a:extLst>
                <a:ext uri="{FF2B5EF4-FFF2-40B4-BE49-F238E27FC236}">
                  <a16:creationId xmlns:a16="http://schemas.microsoft.com/office/drawing/2014/main" id="{D3B214C0-68E6-CAF1-0DC8-A6FFA335847B}"/>
                </a:ext>
              </a:extLst>
            </p:cNvPr>
            <p:cNvSpPr/>
            <p:nvPr/>
          </p:nvSpPr>
          <p:spPr>
            <a:xfrm>
              <a:off x="10560050" y="2076873"/>
              <a:ext cx="528319" cy="5863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9C16918-30FA-E5A0-4ADA-E674EBEAA927}"/>
                </a:ext>
              </a:extLst>
            </p:cNvPr>
            <p:cNvSpPr/>
            <p:nvPr/>
          </p:nvSpPr>
          <p:spPr>
            <a:xfrm>
              <a:off x="8612716" y="2410882"/>
              <a:ext cx="634999" cy="254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07B7A6F-2820-6EA9-B69C-81464E67F47B}"/>
                </a:ext>
              </a:extLst>
            </p:cNvPr>
            <p:cNvSpPr/>
            <p:nvPr/>
          </p:nvSpPr>
          <p:spPr>
            <a:xfrm>
              <a:off x="8591549" y="4083048"/>
              <a:ext cx="634999" cy="254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85A6734-F46F-2828-68E5-6E3C93EE9CC8}"/>
                </a:ext>
              </a:extLst>
            </p:cNvPr>
            <p:cNvSpPr/>
            <p:nvPr/>
          </p:nvSpPr>
          <p:spPr>
            <a:xfrm>
              <a:off x="10454215" y="4083047"/>
              <a:ext cx="634999" cy="254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91EAFEC-AADC-5760-D402-52223E451F0B}"/>
                </a:ext>
              </a:extLst>
            </p:cNvPr>
            <p:cNvSpPr/>
            <p:nvPr/>
          </p:nvSpPr>
          <p:spPr>
            <a:xfrm>
              <a:off x="8619427" y="5746438"/>
              <a:ext cx="634999" cy="254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145F7C2-0668-2AC3-EACA-E7A4CACF4F7B}"/>
                </a:ext>
              </a:extLst>
            </p:cNvPr>
            <p:cNvSpPr/>
            <p:nvPr/>
          </p:nvSpPr>
          <p:spPr>
            <a:xfrm>
              <a:off x="10450085" y="5755730"/>
              <a:ext cx="634999" cy="254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D6E6FCE-9703-513A-4E8B-F44839928CC8}"/>
                </a:ext>
              </a:extLst>
            </p:cNvPr>
            <p:cNvSpPr txBox="1"/>
            <p:nvPr/>
          </p:nvSpPr>
          <p:spPr>
            <a:xfrm>
              <a:off x="8722215" y="2285028"/>
              <a:ext cx="1170877" cy="369332"/>
            </a:xfrm>
            <a:prstGeom prst="rect">
              <a:avLst/>
            </a:prstGeom>
            <a:solidFill>
              <a:srgbClr val="FFFFFF">
                <a:alpha val="75000"/>
              </a:srgbClr>
            </a:solidFill>
            <a:ln>
              <a:solidFill>
                <a:schemeClr val="bg1">
                  <a:lumMod val="8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All masses</a:t>
              </a:r>
            </a:p>
          </p:txBody>
        </p:sp>
        <p:sp>
          <p:nvSpPr>
            <p:cNvPr id="12" name="TextBox 11">
              <a:extLst>
                <a:ext uri="{FF2B5EF4-FFF2-40B4-BE49-F238E27FC236}">
                  <a16:creationId xmlns:a16="http://schemas.microsoft.com/office/drawing/2014/main" id="{25A5D788-9EE6-1BA3-C500-8E557FCA7429}"/>
                </a:ext>
              </a:extLst>
            </p:cNvPr>
            <p:cNvSpPr txBox="1"/>
            <p:nvPr/>
          </p:nvSpPr>
          <p:spPr>
            <a:xfrm>
              <a:off x="8657169" y="3967975"/>
              <a:ext cx="1431070" cy="369332"/>
            </a:xfrm>
            <a:prstGeom prst="rect">
              <a:avLst/>
            </a:prstGeom>
            <a:solidFill>
              <a:srgbClr val="FFFFFF">
                <a:alpha val="75000"/>
              </a:srgbClr>
            </a:solidFill>
            <a:ln>
              <a:solidFill>
                <a:schemeClr val="bg1">
                  <a:lumMod val="8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&lt; 10</a:t>
              </a:r>
              <a:r>
                <a:rPr lang="en-US" baseline="30000" dirty="0">
                  <a:cs typeface="Calibri"/>
                </a:rPr>
                <a:t>10.25</a:t>
              </a:r>
              <a:r>
                <a:rPr lang="en-US" dirty="0">
                  <a:cs typeface="Calibri"/>
                </a:rPr>
                <a:t>  M</a:t>
              </a:r>
              <a:r>
                <a:rPr lang="en-US" baseline="-25000" dirty="0">
                  <a:ea typeface="+mn-lt"/>
                  <a:cs typeface="+mn-lt"/>
                </a:rPr>
                <a:t>⊙</a:t>
              </a:r>
              <a:endParaRPr lang="en-US" baseline="-25000" dirty="0">
                <a:cs typeface="Calibri"/>
              </a:endParaRPr>
            </a:p>
          </p:txBody>
        </p:sp>
        <p:sp>
          <p:nvSpPr>
            <p:cNvPr id="13" name="TextBox 12">
              <a:extLst>
                <a:ext uri="{FF2B5EF4-FFF2-40B4-BE49-F238E27FC236}">
                  <a16:creationId xmlns:a16="http://schemas.microsoft.com/office/drawing/2014/main" id="{1CE9A061-6169-1659-6F13-CE395F6478B0}"/>
                </a:ext>
              </a:extLst>
            </p:cNvPr>
            <p:cNvSpPr txBox="1"/>
            <p:nvPr/>
          </p:nvSpPr>
          <p:spPr>
            <a:xfrm>
              <a:off x="8610707" y="5640658"/>
              <a:ext cx="1393900" cy="369332"/>
            </a:xfrm>
            <a:prstGeom prst="rect">
              <a:avLst/>
            </a:prstGeom>
            <a:solidFill>
              <a:srgbClr val="FFFFFF">
                <a:alpha val="75000"/>
              </a:srgbClr>
            </a:solidFill>
            <a:ln>
              <a:solidFill>
                <a:schemeClr val="bg1">
                  <a:lumMod val="8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&gt; 10</a:t>
              </a:r>
              <a:r>
                <a:rPr lang="en-US" baseline="30000" dirty="0">
                  <a:cs typeface="Calibri"/>
                </a:rPr>
                <a:t>10.25</a:t>
              </a:r>
              <a:r>
                <a:rPr lang="en-US" dirty="0">
                  <a:cs typeface="Calibri"/>
                </a:rPr>
                <a:t>  M</a:t>
              </a:r>
              <a:r>
                <a:rPr lang="en-US" baseline="-25000" dirty="0">
                  <a:ea typeface="+mn-lt"/>
                  <a:cs typeface="+mn-lt"/>
                </a:rPr>
                <a:t>⊙</a:t>
              </a:r>
            </a:p>
          </p:txBody>
        </p:sp>
      </p:grpSp>
      <p:sp>
        <p:nvSpPr>
          <p:cNvPr id="15" name="TextBox 14">
            <a:extLst>
              <a:ext uri="{FF2B5EF4-FFF2-40B4-BE49-F238E27FC236}">
                <a16:creationId xmlns:a16="http://schemas.microsoft.com/office/drawing/2014/main" id="{5E45F89F-0E5E-51D2-57BC-A4370F1281FD}"/>
              </a:ext>
            </a:extLst>
          </p:cNvPr>
          <p:cNvSpPr txBox="1"/>
          <p:nvPr/>
        </p:nvSpPr>
        <p:spPr>
          <a:xfrm>
            <a:off x="272726" y="601972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[Hardwick+2022a]</a:t>
            </a:r>
            <a:endParaRPr lang="en-US"/>
          </a:p>
        </p:txBody>
      </p:sp>
      <p:sp>
        <p:nvSpPr>
          <p:cNvPr id="28" name="Rectangle 27">
            <a:extLst>
              <a:ext uri="{FF2B5EF4-FFF2-40B4-BE49-F238E27FC236}">
                <a16:creationId xmlns:a16="http://schemas.microsoft.com/office/drawing/2014/main" id="{4187F894-75B8-7A74-25D1-3FE733BB6D56}"/>
              </a:ext>
            </a:extLst>
          </p:cNvPr>
          <p:cNvSpPr/>
          <p:nvPr/>
        </p:nvSpPr>
        <p:spPr>
          <a:xfrm>
            <a:off x="6231467" y="2178051"/>
            <a:ext cx="4825999" cy="19367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0A004CA-7F7E-6D01-8D3F-41C682B1AF14}"/>
              </a:ext>
            </a:extLst>
          </p:cNvPr>
          <p:cNvSpPr/>
          <p:nvPr/>
        </p:nvSpPr>
        <p:spPr>
          <a:xfrm>
            <a:off x="6231467" y="4114800"/>
            <a:ext cx="4825999" cy="20849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DC1D873D-C7F6-84A8-49CC-F335DA52C76E}"/>
              </a:ext>
            </a:extLst>
          </p:cNvPr>
          <p:cNvSpPr txBox="1"/>
          <p:nvPr/>
        </p:nvSpPr>
        <p:spPr>
          <a:xfrm>
            <a:off x="7125645" y="-69271"/>
            <a:ext cx="1095853" cy="4319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B/T</a:t>
            </a:r>
            <a:endParaRPr lang="en-US"/>
          </a:p>
        </p:txBody>
      </p:sp>
      <p:sp>
        <p:nvSpPr>
          <p:cNvPr id="24" name="TextBox 23">
            <a:extLst>
              <a:ext uri="{FF2B5EF4-FFF2-40B4-BE49-F238E27FC236}">
                <a16:creationId xmlns:a16="http://schemas.microsoft.com/office/drawing/2014/main" id="{F121A1E0-7DEA-41BD-C1C1-21B7AD4C764F}"/>
              </a:ext>
            </a:extLst>
          </p:cNvPr>
          <p:cNvSpPr txBox="1"/>
          <p:nvPr/>
        </p:nvSpPr>
        <p:spPr>
          <a:xfrm>
            <a:off x="8768358" y="-66757"/>
            <a:ext cx="2290865" cy="4319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HI gas fraction</a:t>
            </a:r>
            <a:endParaRPr lang="en-US" dirty="0"/>
          </a:p>
        </p:txBody>
      </p:sp>
    </p:spTree>
    <p:extLst>
      <p:ext uri="{BB962C8B-B14F-4D97-AF65-F5344CB8AC3E}">
        <p14:creationId xmlns:p14="http://schemas.microsoft.com/office/powerpoint/2010/main" val="95846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8"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5F2BEA6-422B-FC65-7152-A7646B96FABA}"/>
              </a:ext>
            </a:extLst>
          </p:cNvPr>
          <p:cNvSpPr>
            <a:spLocks noGrp="1"/>
          </p:cNvSpPr>
          <p:nvPr>
            <p:ph type="sldNum" sz="quarter" idx="12"/>
          </p:nvPr>
        </p:nvSpPr>
        <p:spPr/>
        <p:txBody>
          <a:bodyPr/>
          <a:lstStyle/>
          <a:p>
            <a:fld id="{330EA680-D336-4FF7-8B7A-9848BB0A1C32}" type="slidenum">
              <a:rPr lang="en-US" smtClean="0"/>
              <a:t>11</a:t>
            </a:fld>
            <a:endParaRPr lang="en-US"/>
          </a:p>
        </p:txBody>
      </p:sp>
      <p:sp>
        <p:nvSpPr>
          <p:cNvPr id="5" name="TextBox 4">
            <a:extLst>
              <a:ext uri="{FF2B5EF4-FFF2-40B4-BE49-F238E27FC236}">
                <a16:creationId xmlns:a16="http://schemas.microsoft.com/office/drawing/2014/main" id="{6AD97193-1140-6737-BA65-247951F5C86E}"/>
              </a:ext>
            </a:extLst>
          </p:cNvPr>
          <p:cNvSpPr txBox="1"/>
          <p:nvPr/>
        </p:nvSpPr>
        <p:spPr>
          <a:xfrm>
            <a:off x="1490548" y="2452400"/>
            <a:ext cx="9201612" cy="1938992"/>
          </a:xfrm>
          <a:prstGeom prst="rect">
            <a:avLst/>
          </a:prstGeom>
          <a:solidFill>
            <a:srgbClr val="C000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4000" dirty="0">
                <a:solidFill>
                  <a:schemeClr val="bg1"/>
                </a:solidFill>
                <a:ea typeface="+mn-lt"/>
                <a:cs typeface="+mn-lt"/>
              </a:rPr>
              <a:t>3. Can we gain a deeper understanding of the physical connection between angular momentum and gas fraction?</a:t>
            </a:r>
            <a:endParaRPr lang="en-US" sz="4000" dirty="0" err="1">
              <a:solidFill>
                <a:schemeClr val="bg1"/>
              </a:solidFill>
              <a:cs typeface="Calibri"/>
            </a:endParaRPr>
          </a:p>
        </p:txBody>
      </p:sp>
      <p:sp>
        <p:nvSpPr>
          <p:cNvPr id="2" name="TextBox 1">
            <a:extLst>
              <a:ext uri="{FF2B5EF4-FFF2-40B4-BE49-F238E27FC236}">
                <a16:creationId xmlns:a16="http://schemas.microsoft.com/office/drawing/2014/main" id="{25E1B232-AC26-9957-8D85-34AB0912BB34}"/>
              </a:ext>
            </a:extLst>
          </p:cNvPr>
          <p:cNvSpPr txBox="1"/>
          <p:nvPr/>
        </p:nvSpPr>
        <p:spPr>
          <a:xfrm>
            <a:off x="1425498" y="40888"/>
            <a:ext cx="8030736"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cs typeface="Calibri"/>
              </a:rPr>
              <a:t>Key science question:</a:t>
            </a:r>
            <a:endParaRPr lang="en-US" sz="4400" b="1" dirty="0"/>
          </a:p>
        </p:txBody>
      </p:sp>
    </p:spTree>
    <p:extLst>
      <p:ext uri="{BB962C8B-B14F-4D97-AF65-F5344CB8AC3E}">
        <p14:creationId xmlns:p14="http://schemas.microsoft.com/office/powerpoint/2010/main" val="3813863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Diagram&#10;&#10;Description automatically generated">
            <a:extLst>
              <a:ext uri="{FF2B5EF4-FFF2-40B4-BE49-F238E27FC236}">
                <a16:creationId xmlns:a16="http://schemas.microsoft.com/office/drawing/2014/main" id="{E0C1B0B7-2C06-4991-81B8-4B5D34BAC56B}"/>
              </a:ext>
            </a:extLst>
          </p:cNvPr>
          <p:cNvPicPr>
            <a:picLocks noChangeAspect="1"/>
          </p:cNvPicPr>
          <p:nvPr/>
        </p:nvPicPr>
        <p:blipFill>
          <a:blip r:embed="rId4"/>
          <a:stretch>
            <a:fillRect/>
          </a:stretch>
        </p:blipFill>
        <p:spPr>
          <a:xfrm>
            <a:off x="273352" y="2319639"/>
            <a:ext cx="5316269" cy="4278585"/>
          </a:xfrm>
          <a:prstGeom prst="rect">
            <a:avLst/>
          </a:prstGeom>
        </p:spPr>
      </p:pic>
      <p:sp>
        <p:nvSpPr>
          <p:cNvPr id="2" name="Title 1">
            <a:extLst>
              <a:ext uri="{FF2B5EF4-FFF2-40B4-BE49-F238E27FC236}">
                <a16:creationId xmlns:a16="http://schemas.microsoft.com/office/drawing/2014/main" id="{CA267542-1D1D-495E-84CF-24BBB5432C91}"/>
              </a:ext>
            </a:extLst>
          </p:cNvPr>
          <p:cNvSpPr>
            <a:spLocks noGrp="1"/>
          </p:cNvSpPr>
          <p:nvPr>
            <p:ph type="title"/>
          </p:nvPr>
        </p:nvSpPr>
        <p:spPr>
          <a:xfrm>
            <a:off x="1383721" y="105353"/>
            <a:ext cx="10385716" cy="693449"/>
          </a:xfrm>
        </p:spPr>
        <p:txBody>
          <a:bodyPr>
            <a:normAutofit fontScale="90000"/>
          </a:bodyPr>
          <a:lstStyle/>
          <a:p>
            <a:r>
              <a:rPr lang="en-US" b="1" dirty="0">
                <a:ea typeface="+mj-lt"/>
                <a:cs typeface="+mj-lt"/>
              </a:rPr>
              <a:t>Analytic Models; Obreschkow+2016 (O16)</a:t>
            </a:r>
            <a:endParaRPr lang="en-US" dirty="0"/>
          </a:p>
        </p:txBody>
      </p:sp>
      <p:sp>
        <p:nvSpPr>
          <p:cNvPr id="3" name="Content Placeholder 2">
            <a:extLst>
              <a:ext uri="{FF2B5EF4-FFF2-40B4-BE49-F238E27FC236}">
                <a16:creationId xmlns:a16="http://schemas.microsoft.com/office/drawing/2014/main" id="{39F01E41-F383-4DF6-BBB6-537593B860E7}"/>
              </a:ext>
            </a:extLst>
          </p:cNvPr>
          <p:cNvSpPr>
            <a:spLocks noGrp="1"/>
          </p:cNvSpPr>
          <p:nvPr>
            <p:ph idx="1"/>
          </p:nvPr>
        </p:nvSpPr>
        <p:spPr>
          <a:xfrm>
            <a:off x="1011532" y="1041375"/>
            <a:ext cx="10168585" cy="1528263"/>
          </a:xfrm>
        </p:spPr>
        <p:txBody>
          <a:bodyPr vert="horz" lIns="91440" tIns="45720" rIns="91440" bIns="45720" rtlCol="0" anchor="t">
            <a:normAutofit/>
          </a:bodyPr>
          <a:lstStyle/>
          <a:p>
            <a:pPr marL="0" indent="0">
              <a:buNone/>
            </a:pPr>
            <a:r>
              <a:rPr lang="en-US" dirty="0">
                <a:ea typeface="+mn-lt"/>
                <a:cs typeface="+mn-lt"/>
              </a:rPr>
              <a:t>Many analytic models have been proposed which find that </a:t>
            </a:r>
            <a:r>
              <a:rPr lang="en-US" b="1" dirty="0">
                <a:solidFill>
                  <a:srgbClr val="C00000"/>
                </a:solidFill>
                <a:ea typeface="+mn-lt"/>
                <a:cs typeface="+mn-lt"/>
              </a:rPr>
              <a:t>atomic gas fraction is set by a galaxy's angular momentum</a:t>
            </a:r>
            <a:r>
              <a:rPr lang="en-US" dirty="0">
                <a:ea typeface="+mn-lt"/>
                <a:cs typeface="+mn-lt"/>
              </a:rPr>
              <a:t>. One such model is O16.</a:t>
            </a:r>
            <a:endParaRPr lang="en-US" dirty="0">
              <a:cs typeface="Calibri" panose="020F0502020204030204"/>
            </a:endParaRPr>
          </a:p>
        </p:txBody>
      </p:sp>
      <p:pic>
        <p:nvPicPr>
          <p:cNvPr id="4" name="Picture 4">
            <a:extLst>
              <a:ext uri="{FF2B5EF4-FFF2-40B4-BE49-F238E27FC236}">
                <a16:creationId xmlns:a16="http://schemas.microsoft.com/office/drawing/2014/main" id="{D2D6D4A5-AFFF-4EEE-91DA-15CBA8CF72E7}"/>
              </a:ext>
            </a:extLst>
          </p:cNvPr>
          <p:cNvPicPr>
            <a:picLocks noChangeAspect="1"/>
          </p:cNvPicPr>
          <p:nvPr/>
        </p:nvPicPr>
        <p:blipFill rotWithShape="1">
          <a:blip r:embed="rId5"/>
          <a:srcRect l="7500" r="5500" b="11236"/>
          <a:stretch/>
        </p:blipFill>
        <p:spPr>
          <a:xfrm>
            <a:off x="4334569" y="2212520"/>
            <a:ext cx="1677608" cy="763615"/>
          </a:xfrm>
          <a:prstGeom prst="rect">
            <a:avLst/>
          </a:prstGeom>
          <a:ln>
            <a:solidFill>
              <a:schemeClr val="tx1"/>
            </a:solidFill>
          </a:ln>
        </p:spPr>
      </p:pic>
      <p:sp>
        <p:nvSpPr>
          <p:cNvPr id="7" name="Slide Number Placeholder 6">
            <a:extLst>
              <a:ext uri="{FF2B5EF4-FFF2-40B4-BE49-F238E27FC236}">
                <a16:creationId xmlns:a16="http://schemas.microsoft.com/office/drawing/2014/main" id="{85940D12-8322-44B5-86B0-5D9794407E2E}"/>
              </a:ext>
            </a:extLst>
          </p:cNvPr>
          <p:cNvSpPr>
            <a:spLocks noGrp="1"/>
          </p:cNvSpPr>
          <p:nvPr>
            <p:ph type="sldNum" sz="quarter" idx="12"/>
          </p:nvPr>
        </p:nvSpPr>
        <p:spPr>
          <a:xfrm>
            <a:off x="9445171" y="6489398"/>
            <a:ext cx="2743200" cy="365125"/>
          </a:xfrm>
        </p:spPr>
        <p:txBody>
          <a:bodyPr/>
          <a:lstStyle/>
          <a:p>
            <a:fld id="{330EA680-D336-4FF7-8B7A-9848BB0A1C32}" type="slidenum">
              <a:rPr lang="en-US" smtClean="0">
                <a:solidFill>
                  <a:srgbClr val="000000"/>
                </a:solidFill>
              </a:rPr>
              <a:t>12</a:t>
            </a:fld>
            <a:endParaRPr lang="en-US">
              <a:solidFill>
                <a:srgbClr val="000000"/>
              </a:solidFill>
            </a:endParaRPr>
          </a:p>
        </p:txBody>
      </p:sp>
      <p:grpSp>
        <p:nvGrpSpPr>
          <p:cNvPr id="10" name="Group 9">
            <a:extLst>
              <a:ext uri="{FF2B5EF4-FFF2-40B4-BE49-F238E27FC236}">
                <a16:creationId xmlns:a16="http://schemas.microsoft.com/office/drawing/2014/main" id="{92F60242-B7C6-2291-2223-C546D68704C9}"/>
              </a:ext>
            </a:extLst>
          </p:cNvPr>
          <p:cNvGrpSpPr/>
          <p:nvPr/>
        </p:nvGrpSpPr>
        <p:grpSpPr>
          <a:xfrm>
            <a:off x="1074462" y="2571046"/>
            <a:ext cx="1590600" cy="1496440"/>
            <a:chOff x="4696138" y="2658209"/>
            <a:chExt cx="1995714" cy="1959428"/>
          </a:xfrm>
        </p:grpSpPr>
        <p:sp>
          <p:nvSpPr>
            <p:cNvPr id="12" name="Oval 11">
              <a:extLst>
                <a:ext uri="{FF2B5EF4-FFF2-40B4-BE49-F238E27FC236}">
                  <a16:creationId xmlns:a16="http://schemas.microsoft.com/office/drawing/2014/main" id="{D1F75DA0-45BE-43EB-B53F-CEAA41810EA2}"/>
                </a:ext>
              </a:extLst>
            </p:cNvPr>
            <p:cNvSpPr/>
            <p:nvPr/>
          </p:nvSpPr>
          <p:spPr>
            <a:xfrm>
              <a:off x="4696138" y="2658209"/>
              <a:ext cx="1995714" cy="1959428"/>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3" name="Oval 12">
              <a:extLst>
                <a:ext uri="{FF2B5EF4-FFF2-40B4-BE49-F238E27FC236}">
                  <a16:creationId xmlns:a16="http://schemas.microsoft.com/office/drawing/2014/main" id="{CEBE463D-F3BD-4D9A-8E22-C4E1B98F235D}"/>
                </a:ext>
              </a:extLst>
            </p:cNvPr>
            <p:cNvSpPr/>
            <p:nvPr/>
          </p:nvSpPr>
          <p:spPr>
            <a:xfrm>
              <a:off x="5238156" y="3176036"/>
              <a:ext cx="919238" cy="919238"/>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dirty="0">
                  <a:cs typeface="Calibri"/>
                </a:rPr>
                <a:t>stars</a:t>
              </a:r>
              <a:endParaRPr lang="en-US" sz="1400" dirty="0">
                <a:cs typeface="Calibri" panose="020F0502020204030204"/>
              </a:endParaRPr>
            </a:p>
          </p:txBody>
        </p:sp>
        <p:sp>
          <p:nvSpPr>
            <p:cNvPr id="14" name="TextBox 13">
              <a:extLst>
                <a:ext uri="{FF2B5EF4-FFF2-40B4-BE49-F238E27FC236}">
                  <a16:creationId xmlns:a16="http://schemas.microsoft.com/office/drawing/2014/main" id="{A651F6CA-A7AA-4042-AE43-D39C4A8EF1F4}"/>
                </a:ext>
              </a:extLst>
            </p:cNvPr>
            <p:cNvSpPr txBox="1"/>
            <p:nvPr/>
          </p:nvSpPr>
          <p:spPr>
            <a:xfrm>
              <a:off x="5083488" y="2761321"/>
              <a:ext cx="1219200" cy="4030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atomic gas</a:t>
              </a:r>
              <a:endParaRPr lang="en-US" sz="1400">
                <a:cs typeface="Calibri"/>
              </a:endParaRPr>
            </a:p>
          </p:txBody>
        </p:sp>
      </p:grpSp>
      <p:sp>
        <p:nvSpPr>
          <p:cNvPr id="15" name="TextBox 14">
            <a:extLst>
              <a:ext uri="{FF2B5EF4-FFF2-40B4-BE49-F238E27FC236}">
                <a16:creationId xmlns:a16="http://schemas.microsoft.com/office/drawing/2014/main" id="{554442E8-4653-4483-92C4-A954C89AEC7A}"/>
              </a:ext>
            </a:extLst>
          </p:cNvPr>
          <p:cNvSpPr txBox="1"/>
          <p:nvPr/>
        </p:nvSpPr>
        <p:spPr>
          <a:xfrm>
            <a:off x="236081" y="625414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[Obreschkow+2016]</a:t>
            </a:r>
          </a:p>
        </p:txBody>
      </p:sp>
      <p:grpSp>
        <p:nvGrpSpPr>
          <p:cNvPr id="9" name="Group 8">
            <a:extLst>
              <a:ext uri="{FF2B5EF4-FFF2-40B4-BE49-F238E27FC236}">
                <a16:creationId xmlns:a16="http://schemas.microsoft.com/office/drawing/2014/main" id="{4455CED5-3456-4D02-9E1D-325AD8D4515F}"/>
              </a:ext>
            </a:extLst>
          </p:cNvPr>
          <p:cNvGrpSpPr/>
          <p:nvPr/>
        </p:nvGrpSpPr>
        <p:grpSpPr>
          <a:xfrm>
            <a:off x="6015248" y="2221962"/>
            <a:ext cx="5870997" cy="4434200"/>
            <a:chOff x="7454095" y="2580422"/>
            <a:chExt cx="4432150" cy="3269348"/>
          </a:xfrm>
        </p:grpSpPr>
        <p:pic>
          <p:nvPicPr>
            <p:cNvPr id="8" name="Picture 8" descr="Chart, scatter chart&#10;&#10;Description automatically generated">
              <a:extLst>
                <a:ext uri="{FF2B5EF4-FFF2-40B4-BE49-F238E27FC236}">
                  <a16:creationId xmlns:a16="http://schemas.microsoft.com/office/drawing/2014/main" id="{42408114-4230-4B1A-AC7F-22EADB6BF87F}"/>
                </a:ext>
              </a:extLst>
            </p:cNvPr>
            <p:cNvPicPr>
              <a:picLocks noChangeAspect="1"/>
            </p:cNvPicPr>
            <p:nvPr/>
          </p:nvPicPr>
          <p:blipFill rotWithShape="1">
            <a:blip r:embed="rId6"/>
            <a:srcRect l="22165" r="26352" b="15804"/>
            <a:stretch/>
          </p:blipFill>
          <p:spPr>
            <a:xfrm>
              <a:off x="8039164" y="2580422"/>
              <a:ext cx="3847081" cy="2981680"/>
            </a:xfrm>
            <a:prstGeom prst="rect">
              <a:avLst/>
            </a:prstGeom>
          </p:spPr>
        </p:pic>
        <p:sp>
          <p:nvSpPr>
            <p:cNvPr id="6" name="TextBox 5">
              <a:extLst>
                <a:ext uri="{FF2B5EF4-FFF2-40B4-BE49-F238E27FC236}">
                  <a16:creationId xmlns:a16="http://schemas.microsoft.com/office/drawing/2014/main" id="{53EF92AB-BAE5-443F-AB2F-DA1B0AFDA247}"/>
                </a:ext>
              </a:extLst>
            </p:cNvPr>
            <p:cNvSpPr txBox="1"/>
            <p:nvPr/>
          </p:nvSpPr>
          <p:spPr>
            <a:xfrm>
              <a:off x="9749741" y="5480438"/>
              <a:ext cx="6983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q</a:t>
              </a:r>
              <a:endParaRPr lang="en-US"/>
            </a:p>
          </p:txBody>
        </p:sp>
        <p:sp>
          <p:nvSpPr>
            <p:cNvPr id="16" name="TextBox 15">
              <a:extLst>
                <a:ext uri="{FF2B5EF4-FFF2-40B4-BE49-F238E27FC236}">
                  <a16:creationId xmlns:a16="http://schemas.microsoft.com/office/drawing/2014/main" id="{86D2BDA4-EE9C-4C55-B297-B9418667812C}"/>
                </a:ext>
              </a:extLst>
            </p:cNvPr>
            <p:cNvSpPr txBox="1"/>
            <p:nvPr/>
          </p:nvSpPr>
          <p:spPr>
            <a:xfrm>
              <a:off x="7454095" y="3792462"/>
              <a:ext cx="6983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err="1"/>
                <a:t>f</a:t>
              </a:r>
              <a:r>
                <a:rPr lang="en-US" baseline="-25000" dirty="0" err="1"/>
                <a:t>atm</a:t>
              </a:r>
              <a:endParaRPr lang="en-US" baseline="-25000" dirty="0" err="1">
                <a:cs typeface="Calibri"/>
              </a:endParaRPr>
            </a:p>
          </p:txBody>
        </p:sp>
      </p:grpSp>
      <p:sp>
        <p:nvSpPr>
          <p:cNvPr id="5" name="Rectangle 4">
            <a:extLst>
              <a:ext uri="{FF2B5EF4-FFF2-40B4-BE49-F238E27FC236}">
                <a16:creationId xmlns:a16="http://schemas.microsoft.com/office/drawing/2014/main" id="{C75366B4-E360-064E-BEE9-06D72ED15DF9}"/>
              </a:ext>
            </a:extLst>
          </p:cNvPr>
          <p:cNvSpPr/>
          <p:nvPr/>
        </p:nvSpPr>
        <p:spPr>
          <a:xfrm>
            <a:off x="6100996" y="1997438"/>
            <a:ext cx="6008556" cy="4497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622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Analytic Models; Obreschkow+2016 (O16)</a:t>
            </a:r>
            <a:endParaRPr lang="en-US" b="1" dirty="0"/>
          </a:p>
        </p:txBody>
      </p:sp>
      <p:sp>
        <p:nvSpPr>
          <p:cNvPr id="4" name="Slide Number Placeholder 3">
            <a:extLst>
              <a:ext uri="{FF2B5EF4-FFF2-40B4-BE49-F238E27FC236}">
                <a16:creationId xmlns:a16="http://schemas.microsoft.com/office/drawing/2014/main" id="{F94355F1-1618-73CB-AA87-6833C02AAC2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13</a:t>
            </a:fld>
            <a:endParaRPr lang="en-US" dirty="0">
              <a:solidFill>
                <a:schemeClr val="tx1"/>
              </a:solidFill>
            </a:endParaRPr>
          </a:p>
        </p:txBody>
      </p:sp>
      <p:pic>
        <p:nvPicPr>
          <p:cNvPr id="3" name="Picture 4" descr="Chart, scatter chart&#10;&#10;Description automatically generated">
            <a:extLst>
              <a:ext uri="{FF2B5EF4-FFF2-40B4-BE49-F238E27FC236}">
                <a16:creationId xmlns:a16="http://schemas.microsoft.com/office/drawing/2014/main" id="{4658169C-53C6-50A1-56D5-DB1D45B56779}"/>
              </a:ext>
            </a:extLst>
          </p:cNvPr>
          <p:cNvPicPr>
            <a:picLocks noGrp="1" noChangeAspect="1"/>
          </p:cNvPicPr>
          <p:nvPr>
            <p:ph idx="1"/>
          </p:nvPr>
        </p:nvPicPr>
        <p:blipFill rotWithShape="1">
          <a:blip r:embed="rId4"/>
          <a:srcRect t="10548" r="-177" b="-541"/>
          <a:stretch/>
        </p:blipFill>
        <p:spPr>
          <a:xfrm>
            <a:off x="4860428" y="871973"/>
            <a:ext cx="7267746" cy="5460317"/>
          </a:xfrm>
        </p:spPr>
      </p:pic>
      <p:sp>
        <p:nvSpPr>
          <p:cNvPr id="5" name="TextBox 4">
            <a:extLst>
              <a:ext uri="{FF2B5EF4-FFF2-40B4-BE49-F238E27FC236}">
                <a16:creationId xmlns:a16="http://schemas.microsoft.com/office/drawing/2014/main" id="{E12EF759-BB18-AB25-10C7-FCE9531366B9}"/>
              </a:ext>
            </a:extLst>
          </p:cNvPr>
          <p:cNvSpPr txBox="1"/>
          <p:nvPr/>
        </p:nvSpPr>
        <p:spPr>
          <a:xfrm>
            <a:off x="972955" y="1928188"/>
            <a:ext cx="3503819"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dirty="0">
              <a:cs typeface="Calibri"/>
            </a:endParaRPr>
          </a:p>
          <a:p>
            <a:endParaRPr lang="en-US" sz="2800" dirty="0">
              <a:cs typeface="Calibri"/>
            </a:endParaRPr>
          </a:p>
          <a:p>
            <a:r>
              <a:rPr lang="en-US" sz="2800" dirty="0">
                <a:cs typeface="Calibri"/>
              </a:rPr>
              <a:t>Qualitatively our data agrees with this model, but does it agree </a:t>
            </a:r>
            <a:r>
              <a:rPr lang="en-US" sz="2800" b="1" dirty="0">
                <a:solidFill>
                  <a:srgbClr val="C00000"/>
                </a:solidFill>
                <a:cs typeface="Calibri"/>
              </a:rPr>
              <a:t>quantitatively</a:t>
            </a:r>
            <a:r>
              <a:rPr lang="en-US" sz="2800" dirty="0">
                <a:cs typeface="Calibri"/>
              </a:rPr>
              <a:t>?</a:t>
            </a:r>
          </a:p>
          <a:p>
            <a:endParaRPr lang="en-US" dirty="0">
              <a:cs typeface="Calibri"/>
            </a:endParaRPr>
          </a:p>
          <a:p>
            <a:endParaRPr lang="en-US" dirty="0">
              <a:cs typeface="Calibri"/>
            </a:endParaRPr>
          </a:p>
        </p:txBody>
      </p:sp>
      <p:pic>
        <p:nvPicPr>
          <p:cNvPr id="8" name="Picture 4">
            <a:extLst>
              <a:ext uri="{FF2B5EF4-FFF2-40B4-BE49-F238E27FC236}">
                <a16:creationId xmlns:a16="http://schemas.microsoft.com/office/drawing/2014/main" id="{B16A0617-722A-0DAD-BF17-95E188E37DAD}"/>
              </a:ext>
            </a:extLst>
          </p:cNvPr>
          <p:cNvPicPr>
            <a:picLocks noChangeAspect="1"/>
          </p:cNvPicPr>
          <p:nvPr/>
        </p:nvPicPr>
        <p:blipFill rotWithShape="1">
          <a:blip r:embed="rId5"/>
          <a:srcRect b="10741"/>
          <a:stretch/>
        </p:blipFill>
        <p:spPr>
          <a:xfrm>
            <a:off x="7718857" y="5828497"/>
            <a:ext cx="1928283" cy="767870"/>
          </a:xfrm>
          <a:prstGeom prst="rect">
            <a:avLst/>
          </a:prstGeom>
        </p:spPr>
      </p:pic>
      <p:sp>
        <p:nvSpPr>
          <p:cNvPr id="6" name="TextBox 5">
            <a:extLst>
              <a:ext uri="{FF2B5EF4-FFF2-40B4-BE49-F238E27FC236}">
                <a16:creationId xmlns:a16="http://schemas.microsoft.com/office/drawing/2014/main" id="{C1E0D9E2-FB40-B630-F09A-75ACD4D006E6}"/>
              </a:ext>
            </a:extLst>
          </p:cNvPr>
          <p:cNvSpPr txBox="1"/>
          <p:nvPr/>
        </p:nvSpPr>
        <p:spPr>
          <a:xfrm>
            <a:off x="10038499" y="621821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[Hardwick+2022b]</a:t>
            </a:r>
          </a:p>
        </p:txBody>
      </p:sp>
      <p:pic>
        <p:nvPicPr>
          <p:cNvPr id="10" name="Picture 5" descr="Text&#10;&#10;Description automatically generated">
            <a:extLst>
              <a:ext uri="{FF2B5EF4-FFF2-40B4-BE49-F238E27FC236}">
                <a16:creationId xmlns:a16="http://schemas.microsoft.com/office/drawing/2014/main" id="{5D7B5834-1527-875D-4A66-9A7E7BDD07C6}"/>
              </a:ext>
            </a:extLst>
          </p:cNvPr>
          <p:cNvPicPr>
            <a:picLocks noChangeAspect="1"/>
          </p:cNvPicPr>
          <p:nvPr/>
        </p:nvPicPr>
        <p:blipFill rotWithShape="1">
          <a:blip r:embed="rId6"/>
          <a:srcRect t="4545" r="-633" b="70741"/>
          <a:stretch/>
        </p:blipFill>
        <p:spPr>
          <a:xfrm>
            <a:off x="1731221" y="985534"/>
            <a:ext cx="3324888" cy="619431"/>
          </a:xfrm>
          <a:prstGeom prst="rect">
            <a:avLst/>
          </a:prstGeom>
          <a:ln w="28575">
            <a:solidFill>
              <a:srgbClr val="FF0000"/>
            </a:solidFill>
          </a:ln>
        </p:spPr>
      </p:pic>
    </p:spTree>
    <p:extLst>
      <p:ext uri="{BB962C8B-B14F-4D97-AF65-F5344CB8AC3E}">
        <p14:creationId xmlns:p14="http://schemas.microsoft.com/office/powerpoint/2010/main" val="4043135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4355F1-1618-73CB-AA87-6833C02AAC2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14</a:t>
            </a:fld>
            <a:endParaRPr lang="en-US" dirty="0">
              <a:solidFill>
                <a:schemeClr val="tx1"/>
              </a:solidFill>
            </a:endParaRPr>
          </a:p>
        </p:txBody>
      </p:sp>
      <p:pic>
        <p:nvPicPr>
          <p:cNvPr id="3" name="Picture 4" descr="Chart&#10;&#10;Description automatically generated">
            <a:extLst>
              <a:ext uri="{FF2B5EF4-FFF2-40B4-BE49-F238E27FC236}">
                <a16:creationId xmlns:a16="http://schemas.microsoft.com/office/drawing/2014/main" id="{823EC8A7-97CF-9878-8796-5FCDDD1A8979}"/>
              </a:ext>
            </a:extLst>
          </p:cNvPr>
          <p:cNvPicPr>
            <a:picLocks noGrp="1" noChangeAspect="1"/>
          </p:cNvPicPr>
          <p:nvPr>
            <p:ph idx="1"/>
          </p:nvPr>
        </p:nvPicPr>
        <p:blipFill>
          <a:blip r:embed="rId5"/>
          <a:stretch>
            <a:fillRect/>
          </a:stretch>
        </p:blipFill>
        <p:spPr>
          <a:xfrm>
            <a:off x="2713129" y="1279509"/>
            <a:ext cx="9263223" cy="4935387"/>
          </a:xfrm>
        </p:spPr>
      </p:pic>
      <p:sp>
        <p:nvSpPr>
          <p:cNvPr id="5" name="TextBox 4">
            <a:extLst>
              <a:ext uri="{FF2B5EF4-FFF2-40B4-BE49-F238E27FC236}">
                <a16:creationId xmlns:a16="http://schemas.microsoft.com/office/drawing/2014/main" id="{985C8CE3-DB0D-30C5-3245-52B45B48AA5F}"/>
              </a:ext>
            </a:extLst>
          </p:cNvPr>
          <p:cNvSpPr txBox="1"/>
          <p:nvPr/>
        </p:nvSpPr>
        <p:spPr>
          <a:xfrm>
            <a:off x="237965" y="1626265"/>
            <a:ext cx="1850186"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cs typeface="Calibri"/>
              </a:rPr>
              <a:t>We find that a 3D plane which has a </a:t>
            </a:r>
            <a:r>
              <a:rPr lang="en-US" sz="2400" b="1" dirty="0">
                <a:solidFill>
                  <a:srgbClr val="C00000"/>
                </a:solidFill>
                <a:cs typeface="Calibri"/>
              </a:rPr>
              <a:t>shallower slope and weaker dependence on atomic gas fraction</a:t>
            </a:r>
            <a:r>
              <a:rPr lang="en-US" sz="2400" dirty="0">
                <a:cs typeface="Calibri"/>
              </a:rPr>
              <a:t>, agrees better with our data.</a:t>
            </a:r>
            <a:endParaRPr lang="en-US"/>
          </a:p>
        </p:txBody>
      </p:sp>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5605"/>
            <a:ext cx="10015929" cy="1654615"/>
          </a:xfrm>
        </p:spPr>
        <p:txBody>
          <a:bodyPr>
            <a:normAutofit/>
          </a:bodyPr>
          <a:lstStyle/>
          <a:p>
            <a:r>
              <a:rPr lang="en-US" b="1" dirty="0">
                <a:cs typeface="Calibri Light"/>
              </a:rPr>
              <a:t>Best-fit 3D Plane to Angular Momentum, Mass and Atomic Gas Fraction </a:t>
            </a:r>
          </a:p>
        </p:txBody>
      </p:sp>
      <p:sp>
        <p:nvSpPr>
          <p:cNvPr id="7" name="TextBox 6">
            <a:extLst>
              <a:ext uri="{FF2B5EF4-FFF2-40B4-BE49-F238E27FC236}">
                <a16:creationId xmlns:a16="http://schemas.microsoft.com/office/drawing/2014/main" id="{576864CC-8F4A-84E2-0246-2B998C76C6EE}"/>
              </a:ext>
            </a:extLst>
          </p:cNvPr>
          <p:cNvSpPr txBox="1"/>
          <p:nvPr/>
        </p:nvSpPr>
        <p:spPr>
          <a:xfrm>
            <a:off x="3460402" y="5939092"/>
            <a:ext cx="7489902"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log</a:t>
            </a:r>
            <a:r>
              <a:rPr lang="en-US" baseline="-25000" dirty="0">
                <a:cs typeface="Calibri"/>
              </a:rPr>
              <a:t>10</a:t>
            </a:r>
            <a:r>
              <a:rPr lang="en-US" dirty="0">
                <a:cs typeface="Calibri"/>
              </a:rPr>
              <a:t> Baryonic Mass</a:t>
            </a:r>
            <a:endParaRPr lang="en-US"/>
          </a:p>
        </p:txBody>
      </p:sp>
      <p:sp>
        <p:nvSpPr>
          <p:cNvPr id="6" name="TextBox 5">
            <a:extLst>
              <a:ext uri="{FF2B5EF4-FFF2-40B4-BE49-F238E27FC236}">
                <a16:creationId xmlns:a16="http://schemas.microsoft.com/office/drawing/2014/main" id="{428C4812-842A-1D8C-13CC-75FD17219CE3}"/>
              </a:ext>
            </a:extLst>
          </p:cNvPr>
          <p:cNvSpPr txBox="1"/>
          <p:nvPr/>
        </p:nvSpPr>
        <p:spPr>
          <a:xfrm>
            <a:off x="9433810" y="620102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[Hardwick+2022b]</a:t>
            </a:r>
          </a:p>
        </p:txBody>
      </p:sp>
      <p:sp>
        <p:nvSpPr>
          <p:cNvPr id="8" name="Rectangle 7">
            <a:extLst>
              <a:ext uri="{FF2B5EF4-FFF2-40B4-BE49-F238E27FC236}">
                <a16:creationId xmlns:a16="http://schemas.microsoft.com/office/drawing/2014/main" id="{272BD04E-4077-3401-7DAF-8478A9EA322B}"/>
              </a:ext>
            </a:extLst>
          </p:cNvPr>
          <p:cNvSpPr/>
          <p:nvPr/>
        </p:nvSpPr>
        <p:spPr>
          <a:xfrm>
            <a:off x="3387688" y="1851938"/>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C8988B2-14C7-965C-4B30-E14C1361DE1A}"/>
              </a:ext>
            </a:extLst>
          </p:cNvPr>
          <p:cNvSpPr/>
          <p:nvPr/>
        </p:nvSpPr>
        <p:spPr>
          <a:xfrm>
            <a:off x="5376322" y="184264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ABB343D-16D2-7A44-35DC-2FDADEA3F8F0}"/>
              </a:ext>
            </a:extLst>
          </p:cNvPr>
          <p:cNvSpPr/>
          <p:nvPr/>
        </p:nvSpPr>
        <p:spPr>
          <a:xfrm>
            <a:off x="7337078" y="184264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AF7BD93-9BB9-B84B-6ED8-61E27A4F3776}"/>
              </a:ext>
            </a:extLst>
          </p:cNvPr>
          <p:cNvSpPr/>
          <p:nvPr/>
        </p:nvSpPr>
        <p:spPr>
          <a:xfrm>
            <a:off x="9316953" y="1851937"/>
            <a:ext cx="817756" cy="2137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4A22D3-D321-EF32-4AF6-F2662CE15F14}"/>
              </a:ext>
            </a:extLst>
          </p:cNvPr>
          <p:cNvSpPr/>
          <p:nvPr/>
        </p:nvSpPr>
        <p:spPr>
          <a:xfrm>
            <a:off x="3424858" y="388703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3EC86F3-4883-A81A-F2C3-D33EA6A46BD0}"/>
              </a:ext>
            </a:extLst>
          </p:cNvPr>
          <p:cNvSpPr/>
          <p:nvPr/>
        </p:nvSpPr>
        <p:spPr>
          <a:xfrm>
            <a:off x="5357737" y="388703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6513DAC-6EDD-847B-2A9F-927D1FC81D9C}"/>
              </a:ext>
            </a:extLst>
          </p:cNvPr>
          <p:cNvSpPr/>
          <p:nvPr/>
        </p:nvSpPr>
        <p:spPr>
          <a:xfrm>
            <a:off x="7337077" y="388703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EB0726-AFA8-AEF2-9422-EBD10B0B603D}"/>
              </a:ext>
            </a:extLst>
          </p:cNvPr>
          <p:cNvSpPr/>
          <p:nvPr/>
        </p:nvSpPr>
        <p:spPr>
          <a:xfrm>
            <a:off x="9316953" y="388703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78B6CAB-87D4-295F-717A-56B5A3917C9F}"/>
              </a:ext>
            </a:extLst>
          </p:cNvPr>
          <p:cNvSpPr txBox="1"/>
          <p:nvPr/>
        </p:nvSpPr>
        <p:spPr>
          <a:xfrm rot="-5400000">
            <a:off x="10278497" y="3590776"/>
            <a:ext cx="3116916"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dirty="0">
                <a:cs typeface="Calibri"/>
              </a:rPr>
              <a:t>log</a:t>
            </a:r>
            <a:r>
              <a:rPr lang="en-US" baseline="-25000" dirty="0">
                <a:cs typeface="Calibri"/>
              </a:rPr>
              <a:t>10</a:t>
            </a:r>
            <a:r>
              <a:rPr lang="en-US" dirty="0">
                <a:cs typeface="Calibri"/>
              </a:rPr>
              <a:t> </a:t>
            </a:r>
            <a:r>
              <a:rPr lang="en-US" dirty="0" err="1">
                <a:cs typeface="Calibri"/>
              </a:rPr>
              <a:t>f</a:t>
            </a:r>
            <a:r>
              <a:rPr lang="en-US" baseline="-25000" dirty="0" err="1">
                <a:cs typeface="Calibri"/>
              </a:rPr>
              <a:t>atm</a:t>
            </a:r>
            <a:endParaRPr lang="en-US" baseline="-25000" dirty="0">
              <a:cs typeface="Calibri"/>
            </a:endParaRPr>
          </a:p>
        </p:txBody>
      </p:sp>
      <p:pic>
        <p:nvPicPr>
          <p:cNvPr id="18" name="Picture 4" descr="A picture containing chart&#10;&#10;Description automatically generated">
            <a:extLst>
              <a:ext uri="{FF2B5EF4-FFF2-40B4-BE49-F238E27FC236}">
                <a16:creationId xmlns:a16="http://schemas.microsoft.com/office/drawing/2014/main" id="{941B3548-F3E6-142F-8E5F-774C29BD91D0}"/>
              </a:ext>
            </a:extLst>
          </p:cNvPr>
          <p:cNvPicPr>
            <a:picLocks noChangeAspect="1"/>
          </p:cNvPicPr>
          <p:nvPr/>
        </p:nvPicPr>
        <p:blipFill rotWithShape="1">
          <a:blip r:embed="rId6"/>
          <a:srcRect l="5545" r="10727" b="94182"/>
          <a:stretch/>
        </p:blipFill>
        <p:spPr>
          <a:xfrm>
            <a:off x="3155550" y="1417643"/>
            <a:ext cx="8065919" cy="280215"/>
          </a:xfrm>
          <a:prstGeom prst="rect">
            <a:avLst/>
          </a:prstGeom>
        </p:spPr>
      </p:pic>
      <p:sp>
        <p:nvSpPr>
          <p:cNvPr id="19" name="TextBox 18">
            <a:extLst>
              <a:ext uri="{FF2B5EF4-FFF2-40B4-BE49-F238E27FC236}">
                <a16:creationId xmlns:a16="http://schemas.microsoft.com/office/drawing/2014/main" id="{0472A423-2877-F7C1-5673-84C4EB850EEB}"/>
              </a:ext>
            </a:extLst>
          </p:cNvPr>
          <p:cNvSpPr txBox="1"/>
          <p:nvPr/>
        </p:nvSpPr>
        <p:spPr>
          <a:xfrm rot="-5400000">
            <a:off x="758366" y="3534851"/>
            <a:ext cx="443314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log</a:t>
            </a:r>
            <a:r>
              <a:rPr lang="en-US" baseline="-25000" dirty="0">
                <a:cs typeface="Calibri"/>
              </a:rPr>
              <a:t>10</a:t>
            </a:r>
            <a:r>
              <a:rPr lang="en-US" dirty="0">
                <a:cs typeface="Calibri"/>
              </a:rPr>
              <a:t> Baryonic specific AM</a:t>
            </a:r>
            <a:endParaRPr lang="en-US" dirty="0"/>
          </a:p>
        </p:txBody>
      </p:sp>
      <p:sp>
        <p:nvSpPr>
          <p:cNvPr id="20" name="TextBox 19">
            <a:extLst>
              <a:ext uri="{FF2B5EF4-FFF2-40B4-BE49-F238E27FC236}">
                <a16:creationId xmlns:a16="http://schemas.microsoft.com/office/drawing/2014/main" id="{8253210C-2C9D-6ED0-2F99-EE9DD83B9D40}"/>
              </a:ext>
            </a:extLst>
          </p:cNvPr>
          <p:cNvSpPr txBox="1"/>
          <p:nvPr/>
        </p:nvSpPr>
        <p:spPr>
          <a:xfrm rot="-5400000">
            <a:off x="1956262" y="2347181"/>
            <a:ext cx="12933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cs typeface="Calibri"/>
              </a:rPr>
              <a:t>O16 Model</a:t>
            </a:r>
            <a:endParaRPr lang="en-US" b="1" u="sng">
              <a:cs typeface="Calibri"/>
            </a:endParaRPr>
          </a:p>
        </p:txBody>
      </p:sp>
      <p:sp>
        <p:nvSpPr>
          <p:cNvPr id="21" name="TextBox 20">
            <a:extLst>
              <a:ext uri="{FF2B5EF4-FFF2-40B4-BE49-F238E27FC236}">
                <a16:creationId xmlns:a16="http://schemas.microsoft.com/office/drawing/2014/main" id="{F6B3C4F7-AF50-85A5-6A03-89A5D9698FB0}"/>
              </a:ext>
            </a:extLst>
          </p:cNvPr>
          <p:cNvSpPr txBox="1"/>
          <p:nvPr/>
        </p:nvSpPr>
        <p:spPr>
          <a:xfrm rot="16200000">
            <a:off x="1568525" y="4658952"/>
            <a:ext cx="20893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u="sng" dirty="0">
                <a:cs typeface="Calibri"/>
              </a:rPr>
              <a:t>Our best-fit plane</a:t>
            </a:r>
            <a:endParaRPr lang="en-US" b="1" u="sng">
              <a:cs typeface="Calibri"/>
            </a:endParaRPr>
          </a:p>
        </p:txBody>
      </p:sp>
      <p:sp>
        <p:nvSpPr>
          <p:cNvPr id="17" name="Rectangle 16">
            <a:extLst>
              <a:ext uri="{FF2B5EF4-FFF2-40B4-BE49-F238E27FC236}">
                <a16:creationId xmlns:a16="http://schemas.microsoft.com/office/drawing/2014/main" id="{84DBEC77-801A-61E8-D19E-A07EC370BB7D}"/>
              </a:ext>
            </a:extLst>
          </p:cNvPr>
          <p:cNvSpPr/>
          <p:nvPr/>
        </p:nvSpPr>
        <p:spPr>
          <a:xfrm>
            <a:off x="3188824" y="3782027"/>
            <a:ext cx="7899721" cy="22377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504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animBg="1"/>
    </p:bldLst>
  </p:timing>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4355F1-1618-73CB-AA87-6833C02AAC2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15</a:t>
            </a:fld>
            <a:endParaRPr lang="en-US" dirty="0">
              <a:solidFill>
                <a:schemeClr val="tx1"/>
              </a:solidFill>
            </a:endParaRPr>
          </a:p>
        </p:txBody>
      </p:sp>
      <p:pic>
        <p:nvPicPr>
          <p:cNvPr id="3" name="Picture 4" descr="Chart&#10;&#10;Description automatically generated">
            <a:extLst>
              <a:ext uri="{FF2B5EF4-FFF2-40B4-BE49-F238E27FC236}">
                <a16:creationId xmlns:a16="http://schemas.microsoft.com/office/drawing/2014/main" id="{823EC8A7-97CF-9878-8796-5FCDDD1A8979}"/>
              </a:ext>
            </a:extLst>
          </p:cNvPr>
          <p:cNvPicPr>
            <a:picLocks noGrp="1" noChangeAspect="1"/>
          </p:cNvPicPr>
          <p:nvPr>
            <p:ph idx="1"/>
          </p:nvPr>
        </p:nvPicPr>
        <p:blipFill>
          <a:blip r:embed="rId5"/>
          <a:stretch>
            <a:fillRect/>
          </a:stretch>
        </p:blipFill>
        <p:spPr>
          <a:xfrm>
            <a:off x="2713129" y="1279509"/>
            <a:ext cx="9263223" cy="4935387"/>
          </a:xfrm>
        </p:spPr>
      </p:pic>
      <p:sp>
        <p:nvSpPr>
          <p:cNvPr id="5" name="TextBox 4">
            <a:extLst>
              <a:ext uri="{FF2B5EF4-FFF2-40B4-BE49-F238E27FC236}">
                <a16:creationId xmlns:a16="http://schemas.microsoft.com/office/drawing/2014/main" id="{985C8CE3-DB0D-30C5-3245-52B45B48AA5F}"/>
              </a:ext>
            </a:extLst>
          </p:cNvPr>
          <p:cNvSpPr txBox="1"/>
          <p:nvPr/>
        </p:nvSpPr>
        <p:spPr>
          <a:xfrm>
            <a:off x="93281" y="1742011"/>
            <a:ext cx="259289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AutoNum type="arabicPeriod"/>
            </a:pPr>
            <a:r>
              <a:rPr lang="en-US" sz="2000" dirty="0">
                <a:solidFill>
                  <a:srgbClr val="C00000"/>
                </a:solidFill>
                <a:ea typeface="+mn-lt"/>
                <a:cs typeface="+mn-lt"/>
              </a:rPr>
              <a:t>Is this result unique to our sample?</a:t>
            </a:r>
            <a:endParaRPr lang="en-US" sz="2000">
              <a:solidFill>
                <a:srgbClr val="C00000"/>
              </a:solidFill>
              <a:cs typeface="Calibri" panose="020F0502020204030204"/>
            </a:endParaRPr>
          </a:p>
          <a:p>
            <a:pPr marL="457200" indent="-457200">
              <a:buAutoNum type="arabicPeriod"/>
            </a:pPr>
            <a:endParaRPr lang="en-US" sz="2000" dirty="0">
              <a:solidFill>
                <a:srgbClr val="C00000"/>
              </a:solidFill>
              <a:ea typeface="+mn-lt"/>
              <a:cs typeface="+mn-lt"/>
            </a:endParaRPr>
          </a:p>
          <a:p>
            <a:pPr marL="457200" indent="-457200">
              <a:buAutoNum type="arabicPeriod"/>
            </a:pPr>
            <a:r>
              <a:rPr lang="en-US" sz="2000" dirty="0">
                <a:solidFill>
                  <a:srgbClr val="C00000"/>
                </a:solidFill>
                <a:ea typeface="+mn-lt"/>
                <a:cs typeface="+mn-lt"/>
              </a:rPr>
              <a:t>If not, what is causing this deviation between O16 model and </a:t>
            </a:r>
            <a:r>
              <a:rPr lang="en-US" sz="2000" dirty="0" err="1">
                <a:solidFill>
                  <a:srgbClr val="C00000"/>
                </a:solidFill>
                <a:ea typeface="+mn-lt"/>
                <a:cs typeface="+mn-lt"/>
              </a:rPr>
              <a:t>xGASS</a:t>
            </a:r>
            <a:r>
              <a:rPr lang="en-US" sz="2000" dirty="0">
                <a:solidFill>
                  <a:srgbClr val="C00000"/>
                </a:solidFill>
                <a:ea typeface="+mn-lt"/>
                <a:cs typeface="+mn-lt"/>
              </a:rPr>
              <a:t>?</a:t>
            </a:r>
            <a:endParaRPr lang="en-US" sz="2000" dirty="0">
              <a:solidFill>
                <a:srgbClr val="000000"/>
              </a:solidFill>
              <a:ea typeface="+mn-lt"/>
              <a:cs typeface="+mn-lt"/>
            </a:endParaRPr>
          </a:p>
        </p:txBody>
      </p:sp>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5605"/>
            <a:ext cx="10015929" cy="1654615"/>
          </a:xfrm>
        </p:spPr>
        <p:txBody>
          <a:bodyPr>
            <a:normAutofit/>
          </a:bodyPr>
          <a:lstStyle/>
          <a:p>
            <a:r>
              <a:rPr lang="en-US" b="1" dirty="0">
                <a:cs typeface="Calibri Light"/>
              </a:rPr>
              <a:t>Best-fit 3D Plane to Angular Momentum, Mass and Atomic Gas Fraction </a:t>
            </a:r>
          </a:p>
        </p:txBody>
      </p:sp>
      <p:sp>
        <p:nvSpPr>
          <p:cNvPr id="7" name="TextBox 6">
            <a:extLst>
              <a:ext uri="{FF2B5EF4-FFF2-40B4-BE49-F238E27FC236}">
                <a16:creationId xmlns:a16="http://schemas.microsoft.com/office/drawing/2014/main" id="{576864CC-8F4A-84E2-0246-2B998C76C6EE}"/>
              </a:ext>
            </a:extLst>
          </p:cNvPr>
          <p:cNvSpPr txBox="1"/>
          <p:nvPr/>
        </p:nvSpPr>
        <p:spPr>
          <a:xfrm>
            <a:off x="3460402" y="5939092"/>
            <a:ext cx="7489902"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log</a:t>
            </a:r>
            <a:r>
              <a:rPr lang="en-US" baseline="-25000" dirty="0">
                <a:cs typeface="Calibri"/>
              </a:rPr>
              <a:t>10</a:t>
            </a:r>
            <a:r>
              <a:rPr lang="en-US" dirty="0">
                <a:cs typeface="Calibri"/>
              </a:rPr>
              <a:t> Baryonic Mass</a:t>
            </a:r>
            <a:endParaRPr lang="en-US"/>
          </a:p>
        </p:txBody>
      </p:sp>
      <p:sp>
        <p:nvSpPr>
          <p:cNvPr id="6" name="TextBox 5">
            <a:extLst>
              <a:ext uri="{FF2B5EF4-FFF2-40B4-BE49-F238E27FC236}">
                <a16:creationId xmlns:a16="http://schemas.microsoft.com/office/drawing/2014/main" id="{428C4812-842A-1D8C-13CC-75FD17219CE3}"/>
              </a:ext>
            </a:extLst>
          </p:cNvPr>
          <p:cNvSpPr txBox="1"/>
          <p:nvPr/>
        </p:nvSpPr>
        <p:spPr>
          <a:xfrm>
            <a:off x="9433810" y="620102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[Hardwick+2022b]</a:t>
            </a:r>
          </a:p>
        </p:txBody>
      </p:sp>
      <p:sp>
        <p:nvSpPr>
          <p:cNvPr id="8" name="Rectangle 7">
            <a:extLst>
              <a:ext uri="{FF2B5EF4-FFF2-40B4-BE49-F238E27FC236}">
                <a16:creationId xmlns:a16="http://schemas.microsoft.com/office/drawing/2014/main" id="{272BD04E-4077-3401-7DAF-8478A9EA322B}"/>
              </a:ext>
            </a:extLst>
          </p:cNvPr>
          <p:cNvSpPr/>
          <p:nvPr/>
        </p:nvSpPr>
        <p:spPr>
          <a:xfrm>
            <a:off x="3387688" y="1851938"/>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C8988B2-14C7-965C-4B30-E14C1361DE1A}"/>
              </a:ext>
            </a:extLst>
          </p:cNvPr>
          <p:cNvSpPr/>
          <p:nvPr/>
        </p:nvSpPr>
        <p:spPr>
          <a:xfrm>
            <a:off x="5376322" y="184264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ABB343D-16D2-7A44-35DC-2FDADEA3F8F0}"/>
              </a:ext>
            </a:extLst>
          </p:cNvPr>
          <p:cNvSpPr/>
          <p:nvPr/>
        </p:nvSpPr>
        <p:spPr>
          <a:xfrm>
            <a:off x="7337078" y="184264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AF7BD93-9BB9-B84B-6ED8-61E27A4F3776}"/>
              </a:ext>
            </a:extLst>
          </p:cNvPr>
          <p:cNvSpPr/>
          <p:nvPr/>
        </p:nvSpPr>
        <p:spPr>
          <a:xfrm>
            <a:off x="9316953" y="1851937"/>
            <a:ext cx="817756" cy="2137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4A22D3-D321-EF32-4AF6-F2662CE15F14}"/>
              </a:ext>
            </a:extLst>
          </p:cNvPr>
          <p:cNvSpPr/>
          <p:nvPr/>
        </p:nvSpPr>
        <p:spPr>
          <a:xfrm>
            <a:off x="3424858" y="388703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3EC86F3-4883-A81A-F2C3-D33EA6A46BD0}"/>
              </a:ext>
            </a:extLst>
          </p:cNvPr>
          <p:cNvSpPr/>
          <p:nvPr/>
        </p:nvSpPr>
        <p:spPr>
          <a:xfrm>
            <a:off x="5357737" y="388703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6513DAC-6EDD-847B-2A9F-927D1FC81D9C}"/>
              </a:ext>
            </a:extLst>
          </p:cNvPr>
          <p:cNvSpPr/>
          <p:nvPr/>
        </p:nvSpPr>
        <p:spPr>
          <a:xfrm>
            <a:off x="7337077" y="388703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EB0726-AFA8-AEF2-9422-EBD10B0B603D}"/>
              </a:ext>
            </a:extLst>
          </p:cNvPr>
          <p:cNvSpPr/>
          <p:nvPr/>
        </p:nvSpPr>
        <p:spPr>
          <a:xfrm>
            <a:off x="9316953" y="3887035"/>
            <a:ext cx="1059365" cy="223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78B6CAB-87D4-295F-717A-56B5A3917C9F}"/>
              </a:ext>
            </a:extLst>
          </p:cNvPr>
          <p:cNvSpPr txBox="1"/>
          <p:nvPr/>
        </p:nvSpPr>
        <p:spPr>
          <a:xfrm rot="-5400000">
            <a:off x="10278497" y="3590776"/>
            <a:ext cx="3116916"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dirty="0">
                <a:cs typeface="Calibri"/>
              </a:rPr>
              <a:t>log</a:t>
            </a:r>
            <a:r>
              <a:rPr lang="en-US" baseline="-25000" dirty="0">
                <a:cs typeface="Calibri"/>
              </a:rPr>
              <a:t>10</a:t>
            </a:r>
            <a:r>
              <a:rPr lang="en-US" dirty="0">
                <a:cs typeface="Calibri"/>
              </a:rPr>
              <a:t> </a:t>
            </a:r>
            <a:r>
              <a:rPr lang="en-US" dirty="0" err="1">
                <a:cs typeface="Calibri"/>
              </a:rPr>
              <a:t>f</a:t>
            </a:r>
            <a:r>
              <a:rPr lang="en-US" baseline="-25000" dirty="0" err="1">
                <a:cs typeface="Calibri"/>
              </a:rPr>
              <a:t>atm</a:t>
            </a:r>
            <a:endParaRPr lang="en-US" baseline="-25000" dirty="0">
              <a:cs typeface="Calibri"/>
            </a:endParaRPr>
          </a:p>
        </p:txBody>
      </p:sp>
      <p:pic>
        <p:nvPicPr>
          <p:cNvPr id="18" name="Picture 4" descr="A picture containing chart&#10;&#10;Description automatically generated">
            <a:extLst>
              <a:ext uri="{FF2B5EF4-FFF2-40B4-BE49-F238E27FC236}">
                <a16:creationId xmlns:a16="http://schemas.microsoft.com/office/drawing/2014/main" id="{941B3548-F3E6-142F-8E5F-774C29BD91D0}"/>
              </a:ext>
            </a:extLst>
          </p:cNvPr>
          <p:cNvPicPr>
            <a:picLocks noChangeAspect="1"/>
          </p:cNvPicPr>
          <p:nvPr/>
        </p:nvPicPr>
        <p:blipFill rotWithShape="1">
          <a:blip r:embed="rId6"/>
          <a:srcRect l="5545" r="10727" b="94182"/>
          <a:stretch/>
        </p:blipFill>
        <p:spPr>
          <a:xfrm>
            <a:off x="3155550" y="1417643"/>
            <a:ext cx="8065919" cy="280215"/>
          </a:xfrm>
          <a:prstGeom prst="rect">
            <a:avLst/>
          </a:prstGeom>
        </p:spPr>
      </p:pic>
      <p:sp>
        <p:nvSpPr>
          <p:cNvPr id="19" name="TextBox 18">
            <a:extLst>
              <a:ext uri="{FF2B5EF4-FFF2-40B4-BE49-F238E27FC236}">
                <a16:creationId xmlns:a16="http://schemas.microsoft.com/office/drawing/2014/main" id="{0472A423-2877-F7C1-5673-84C4EB850EEB}"/>
              </a:ext>
            </a:extLst>
          </p:cNvPr>
          <p:cNvSpPr txBox="1"/>
          <p:nvPr/>
        </p:nvSpPr>
        <p:spPr>
          <a:xfrm rot="-5400000">
            <a:off x="758366" y="3534851"/>
            <a:ext cx="443314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log</a:t>
            </a:r>
            <a:r>
              <a:rPr lang="en-US" baseline="-25000" dirty="0">
                <a:cs typeface="Calibri"/>
              </a:rPr>
              <a:t>10</a:t>
            </a:r>
            <a:r>
              <a:rPr lang="en-US" dirty="0">
                <a:cs typeface="Calibri"/>
              </a:rPr>
              <a:t> Baryonic specific AM</a:t>
            </a:r>
            <a:endParaRPr lang="en-US" dirty="0"/>
          </a:p>
        </p:txBody>
      </p:sp>
      <p:sp>
        <p:nvSpPr>
          <p:cNvPr id="20" name="TextBox 19">
            <a:extLst>
              <a:ext uri="{FF2B5EF4-FFF2-40B4-BE49-F238E27FC236}">
                <a16:creationId xmlns:a16="http://schemas.microsoft.com/office/drawing/2014/main" id="{8253210C-2C9D-6ED0-2F99-EE9DD83B9D40}"/>
              </a:ext>
            </a:extLst>
          </p:cNvPr>
          <p:cNvSpPr txBox="1"/>
          <p:nvPr/>
        </p:nvSpPr>
        <p:spPr>
          <a:xfrm rot="-5400000">
            <a:off x="1956262" y="2347181"/>
            <a:ext cx="12933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cs typeface="Calibri"/>
              </a:rPr>
              <a:t>O16 Model</a:t>
            </a:r>
            <a:endParaRPr lang="en-US" b="1" u="sng">
              <a:cs typeface="Calibri"/>
            </a:endParaRPr>
          </a:p>
        </p:txBody>
      </p:sp>
      <p:sp>
        <p:nvSpPr>
          <p:cNvPr id="21" name="TextBox 20">
            <a:extLst>
              <a:ext uri="{FF2B5EF4-FFF2-40B4-BE49-F238E27FC236}">
                <a16:creationId xmlns:a16="http://schemas.microsoft.com/office/drawing/2014/main" id="{F6B3C4F7-AF50-85A5-6A03-89A5D9698FB0}"/>
              </a:ext>
            </a:extLst>
          </p:cNvPr>
          <p:cNvSpPr txBox="1"/>
          <p:nvPr/>
        </p:nvSpPr>
        <p:spPr>
          <a:xfrm rot="16200000">
            <a:off x="1568525" y="4658952"/>
            <a:ext cx="20893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u="sng" dirty="0">
                <a:cs typeface="Calibri"/>
              </a:rPr>
              <a:t>Our best-fit plane</a:t>
            </a:r>
            <a:endParaRPr lang="en-US" b="1" u="sng">
              <a:cs typeface="Calibri"/>
            </a:endParaRPr>
          </a:p>
        </p:txBody>
      </p:sp>
      <p:sp>
        <p:nvSpPr>
          <p:cNvPr id="23" name="TextBox 22">
            <a:extLst>
              <a:ext uri="{FF2B5EF4-FFF2-40B4-BE49-F238E27FC236}">
                <a16:creationId xmlns:a16="http://schemas.microsoft.com/office/drawing/2014/main" id="{A7D6F12C-C799-227C-DBCF-C118DA3CAD7C}"/>
              </a:ext>
            </a:extLst>
          </p:cNvPr>
          <p:cNvSpPr txBox="1"/>
          <p:nvPr/>
        </p:nvSpPr>
        <p:spPr>
          <a:xfrm>
            <a:off x="4020346" y="4205181"/>
            <a:ext cx="2426718" cy="1200329"/>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err="1">
                <a:solidFill>
                  <a:schemeClr val="accent4">
                    <a:lumMod val="75000"/>
                  </a:schemeClr>
                </a:solidFill>
                <a:cs typeface="Calibri"/>
              </a:rPr>
              <a:t>xGASS</a:t>
            </a:r>
            <a:r>
              <a:rPr lang="en-US" b="1" dirty="0">
                <a:solidFill>
                  <a:schemeClr val="accent4">
                    <a:lumMod val="75000"/>
                  </a:schemeClr>
                </a:solidFill>
                <a:cs typeface="Calibri"/>
              </a:rPr>
              <a:t> galaxies have less atomic gas or higher AM than O16 predicts</a:t>
            </a:r>
          </a:p>
        </p:txBody>
      </p:sp>
      <p:sp>
        <p:nvSpPr>
          <p:cNvPr id="22" name="TextBox 21">
            <a:extLst>
              <a:ext uri="{FF2B5EF4-FFF2-40B4-BE49-F238E27FC236}">
                <a16:creationId xmlns:a16="http://schemas.microsoft.com/office/drawing/2014/main" id="{B7999508-25BE-41F3-185A-04571B731805}"/>
              </a:ext>
            </a:extLst>
          </p:cNvPr>
          <p:cNvSpPr txBox="1"/>
          <p:nvPr/>
        </p:nvSpPr>
        <p:spPr>
          <a:xfrm>
            <a:off x="221848" y="5526911"/>
            <a:ext cx="2167960" cy="95410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cs typeface="Calibri"/>
              </a:rPr>
              <a:t>Cosmological </a:t>
            </a:r>
          </a:p>
          <a:p>
            <a:pPr algn="ctr"/>
            <a:r>
              <a:rPr lang="en-US" sz="2800" dirty="0">
                <a:cs typeface="Calibri"/>
              </a:rPr>
              <a:t>Simulations</a:t>
            </a:r>
          </a:p>
        </p:txBody>
      </p:sp>
      <p:sp>
        <p:nvSpPr>
          <p:cNvPr id="24" name="Arrow: Right 23">
            <a:extLst>
              <a:ext uri="{FF2B5EF4-FFF2-40B4-BE49-F238E27FC236}">
                <a16:creationId xmlns:a16="http://schemas.microsoft.com/office/drawing/2014/main" id="{7F602378-3386-3D56-6E12-CE4E31A7483F}"/>
              </a:ext>
            </a:extLst>
          </p:cNvPr>
          <p:cNvSpPr/>
          <p:nvPr/>
        </p:nvSpPr>
        <p:spPr>
          <a:xfrm rot="5400000">
            <a:off x="1010682" y="4850544"/>
            <a:ext cx="598025" cy="48227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172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2" grpId="0" animBg="1"/>
      <p:bldP spid="24" grpId="0" animBg="1"/>
    </p:bldLst>
  </p:timing>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Simulations - EAGLE</a:t>
            </a:r>
            <a:endParaRPr lang="en-US" b="1" dirty="0"/>
          </a:p>
        </p:txBody>
      </p:sp>
      <p:sp>
        <p:nvSpPr>
          <p:cNvPr id="4" name="Slide Number Placeholder 3">
            <a:extLst>
              <a:ext uri="{FF2B5EF4-FFF2-40B4-BE49-F238E27FC236}">
                <a16:creationId xmlns:a16="http://schemas.microsoft.com/office/drawing/2014/main" id="{E398C074-5F26-479D-DA44-CE66088375A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16</a:t>
            </a:fld>
            <a:endParaRPr lang="en-US" dirty="0">
              <a:solidFill>
                <a:schemeClr val="tx1"/>
              </a:solidFill>
            </a:endParaRPr>
          </a:p>
        </p:txBody>
      </p:sp>
      <p:sp>
        <p:nvSpPr>
          <p:cNvPr id="7" name="Rectangle 6">
            <a:extLst>
              <a:ext uri="{FF2B5EF4-FFF2-40B4-BE49-F238E27FC236}">
                <a16:creationId xmlns:a16="http://schemas.microsoft.com/office/drawing/2014/main" id="{76D65B52-393B-5029-904B-3328A152FC22}"/>
              </a:ext>
            </a:extLst>
          </p:cNvPr>
          <p:cNvSpPr/>
          <p:nvPr/>
        </p:nvSpPr>
        <p:spPr>
          <a:xfrm rot="660000">
            <a:off x="10329282" y="330355"/>
            <a:ext cx="1542583" cy="1245217"/>
          </a:xfrm>
          <a:prstGeom prst="rect">
            <a:avLst/>
          </a:prstGeom>
          <a:solidFill>
            <a:srgbClr val="C00000"/>
          </a:solidFill>
          <a:ln>
            <a:solidFill>
              <a:schemeClr val="tx1">
                <a:lumMod val="95000"/>
                <a:lumOff val="5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b="1" dirty="0">
                <a:cs typeface="Calibri"/>
              </a:rPr>
              <a:t>WORK IN PROGRESS</a:t>
            </a:r>
            <a:endParaRPr lang="en-US" sz="2400" dirty="0">
              <a:cs typeface="Calibri" panose="020F0502020204030204"/>
            </a:endParaRPr>
          </a:p>
        </p:txBody>
      </p:sp>
      <p:sp>
        <p:nvSpPr>
          <p:cNvPr id="8" name="TextBox 7">
            <a:extLst>
              <a:ext uri="{FF2B5EF4-FFF2-40B4-BE49-F238E27FC236}">
                <a16:creationId xmlns:a16="http://schemas.microsoft.com/office/drawing/2014/main" id="{2CF4AC27-A508-74A9-A607-FEB4C91BD873}"/>
              </a:ext>
            </a:extLst>
          </p:cNvPr>
          <p:cNvSpPr txBox="1"/>
          <p:nvPr/>
        </p:nvSpPr>
        <p:spPr>
          <a:xfrm>
            <a:off x="7526090" y="1643655"/>
            <a:ext cx="3781176" cy="4261679"/>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nSpc>
                <a:spcPct val="90000"/>
              </a:lnSpc>
              <a:spcBef>
                <a:spcPts val="1000"/>
              </a:spcBef>
            </a:pPr>
            <a:r>
              <a:rPr lang="en-US" sz="2400" dirty="0">
                <a:ea typeface="+mn-lt"/>
                <a:cs typeface="+mn-lt"/>
              </a:rPr>
              <a:t>Comparing </a:t>
            </a:r>
            <a:r>
              <a:rPr lang="en-US" sz="2400" b="1" dirty="0">
                <a:solidFill>
                  <a:schemeClr val="accent2">
                    <a:lumMod val="75000"/>
                  </a:schemeClr>
                </a:solidFill>
                <a:ea typeface="+mn-lt"/>
                <a:cs typeface="+mn-lt"/>
              </a:rPr>
              <a:t>EAGLE</a:t>
            </a:r>
            <a:r>
              <a:rPr lang="en-US" sz="2400" dirty="0">
                <a:ea typeface="+mn-lt"/>
                <a:cs typeface="+mn-lt"/>
              </a:rPr>
              <a:t> galaxies (Lagos+2017) to </a:t>
            </a:r>
            <a:r>
              <a:rPr lang="en-US" sz="2400" b="1" dirty="0" err="1">
                <a:solidFill>
                  <a:schemeClr val="accent1">
                    <a:lumMod val="75000"/>
                  </a:schemeClr>
                </a:solidFill>
                <a:ea typeface="+mn-lt"/>
                <a:cs typeface="+mn-lt"/>
              </a:rPr>
              <a:t>xGASS</a:t>
            </a:r>
            <a:r>
              <a:rPr lang="en-US" sz="2400" b="1" dirty="0">
                <a:solidFill>
                  <a:srgbClr val="0070C0"/>
                </a:solidFill>
                <a:ea typeface="+mn-lt"/>
                <a:cs typeface="+mn-lt"/>
              </a:rPr>
              <a:t> </a:t>
            </a:r>
            <a:endParaRPr lang="en-US" dirty="0"/>
          </a:p>
          <a:p>
            <a:pPr>
              <a:lnSpc>
                <a:spcPct val="90000"/>
              </a:lnSpc>
              <a:spcBef>
                <a:spcPts val="1000"/>
              </a:spcBef>
            </a:pPr>
            <a:endParaRPr lang="en-US" sz="2400" dirty="0">
              <a:cs typeface="Calibri"/>
            </a:endParaRPr>
          </a:p>
          <a:p>
            <a:pPr>
              <a:lnSpc>
                <a:spcPct val="90000"/>
              </a:lnSpc>
              <a:spcBef>
                <a:spcPts val="1000"/>
              </a:spcBef>
            </a:pPr>
            <a:r>
              <a:rPr lang="en-US" sz="2400" dirty="0">
                <a:cs typeface="Calibri"/>
              </a:rPr>
              <a:t>Created a sample for the EAGLE data from Lagos et al. (2017), which </a:t>
            </a:r>
            <a:r>
              <a:rPr lang="en-US" sz="2400" b="1" dirty="0">
                <a:solidFill>
                  <a:srgbClr val="C00000"/>
                </a:solidFill>
                <a:cs typeface="Calibri"/>
              </a:rPr>
              <a:t>mimics the </a:t>
            </a:r>
            <a:r>
              <a:rPr lang="en-US" sz="2400" b="1" dirty="0" err="1">
                <a:solidFill>
                  <a:srgbClr val="C00000"/>
                </a:solidFill>
                <a:cs typeface="Calibri"/>
              </a:rPr>
              <a:t>xGASS</a:t>
            </a:r>
            <a:r>
              <a:rPr lang="en-US" sz="2400" b="1" dirty="0">
                <a:solidFill>
                  <a:srgbClr val="C00000"/>
                </a:solidFill>
                <a:cs typeface="Calibri"/>
              </a:rPr>
              <a:t> selection</a:t>
            </a:r>
            <a:r>
              <a:rPr lang="en-US" sz="2400" dirty="0">
                <a:cs typeface="Calibri"/>
              </a:rPr>
              <a:t>.</a:t>
            </a:r>
            <a:endParaRPr lang="en-US"/>
          </a:p>
          <a:p>
            <a:pPr>
              <a:lnSpc>
                <a:spcPct val="90000"/>
              </a:lnSpc>
              <a:spcBef>
                <a:spcPts val="1000"/>
              </a:spcBef>
            </a:pPr>
            <a:endParaRPr lang="en-US" sz="2400" dirty="0">
              <a:cs typeface="Calibri"/>
            </a:endParaRPr>
          </a:p>
          <a:p>
            <a:pPr>
              <a:lnSpc>
                <a:spcPct val="90000"/>
              </a:lnSpc>
              <a:spcBef>
                <a:spcPts val="1000"/>
              </a:spcBef>
            </a:pPr>
            <a:r>
              <a:rPr lang="en-US" sz="2400" dirty="0">
                <a:cs typeface="Calibri"/>
              </a:rPr>
              <a:t>EAGLE has a comparable HI gas fraction distribution as </a:t>
            </a:r>
            <a:r>
              <a:rPr lang="en-US" sz="2400" dirty="0" err="1">
                <a:cs typeface="Calibri"/>
              </a:rPr>
              <a:t>xGASS</a:t>
            </a:r>
            <a:r>
              <a:rPr lang="en-US" sz="2400" dirty="0">
                <a:cs typeface="Calibri"/>
              </a:rPr>
              <a:t>.</a:t>
            </a:r>
          </a:p>
        </p:txBody>
      </p:sp>
      <p:sp>
        <p:nvSpPr>
          <p:cNvPr id="3" name="TextBox 2">
            <a:extLst>
              <a:ext uri="{FF2B5EF4-FFF2-40B4-BE49-F238E27FC236}">
                <a16:creationId xmlns:a16="http://schemas.microsoft.com/office/drawing/2014/main" id="{5E23401C-E0D9-1951-502D-8497847544BD}"/>
              </a:ext>
            </a:extLst>
          </p:cNvPr>
          <p:cNvSpPr txBox="1"/>
          <p:nvPr/>
        </p:nvSpPr>
        <p:spPr>
          <a:xfrm>
            <a:off x="1" y="6259975"/>
            <a:ext cx="50423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a:t>
            </a:r>
            <a:r>
              <a:rPr lang="en-US" dirty="0" err="1">
                <a:cs typeface="Calibri"/>
              </a:rPr>
              <a:t>Hardwick+InPrep</a:t>
            </a:r>
            <a:r>
              <a:rPr lang="en-US" dirty="0">
                <a:cs typeface="Calibri"/>
              </a:rPr>
              <a:t>] Data from Lagos+2017</a:t>
            </a:r>
            <a:endParaRPr lang="en-US" dirty="0"/>
          </a:p>
        </p:txBody>
      </p:sp>
      <p:pic>
        <p:nvPicPr>
          <p:cNvPr id="12" name="Picture 12" descr="Chart, histogram&#10;&#10;Description automatically generated">
            <a:extLst>
              <a:ext uri="{FF2B5EF4-FFF2-40B4-BE49-F238E27FC236}">
                <a16:creationId xmlns:a16="http://schemas.microsoft.com/office/drawing/2014/main" id="{483C9446-3C7F-75A4-2BC9-AC343295E522}"/>
              </a:ext>
            </a:extLst>
          </p:cNvPr>
          <p:cNvPicPr>
            <a:picLocks noChangeAspect="1"/>
          </p:cNvPicPr>
          <p:nvPr/>
        </p:nvPicPr>
        <p:blipFill>
          <a:blip r:embed="rId5"/>
          <a:stretch>
            <a:fillRect/>
          </a:stretch>
        </p:blipFill>
        <p:spPr>
          <a:xfrm>
            <a:off x="885958" y="802217"/>
            <a:ext cx="6303168" cy="5602816"/>
          </a:xfrm>
          <a:prstGeom prst="rect">
            <a:avLst/>
          </a:prstGeom>
        </p:spPr>
      </p:pic>
    </p:spTree>
    <p:extLst>
      <p:ext uri="{BB962C8B-B14F-4D97-AF65-F5344CB8AC3E}">
        <p14:creationId xmlns:p14="http://schemas.microsoft.com/office/powerpoint/2010/main" val="3889825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Simulations – EAGLE</a:t>
            </a:r>
            <a:endParaRPr lang="en-US" b="1" dirty="0"/>
          </a:p>
        </p:txBody>
      </p:sp>
      <p:sp>
        <p:nvSpPr>
          <p:cNvPr id="4" name="Slide Number Placeholder 3">
            <a:extLst>
              <a:ext uri="{FF2B5EF4-FFF2-40B4-BE49-F238E27FC236}">
                <a16:creationId xmlns:a16="http://schemas.microsoft.com/office/drawing/2014/main" id="{E398C074-5F26-479D-DA44-CE66088375A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17</a:t>
            </a:fld>
            <a:endParaRPr lang="en-US" dirty="0">
              <a:solidFill>
                <a:schemeClr val="tx1"/>
              </a:solidFill>
            </a:endParaRPr>
          </a:p>
        </p:txBody>
      </p:sp>
      <p:sp>
        <p:nvSpPr>
          <p:cNvPr id="6" name="Rectangle 5">
            <a:extLst>
              <a:ext uri="{FF2B5EF4-FFF2-40B4-BE49-F238E27FC236}">
                <a16:creationId xmlns:a16="http://schemas.microsoft.com/office/drawing/2014/main" id="{AFB21F42-0BDA-AF71-CB40-756B4983E7C4}"/>
              </a:ext>
            </a:extLst>
          </p:cNvPr>
          <p:cNvSpPr/>
          <p:nvPr/>
        </p:nvSpPr>
        <p:spPr>
          <a:xfrm rot="660000">
            <a:off x="10329282" y="330355"/>
            <a:ext cx="1542583" cy="1245217"/>
          </a:xfrm>
          <a:prstGeom prst="rect">
            <a:avLst/>
          </a:prstGeom>
          <a:solidFill>
            <a:srgbClr val="C00000"/>
          </a:solidFill>
          <a:ln>
            <a:solidFill>
              <a:schemeClr val="tx1">
                <a:lumMod val="95000"/>
                <a:lumOff val="5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b="1" dirty="0">
                <a:cs typeface="Calibri"/>
              </a:rPr>
              <a:t>WORK IN PROGRESS</a:t>
            </a:r>
            <a:endParaRPr lang="en-US" sz="2400" dirty="0">
              <a:cs typeface="Calibri" panose="020F0502020204030204"/>
            </a:endParaRPr>
          </a:p>
        </p:txBody>
      </p:sp>
      <p:sp>
        <p:nvSpPr>
          <p:cNvPr id="9" name="TextBox 8">
            <a:extLst>
              <a:ext uri="{FF2B5EF4-FFF2-40B4-BE49-F238E27FC236}">
                <a16:creationId xmlns:a16="http://schemas.microsoft.com/office/drawing/2014/main" id="{F2677FCC-E5CA-0143-67A7-82AFF0B7FB9B}"/>
              </a:ext>
            </a:extLst>
          </p:cNvPr>
          <p:cNvSpPr txBox="1"/>
          <p:nvPr/>
        </p:nvSpPr>
        <p:spPr>
          <a:xfrm>
            <a:off x="1182938" y="5230720"/>
            <a:ext cx="9039922" cy="757130"/>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lnSpc>
                <a:spcPct val="90000"/>
              </a:lnSpc>
              <a:spcBef>
                <a:spcPts val="1000"/>
              </a:spcBef>
            </a:pPr>
            <a:r>
              <a:rPr lang="en-US" sz="2400" dirty="0">
                <a:cs typeface="Calibri"/>
              </a:rPr>
              <a:t>For both the stellar &amp; baryonic Fall relations, the EAGLE comparison sample is showing </a:t>
            </a:r>
            <a:r>
              <a:rPr lang="en-US" sz="2400" b="1" dirty="0">
                <a:solidFill>
                  <a:srgbClr val="C00000"/>
                </a:solidFill>
                <a:cs typeface="Calibri"/>
              </a:rPr>
              <a:t>good agreement with </a:t>
            </a:r>
            <a:r>
              <a:rPr lang="en-US" sz="2400" b="1" dirty="0" err="1">
                <a:solidFill>
                  <a:srgbClr val="C00000"/>
                </a:solidFill>
                <a:cs typeface="Calibri"/>
              </a:rPr>
              <a:t>xGASS</a:t>
            </a:r>
            <a:r>
              <a:rPr lang="en-US" sz="2400" b="1" dirty="0">
                <a:solidFill>
                  <a:srgbClr val="C00000"/>
                </a:solidFill>
                <a:cs typeface="Calibri"/>
              </a:rPr>
              <a:t>.</a:t>
            </a:r>
          </a:p>
        </p:txBody>
      </p:sp>
      <p:sp>
        <p:nvSpPr>
          <p:cNvPr id="8" name="TextBox 7">
            <a:extLst>
              <a:ext uri="{FF2B5EF4-FFF2-40B4-BE49-F238E27FC236}">
                <a16:creationId xmlns:a16="http://schemas.microsoft.com/office/drawing/2014/main" id="{D6EFA4FD-9104-F149-F19C-D233255F3B89}"/>
              </a:ext>
            </a:extLst>
          </p:cNvPr>
          <p:cNvSpPr txBox="1"/>
          <p:nvPr/>
        </p:nvSpPr>
        <p:spPr>
          <a:xfrm>
            <a:off x="1" y="6259975"/>
            <a:ext cx="50423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a:t>
            </a:r>
            <a:r>
              <a:rPr lang="en-US" dirty="0" err="1">
                <a:cs typeface="Calibri"/>
              </a:rPr>
              <a:t>Hardwick+InPrep</a:t>
            </a:r>
            <a:r>
              <a:rPr lang="en-US" dirty="0">
                <a:cs typeface="Calibri"/>
              </a:rPr>
              <a:t>] Data from Lagos+2017</a:t>
            </a:r>
            <a:endParaRPr lang="en-US" dirty="0"/>
          </a:p>
        </p:txBody>
      </p:sp>
      <p:sp>
        <p:nvSpPr>
          <p:cNvPr id="10" name="TextBox 9">
            <a:extLst>
              <a:ext uri="{FF2B5EF4-FFF2-40B4-BE49-F238E27FC236}">
                <a16:creationId xmlns:a16="http://schemas.microsoft.com/office/drawing/2014/main" id="{0503D1B9-15B4-1D27-4F75-1CDEE8CB4383}"/>
              </a:ext>
            </a:extLst>
          </p:cNvPr>
          <p:cNvSpPr txBox="1"/>
          <p:nvPr/>
        </p:nvSpPr>
        <p:spPr>
          <a:xfrm>
            <a:off x="12805318" y="4321098"/>
            <a:ext cx="3168803" cy="1965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endParaRPr lang="en-US" dirty="0">
              <a:ea typeface="+mn-lt"/>
              <a:cs typeface="+mn-lt"/>
            </a:endParaRPr>
          </a:p>
          <a:p>
            <a:pPr algn="ctr">
              <a:lnSpc>
                <a:spcPct val="90000"/>
              </a:lnSpc>
              <a:spcBef>
                <a:spcPts val="1000"/>
              </a:spcBef>
            </a:pPr>
            <a:r>
              <a:rPr lang="en-US" dirty="0">
                <a:ea typeface="+mn-lt"/>
                <a:cs typeface="+mn-lt"/>
              </a:rPr>
              <a:t>For low masses, EAGLE kinematics may be unreliable due to numerical effects, so we place less emphasis on the comparison in these regions, (grey shaded region).</a:t>
            </a:r>
            <a:endParaRPr lang="en-US" dirty="0"/>
          </a:p>
        </p:txBody>
      </p:sp>
      <p:pic>
        <p:nvPicPr>
          <p:cNvPr id="16" name="Picture 16" descr="Chart&#10;&#10;Description automatically generated">
            <a:extLst>
              <a:ext uri="{FF2B5EF4-FFF2-40B4-BE49-F238E27FC236}">
                <a16:creationId xmlns:a16="http://schemas.microsoft.com/office/drawing/2014/main" id="{DDD63C7A-8C98-A016-5D92-980A912C7B08}"/>
              </a:ext>
            </a:extLst>
          </p:cNvPr>
          <p:cNvPicPr>
            <a:picLocks noGrp="1" noChangeAspect="1"/>
          </p:cNvPicPr>
          <p:nvPr>
            <p:ph idx="1"/>
          </p:nvPr>
        </p:nvPicPr>
        <p:blipFill>
          <a:blip r:embed="rId4"/>
          <a:stretch>
            <a:fillRect/>
          </a:stretch>
        </p:blipFill>
        <p:spPr>
          <a:xfrm>
            <a:off x="5875141" y="1900747"/>
            <a:ext cx="4519913" cy="2984339"/>
          </a:xfrm>
        </p:spPr>
      </p:pic>
      <p:pic>
        <p:nvPicPr>
          <p:cNvPr id="17" name="Picture 17" descr="Chart&#10;&#10;Description automatically generated">
            <a:extLst>
              <a:ext uri="{FF2B5EF4-FFF2-40B4-BE49-F238E27FC236}">
                <a16:creationId xmlns:a16="http://schemas.microsoft.com/office/drawing/2014/main" id="{B0D402A1-65E5-8900-CA37-BD9D459F69B0}"/>
              </a:ext>
            </a:extLst>
          </p:cNvPr>
          <p:cNvPicPr>
            <a:picLocks noChangeAspect="1"/>
          </p:cNvPicPr>
          <p:nvPr/>
        </p:nvPicPr>
        <p:blipFill>
          <a:blip r:embed="rId5"/>
          <a:stretch>
            <a:fillRect/>
          </a:stretch>
        </p:blipFill>
        <p:spPr>
          <a:xfrm>
            <a:off x="877583" y="1901400"/>
            <a:ext cx="4479401" cy="2986268"/>
          </a:xfrm>
          <a:prstGeom prst="rect">
            <a:avLst/>
          </a:prstGeom>
        </p:spPr>
      </p:pic>
      <p:sp>
        <p:nvSpPr>
          <p:cNvPr id="18" name="TextBox 17">
            <a:extLst>
              <a:ext uri="{FF2B5EF4-FFF2-40B4-BE49-F238E27FC236}">
                <a16:creationId xmlns:a16="http://schemas.microsoft.com/office/drawing/2014/main" id="{FC1C3365-5E81-8F43-E27E-7CFCC9C921DA}"/>
              </a:ext>
            </a:extLst>
          </p:cNvPr>
          <p:cNvSpPr txBox="1"/>
          <p:nvPr/>
        </p:nvSpPr>
        <p:spPr>
          <a:xfrm>
            <a:off x="1180171" y="1012903"/>
            <a:ext cx="904178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Lagos+2017 calculated AM within 5 effective radii for all EAGLE galaxies with M</a:t>
            </a:r>
            <a:r>
              <a:rPr lang="en-US" baseline="-25000" dirty="0">
                <a:cs typeface="Calibri"/>
              </a:rPr>
              <a:t>*</a:t>
            </a:r>
            <a:r>
              <a:rPr lang="en-US" dirty="0">
                <a:cs typeface="Calibri"/>
              </a:rPr>
              <a:t> &gt; 10</a:t>
            </a:r>
            <a:r>
              <a:rPr lang="en-US" baseline="30000" dirty="0">
                <a:cs typeface="Calibri"/>
              </a:rPr>
              <a:t>9 </a:t>
            </a:r>
            <a:r>
              <a:rPr lang="en-US" dirty="0">
                <a:cs typeface="Calibri"/>
              </a:rPr>
              <a:t>M</a:t>
            </a:r>
            <a:r>
              <a:rPr lang="en-US" baseline="-25000" dirty="0">
                <a:ea typeface="+mn-lt"/>
                <a:cs typeface="+mn-lt"/>
              </a:rPr>
              <a:t>⊙</a:t>
            </a:r>
            <a:endParaRPr lang="en-US" baseline="-25000" dirty="0">
              <a:cs typeface="Calibri"/>
            </a:endParaRPr>
          </a:p>
          <a:p>
            <a:endParaRPr lang="en-US" dirty="0">
              <a:cs typeface="Calibri"/>
            </a:endParaRPr>
          </a:p>
        </p:txBody>
      </p:sp>
      <p:sp>
        <p:nvSpPr>
          <p:cNvPr id="19" name="TextBox 18">
            <a:extLst>
              <a:ext uri="{FF2B5EF4-FFF2-40B4-BE49-F238E27FC236}">
                <a16:creationId xmlns:a16="http://schemas.microsoft.com/office/drawing/2014/main" id="{0A728857-000D-93FA-85CF-10A71EB74303}"/>
              </a:ext>
            </a:extLst>
          </p:cNvPr>
          <p:cNvSpPr txBox="1"/>
          <p:nvPr/>
        </p:nvSpPr>
        <p:spPr>
          <a:xfrm>
            <a:off x="1505414" y="1644804"/>
            <a:ext cx="2945779" cy="3810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C00000"/>
                </a:solidFill>
                <a:cs typeface="Calibri"/>
              </a:rPr>
              <a:t>Stellar Fall Relation</a:t>
            </a:r>
          </a:p>
        </p:txBody>
      </p:sp>
      <p:sp>
        <p:nvSpPr>
          <p:cNvPr id="20" name="TextBox 19">
            <a:extLst>
              <a:ext uri="{FF2B5EF4-FFF2-40B4-BE49-F238E27FC236}">
                <a16:creationId xmlns:a16="http://schemas.microsoft.com/office/drawing/2014/main" id="{4328C857-E8C5-548B-C1E3-EE6DCBA00AF7}"/>
              </a:ext>
            </a:extLst>
          </p:cNvPr>
          <p:cNvSpPr txBox="1"/>
          <p:nvPr/>
        </p:nvSpPr>
        <p:spPr>
          <a:xfrm>
            <a:off x="6504877" y="1644804"/>
            <a:ext cx="294578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C00000"/>
                </a:solidFill>
                <a:cs typeface="Calibri"/>
              </a:rPr>
              <a:t>Baryonic Fall Relation</a:t>
            </a:r>
          </a:p>
        </p:txBody>
      </p:sp>
    </p:spTree>
    <p:extLst>
      <p:ext uri="{BB962C8B-B14F-4D97-AF65-F5344CB8AC3E}">
        <p14:creationId xmlns:p14="http://schemas.microsoft.com/office/powerpoint/2010/main" val="127432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Simulations – EAGLE</a:t>
            </a:r>
            <a:endParaRPr lang="en-US" b="1" dirty="0"/>
          </a:p>
        </p:txBody>
      </p:sp>
      <p:sp>
        <p:nvSpPr>
          <p:cNvPr id="4" name="Slide Number Placeholder 3">
            <a:extLst>
              <a:ext uri="{FF2B5EF4-FFF2-40B4-BE49-F238E27FC236}">
                <a16:creationId xmlns:a16="http://schemas.microsoft.com/office/drawing/2014/main" id="{E398C074-5F26-479D-DA44-CE66088375A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18</a:t>
            </a:fld>
            <a:endParaRPr lang="en-US" dirty="0">
              <a:solidFill>
                <a:schemeClr val="tx1"/>
              </a:solidFill>
            </a:endParaRPr>
          </a:p>
        </p:txBody>
      </p:sp>
      <p:sp>
        <p:nvSpPr>
          <p:cNvPr id="6" name="Rectangle 5">
            <a:extLst>
              <a:ext uri="{FF2B5EF4-FFF2-40B4-BE49-F238E27FC236}">
                <a16:creationId xmlns:a16="http://schemas.microsoft.com/office/drawing/2014/main" id="{AFB21F42-0BDA-AF71-CB40-756B4983E7C4}"/>
              </a:ext>
            </a:extLst>
          </p:cNvPr>
          <p:cNvSpPr/>
          <p:nvPr/>
        </p:nvSpPr>
        <p:spPr>
          <a:xfrm rot="660000">
            <a:off x="10329282" y="330355"/>
            <a:ext cx="1542583" cy="1245217"/>
          </a:xfrm>
          <a:prstGeom prst="rect">
            <a:avLst/>
          </a:prstGeom>
          <a:solidFill>
            <a:srgbClr val="C00000"/>
          </a:solidFill>
          <a:ln>
            <a:solidFill>
              <a:schemeClr val="tx1">
                <a:lumMod val="95000"/>
                <a:lumOff val="5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b="1" dirty="0">
                <a:cs typeface="Calibri"/>
              </a:rPr>
              <a:t>WORK IN PROGRESS</a:t>
            </a:r>
            <a:endParaRPr lang="en-US" sz="2400" dirty="0">
              <a:cs typeface="Calibri" panose="020F0502020204030204"/>
            </a:endParaRPr>
          </a:p>
        </p:txBody>
      </p:sp>
      <p:pic>
        <p:nvPicPr>
          <p:cNvPr id="3" name="Picture 4" descr="A picture containing chart&#10;&#10;Description automatically generated">
            <a:extLst>
              <a:ext uri="{FF2B5EF4-FFF2-40B4-BE49-F238E27FC236}">
                <a16:creationId xmlns:a16="http://schemas.microsoft.com/office/drawing/2014/main" id="{05DDB0B1-8FB3-7408-31EC-4FFC9F9DAF95}"/>
              </a:ext>
            </a:extLst>
          </p:cNvPr>
          <p:cNvPicPr>
            <a:picLocks noChangeAspect="1"/>
          </p:cNvPicPr>
          <p:nvPr/>
        </p:nvPicPr>
        <p:blipFill>
          <a:blip r:embed="rId4"/>
          <a:stretch>
            <a:fillRect/>
          </a:stretch>
        </p:blipFill>
        <p:spPr>
          <a:xfrm>
            <a:off x="913344" y="1259988"/>
            <a:ext cx="9633546" cy="4816772"/>
          </a:xfrm>
          <a:prstGeom prst="rect">
            <a:avLst/>
          </a:prstGeom>
        </p:spPr>
      </p:pic>
      <p:sp>
        <p:nvSpPr>
          <p:cNvPr id="7" name="TextBox 6">
            <a:extLst>
              <a:ext uri="{FF2B5EF4-FFF2-40B4-BE49-F238E27FC236}">
                <a16:creationId xmlns:a16="http://schemas.microsoft.com/office/drawing/2014/main" id="{E12CB273-B836-BC21-BF8B-35067AB219C8}"/>
              </a:ext>
            </a:extLst>
          </p:cNvPr>
          <p:cNvSpPr txBox="1"/>
          <p:nvPr/>
        </p:nvSpPr>
        <p:spPr>
          <a:xfrm>
            <a:off x="1" y="6259975"/>
            <a:ext cx="50423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a:t>
            </a:r>
            <a:r>
              <a:rPr lang="en-US" dirty="0" err="1">
                <a:cs typeface="Calibri"/>
              </a:rPr>
              <a:t>Hardwick+InPrep</a:t>
            </a:r>
            <a:r>
              <a:rPr lang="en-US" dirty="0">
                <a:cs typeface="Calibri"/>
              </a:rPr>
              <a:t>] Data from Lagos+2017</a:t>
            </a:r>
            <a:endParaRPr lang="en-US" dirty="0"/>
          </a:p>
        </p:txBody>
      </p:sp>
      <p:sp>
        <p:nvSpPr>
          <p:cNvPr id="5" name="Arrow: Bent 4">
            <a:extLst>
              <a:ext uri="{FF2B5EF4-FFF2-40B4-BE49-F238E27FC236}">
                <a16:creationId xmlns:a16="http://schemas.microsoft.com/office/drawing/2014/main" id="{1A615874-8A60-8349-91E6-E19D464BECA4}"/>
              </a:ext>
            </a:extLst>
          </p:cNvPr>
          <p:cNvSpPr/>
          <p:nvPr/>
        </p:nvSpPr>
        <p:spPr>
          <a:xfrm rot="10800000">
            <a:off x="10233214" y="4853195"/>
            <a:ext cx="1115123" cy="631902"/>
          </a:xfrm>
          <a:prstGeom prst="ben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Arrow: Bent 7">
            <a:extLst>
              <a:ext uri="{FF2B5EF4-FFF2-40B4-BE49-F238E27FC236}">
                <a16:creationId xmlns:a16="http://schemas.microsoft.com/office/drawing/2014/main" id="{E186A797-F1E5-226B-1AEB-B54E5956E11D}"/>
              </a:ext>
            </a:extLst>
          </p:cNvPr>
          <p:cNvSpPr/>
          <p:nvPr/>
        </p:nvSpPr>
        <p:spPr>
          <a:xfrm rot="10800000" flipH="1" flipV="1">
            <a:off x="457314" y="1572876"/>
            <a:ext cx="771291" cy="446050"/>
          </a:xfrm>
          <a:prstGeom prst="ben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597FAB2E-C71B-4B85-ADA8-F3063222F42B}"/>
              </a:ext>
            </a:extLst>
          </p:cNvPr>
          <p:cNvSpPr txBox="1"/>
          <p:nvPr/>
        </p:nvSpPr>
        <p:spPr>
          <a:xfrm>
            <a:off x="65049" y="2100145"/>
            <a:ext cx="915097" cy="923330"/>
          </a:xfrm>
          <a:prstGeom prst="rect">
            <a:avLst/>
          </a:prstGeom>
          <a:noFill/>
          <a:ln>
            <a:solidFill>
              <a:srgbClr val="C0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All EAGLE</a:t>
            </a:r>
          </a:p>
          <a:p>
            <a:pPr algn="ctr"/>
            <a:r>
              <a:rPr lang="en-US" dirty="0">
                <a:cs typeface="Calibri"/>
              </a:rPr>
              <a:t>galaxies</a:t>
            </a:r>
          </a:p>
        </p:txBody>
      </p:sp>
      <p:sp>
        <p:nvSpPr>
          <p:cNvPr id="11" name="TextBox 10">
            <a:extLst>
              <a:ext uri="{FF2B5EF4-FFF2-40B4-BE49-F238E27FC236}">
                <a16:creationId xmlns:a16="http://schemas.microsoft.com/office/drawing/2014/main" id="{A7727491-4038-92C8-54C6-E79D19C6A76F}"/>
              </a:ext>
            </a:extLst>
          </p:cNvPr>
          <p:cNvSpPr txBox="1"/>
          <p:nvPr/>
        </p:nvSpPr>
        <p:spPr>
          <a:xfrm>
            <a:off x="10500730" y="3828585"/>
            <a:ext cx="1379731" cy="923330"/>
          </a:xfrm>
          <a:prstGeom prst="rect">
            <a:avLst/>
          </a:prstGeom>
          <a:noFill/>
          <a:ln>
            <a:solidFill>
              <a:srgbClr val="C0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err="1">
                <a:cs typeface="Calibri"/>
              </a:rPr>
              <a:t>xGASS</a:t>
            </a:r>
            <a:r>
              <a:rPr lang="en-US" dirty="0">
                <a:cs typeface="Calibri"/>
              </a:rPr>
              <a:t> comparison sample </a:t>
            </a:r>
            <a:endParaRPr lang="en-US"/>
          </a:p>
        </p:txBody>
      </p:sp>
      <p:sp>
        <p:nvSpPr>
          <p:cNvPr id="12" name="Rectangle 11">
            <a:extLst>
              <a:ext uri="{FF2B5EF4-FFF2-40B4-BE49-F238E27FC236}">
                <a16:creationId xmlns:a16="http://schemas.microsoft.com/office/drawing/2014/main" id="{BC4C902F-91E8-9DA2-A580-77D92A50DFF2}"/>
              </a:ext>
            </a:extLst>
          </p:cNvPr>
          <p:cNvSpPr/>
          <p:nvPr/>
        </p:nvSpPr>
        <p:spPr>
          <a:xfrm>
            <a:off x="1299117" y="1522142"/>
            <a:ext cx="9311267" cy="20258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2677FCC-E5CA-0143-67A7-82AFF0B7FB9B}"/>
              </a:ext>
            </a:extLst>
          </p:cNvPr>
          <p:cNvSpPr txBox="1"/>
          <p:nvPr/>
        </p:nvSpPr>
        <p:spPr>
          <a:xfrm>
            <a:off x="2126910" y="2270307"/>
            <a:ext cx="6902605" cy="885371"/>
          </a:xfrm>
          <a:prstGeom prst="rect">
            <a:avLst/>
          </a:prstGeom>
          <a:solidFill>
            <a:schemeClr val="bg1"/>
          </a:solidFill>
          <a:ln w="57150">
            <a:solidFill>
              <a:srgbClr val="C0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lnSpc>
                <a:spcPct val="90000"/>
              </a:lnSpc>
              <a:spcBef>
                <a:spcPts val="1000"/>
              </a:spcBef>
            </a:pPr>
            <a:r>
              <a:rPr lang="en-US" sz="2400" b="1" dirty="0">
                <a:solidFill>
                  <a:srgbClr val="C00000"/>
                </a:solidFill>
                <a:cs typeface="Calibri"/>
              </a:rPr>
              <a:t>EAGLE agrees with the </a:t>
            </a:r>
            <a:r>
              <a:rPr lang="en-US" sz="2400" b="1" dirty="0" err="1">
                <a:solidFill>
                  <a:srgbClr val="C00000"/>
                </a:solidFill>
                <a:cs typeface="Calibri"/>
              </a:rPr>
              <a:t>xGASS</a:t>
            </a:r>
            <a:r>
              <a:rPr lang="en-US" sz="2400" b="1" dirty="0">
                <a:solidFill>
                  <a:srgbClr val="C00000"/>
                </a:solidFill>
                <a:cs typeface="Calibri"/>
              </a:rPr>
              <a:t> 3D fit</a:t>
            </a:r>
            <a:r>
              <a:rPr lang="en-US" sz="2400" dirty="0">
                <a:cs typeface="Calibri"/>
              </a:rPr>
              <a:t> </a:t>
            </a:r>
            <a:endParaRPr lang="en-US">
              <a:cs typeface="Calibri"/>
            </a:endParaRPr>
          </a:p>
          <a:p>
            <a:pPr algn="ctr">
              <a:lnSpc>
                <a:spcPct val="90000"/>
              </a:lnSpc>
              <a:spcBef>
                <a:spcPts val="1000"/>
              </a:spcBef>
            </a:pPr>
            <a:r>
              <a:rPr lang="en-US" sz="2400" dirty="0">
                <a:cs typeface="Calibri"/>
              </a:rPr>
              <a:t>(more so than the O16 model)</a:t>
            </a:r>
            <a:endParaRPr lang="en-US" dirty="0">
              <a:cs typeface="Calibri"/>
            </a:endParaRPr>
          </a:p>
        </p:txBody>
      </p:sp>
    </p:spTree>
    <p:extLst>
      <p:ext uri="{BB962C8B-B14F-4D97-AF65-F5344CB8AC3E}">
        <p14:creationId xmlns:p14="http://schemas.microsoft.com/office/powerpoint/2010/main" val="111100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Conclusions</a:t>
            </a:r>
            <a:endParaRPr lang="en-US" b="1" dirty="0"/>
          </a:p>
        </p:txBody>
      </p:sp>
      <p:sp>
        <p:nvSpPr>
          <p:cNvPr id="3" name="Content Placeholder 2">
            <a:extLst>
              <a:ext uri="{FF2B5EF4-FFF2-40B4-BE49-F238E27FC236}">
                <a16:creationId xmlns:a16="http://schemas.microsoft.com/office/drawing/2014/main" id="{24D6E611-AA4C-6457-5590-3C2357962CFB}"/>
              </a:ext>
            </a:extLst>
          </p:cNvPr>
          <p:cNvSpPr>
            <a:spLocks noGrp="1"/>
          </p:cNvSpPr>
          <p:nvPr>
            <p:ph idx="1"/>
          </p:nvPr>
        </p:nvSpPr>
        <p:spPr>
          <a:xfrm>
            <a:off x="831427" y="1045148"/>
            <a:ext cx="10515600" cy="5177186"/>
          </a:xfrm>
        </p:spPr>
        <p:txBody>
          <a:bodyPr vert="horz" lIns="91440" tIns="45720" rIns="91440" bIns="45720" rtlCol="0" anchor="t">
            <a:normAutofit/>
          </a:bodyPr>
          <a:lstStyle/>
          <a:p>
            <a:pPr marL="514350" indent="-514350">
              <a:lnSpc>
                <a:spcPct val="100000"/>
              </a:lnSpc>
              <a:spcBef>
                <a:spcPts val="0"/>
              </a:spcBef>
              <a:buAutoNum type="arabicPeriod"/>
            </a:pPr>
            <a:r>
              <a:rPr lang="en-US" dirty="0">
                <a:ea typeface="+mn-lt"/>
                <a:cs typeface="+mn-lt"/>
              </a:rPr>
              <a:t>The </a:t>
            </a:r>
            <a:r>
              <a:rPr lang="en-US" b="1" dirty="0">
                <a:solidFill>
                  <a:srgbClr val="C00000"/>
                </a:solidFill>
                <a:ea typeface="+mn-lt"/>
                <a:cs typeface="+mn-lt"/>
              </a:rPr>
              <a:t>scatter</a:t>
            </a:r>
            <a:r>
              <a:rPr lang="en-US" dirty="0">
                <a:ea typeface="+mn-lt"/>
                <a:cs typeface="+mn-lt"/>
              </a:rPr>
              <a:t> in the angular momentum - mass relation depends strongly on gas fraction. </a:t>
            </a:r>
            <a:endParaRPr lang="en-US" dirty="0"/>
          </a:p>
          <a:p>
            <a:pPr marL="514350" indent="-514350">
              <a:lnSpc>
                <a:spcPct val="100000"/>
              </a:lnSpc>
              <a:spcBef>
                <a:spcPts val="0"/>
              </a:spcBef>
              <a:buAutoNum type="arabicPeriod"/>
            </a:pPr>
            <a:endParaRPr lang="en-US" dirty="0">
              <a:ea typeface="+mn-lt"/>
              <a:cs typeface="+mn-lt"/>
            </a:endParaRPr>
          </a:p>
          <a:p>
            <a:pPr marL="514350" indent="-514350">
              <a:lnSpc>
                <a:spcPct val="100000"/>
              </a:lnSpc>
              <a:spcBef>
                <a:spcPts val="0"/>
              </a:spcBef>
              <a:buAutoNum type="arabicPeriod"/>
            </a:pPr>
            <a:r>
              <a:rPr lang="en-US" dirty="0">
                <a:ea typeface="+mn-lt"/>
                <a:cs typeface="+mn-lt"/>
              </a:rPr>
              <a:t>However, despite gas fractions importance, the quantitative link between AM and gas content in </a:t>
            </a:r>
            <a:r>
              <a:rPr lang="en-US" dirty="0" err="1">
                <a:ea typeface="+mn-lt"/>
                <a:cs typeface="+mn-lt"/>
              </a:rPr>
              <a:t>xGASS</a:t>
            </a:r>
            <a:r>
              <a:rPr lang="en-US" dirty="0">
                <a:ea typeface="+mn-lt"/>
                <a:cs typeface="+mn-lt"/>
              </a:rPr>
              <a:t> is </a:t>
            </a:r>
            <a:r>
              <a:rPr lang="en-US" b="1" dirty="0">
                <a:solidFill>
                  <a:srgbClr val="C00000"/>
                </a:solidFill>
                <a:ea typeface="+mn-lt"/>
                <a:cs typeface="+mn-lt"/>
              </a:rPr>
              <a:t>not as strong as models such as O16 suggests.</a:t>
            </a:r>
            <a:endParaRPr lang="en-US">
              <a:ea typeface="+mn-lt"/>
              <a:cs typeface="+mn-lt"/>
            </a:endParaRPr>
          </a:p>
          <a:p>
            <a:pPr marL="514350" indent="-514350">
              <a:lnSpc>
                <a:spcPct val="100000"/>
              </a:lnSpc>
              <a:spcBef>
                <a:spcPts val="0"/>
              </a:spcBef>
              <a:buAutoNum type="arabicPeriod"/>
            </a:pPr>
            <a:r>
              <a:rPr lang="en-US" dirty="0">
                <a:ea typeface="+mn-lt"/>
                <a:cs typeface="+mn-lt"/>
              </a:rPr>
              <a:t>There is good agreement between EAGLE and </a:t>
            </a:r>
            <a:r>
              <a:rPr lang="en-US" dirty="0" err="1">
                <a:ea typeface="+mn-lt"/>
                <a:cs typeface="+mn-lt"/>
              </a:rPr>
              <a:t>xGASS</a:t>
            </a:r>
            <a:r>
              <a:rPr lang="en-US" dirty="0">
                <a:ea typeface="+mn-lt"/>
                <a:cs typeface="+mn-lt"/>
              </a:rPr>
              <a:t>, which we will use to better understand this disagreement.</a:t>
            </a:r>
          </a:p>
        </p:txBody>
      </p:sp>
      <p:sp>
        <p:nvSpPr>
          <p:cNvPr id="4" name="Slide Number Placeholder 3">
            <a:extLst>
              <a:ext uri="{FF2B5EF4-FFF2-40B4-BE49-F238E27FC236}">
                <a16:creationId xmlns:a16="http://schemas.microsoft.com/office/drawing/2014/main" id="{E398C074-5F26-479D-DA44-CE66088375A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19</a:t>
            </a:fld>
            <a:endParaRPr lang="en-US" dirty="0">
              <a:solidFill>
                <a:schemeClr val="tx1"/>
              </a:solidFill>
            </a:endParaRPr>
          </a:p>
        </p:txBody>
      </p:sp>
      <p:sp>
        <p:nvSpPr>
          <p:cNvPr id="5" name="TextBox 4">
            <a:extLst>
              <a:ext uri="{FF2B5EF4-FFF2-40B4-BE49-F238E27FC236}">
                <a16:creationId xmlns:a16="http://schemas.microsoft.com/office/drawing/2014/main" id="{3D358577-A0A4-B09E-68E9-1CE46C2FC428}"/>
              </a:ext>
            </a:extLst>
          </p:cNvPr>
          <p:cNvSpPr txBox="1"/>
          <p:nvPr/>
        </p:nvSpPr>
        <p:spPr>
          <a:xfrm>
            <a:off x="12807460" y="1992923"/>
            <a:ext cx="290658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The scatter in the angular momentum - mass relation depends on gas fraction and the relationship with </a:t>
            </a:r>
            <a:r>
              <a:rPr lang="en-US" b="1" dirty="0">
                <a:solidFill>
                  <a:srgbClr val="C00000"/>
                </a:solidFill>
                <a:ea typeface="+mn-lt"/>
                <a:cs typeface="+mn-lt"/>
              </a:rPr>
              <a:t>gas fraction is stronger than with morphology</a:t>
            </a:r>
            <a:r>
              <a:rPr lang="en-US" dirty="0">
                <a:ea typeface="+mn-lt"/>
                <a:cs typeface="+mn-lt"/>
              </a:rPr>
              <a:t> (B/T). </a:t>
            </a:r>
          </a:p>
          <a:p>
            <a:endParaRPr lang="en-US" dirty="0">
              <a:ea typeface="+mn-lt"/>
              <a:cs typeface="+mn-lt"/>
            </a:endParaRPr>
          </a:p>
          <a:p>
            <a:endParaRPr lang="en-US" b="1" dirty="0">
              <a:solidFill>
                <a:srgbClr val="C00000"/>
              </a:solidFill>
              <a:cs typeface="Calibri"/>
            </a:endParaRPr>
          </a:p>
        </p:txBody>
      </p:sp>
    </p:spTree>
    <p:extLst>
      <p:ext uri="{BB962C8B-B14F-4D97-AF65-F5344CB8AC3E}">
        <p14:creationId xmlns:p14="http://schemas.microsoft.com/office/powerpoint/2010/main" val="424043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44FC72-7138-DFB1-A0CA-9C9C0FBC4675}"/>
              </a:ext>
            </a:extLst>
          </p:cNvPr>
          <p:cNvSpPr txBox="1"/>
          <p:nvPr/>
        </p:nvSpPr>
        <p:spPr>
          <a:xfrm>
            <a:off x="4724400" y="2985753"/>
            <a:ext cx="2743200" cy="584775"/>
          </a:xfrm>
          <a:prstGeom prst="rect">
            <a:avLst/>
          </a:prstGeom>
          <a:no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200" b="1" dirty="0">
                <a:solidFill>
                  <a:srgbClr val="C00000"/>
                </a:solidFill>
              </a:rPr>
              <a:t>BONUS SLIDES</a:t>
            </a:r>
            <a:endParaRPr lang="en-US" b="1">
              <a:ea typeface="Calibri" panose="020F0502020204030204"/>
              <a:cs typeface="Calibri" panose="020F0502020204030204"/>
            </a:endParaRPr>
          </a:p>
        </p:txBody>
      </p:sp>
      <p:sp>
        <p:nvSpPr>
          <p:cNvPr id="3" name="Slide Number Placeholder 2">
            <a:extLst>
              <a:ext uri="{FF2B5EF4-FFF2-40B4-BE49-F238E27FC236}">
                <a16:creationId xmlns:a16="http://schemas.microsoft.com/office/drawing/2014/main" id="{D0237B78-95EE-CAFC-E118-D2F206C0CA87}"/>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20</a:t>
            </a:fld>
            <a:endParaRPr lang="en-US" dirty="0">
              <a:solidFill>
                <a:schemeClr val="tx1"/>
              </a:solidFill>
            </a:endParaRPr>
          </a:p>
        </p:txBody>
      </p:sp>
    </p:spTree>
    <p:extLst>
      <p:ext uri="{BB962C8B-B14F-4D97-AF65-F5344CB8AC3E}">
        <p14:creationId xmlns:p14="http://schemas.microsoft.com/office/powerpoint/2010/main" val="2865906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Fall Relation Scatter</a:t>
            </a:r>
            <a:endParaRPr lang="en-US" b="1" dirty="0"/>
          </a:p>
        </p:txBody>
      </p:sp>
      <p:sp>
        <p:nvSpPr>
          <p:cNvPr id="4" name="Slide Number Placeholder 3">
            <a:extLst>
              <a:ext uri="{FF2B5EF4-FFF2-40B4-BE49-F238E27FC236}">
                <a16:creationId xmlns:a16="http://schemas.microsoft.com/office/drawing/2014/main" id="{BD6CB09B-EB1E-5AA6-7B3F-3509B73D93F3}"/>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21</a:t>
            </a:fld>
            <a:endParaRPr lang="en-US" dirty="0">
              <a:solidFill>
                <a:schemeClr val="tx1"/>
              </a:solidFill>
            </a:endParaRPr>
          </a:p>
        </p:txBody>
      </p:sp>
      <p:sp>
        <p:nvSpPr>
          <p:cNvPr id="7" name="TextBox 6">
            <a:extLst>
              <a:ext uri="{FF2B5EF4-FFF2-40B4-BE49-F238E27FC236}">
                <a16:creationId xmlns:a16="http://schemas.microsoft.com/office/drawing/2014/main" id="{645D4610-5CCC-08B5-4921-7BF067B6A480}"/>
              </a:ext>
            </a:extLst>
          </p:cNvPr>
          <p:cNvSpPr txBox="1"/>
          <p:nvPr/>
        </p:nvSpPr>
        <p:spPr>
          <a:xfrm>
            <a:off x="-16508" y="624220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cs typeface="Calibri"/>
              </a:rPr>
              <a:t>[Posti+2018]</a:t>
            </a:r>
          </a:p>
        </p:txBody>
      </p:sp>
      <p:pic>
        <p:nvPicPr>
          <p:cNvPr id="10" name="Picture 10" descr="Chart, scatter chart&#10;&#10;Description automatically generated">
            <a:extLst>
              <a:ext uri="{FF2B5EF4-FFF2-40B4-BE49-F238E27FC236}">
                <a16:creationId xmlns:a16="http://schemas.microsoft.com/office/drawing/2014/main" id="{5C8E0ADC-7B66-F3B9-4B58-2E75EB3CB279}"/>
              </a:ext>
            </a:extLst>
          </p:cNvPr>
          <p:cNvPicPr>
            <a:picLocks noChangeAspect="1"/>
          </p:cNvPicPr>
          <p:nvPr/>
        </p:nvPicPr>
        <p:blipFill>
          <a:blip r:embed="rId4"/>
          <a:stretch>
            <a:fillRect/>
          </a:stretch>
        </p:blipFill>
        <p:spPr>
          <a:xfrm>
            <a:off x="7735444" y="3072197"/>
            <a:ext cx="4447117" cy="3233305"/>
          </a:xfrm>
          <a:prstGeom prst="rect">
            <a:avLst/>
          </a:prstGeom>
        </p:spPr>
      </p:pic>
      <p:sp>
        <p:nvSpPr>
          <p:cNvPr id="11" name="TextBox 10">
            <a:extLst>
              <a:ext uri="{FF2B5EF4-FFF2-40B4-BE49-F238E27FC236}">
                <a16:creationId xmlns:a16="http://schemas.microsoft.com/office/drawing/2014/main" id="{E19D58DA-4E25-04AE-A980-5D1FE7427F54}"/>
              </a:ext>
            </a:extLst>
          </p:cNvPr>
          <p:cNvSpPr txBox="1"/>
          <p:nvPr/>
        </p:nvSpPr>
        <p:spPr>
          <a:xfrm>
            <a:off x="7809788" y="629585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cs typeface="Calibri"/>
              </a:rPr>
              <a:t>[ManceraPi</a:t>
            </a:r>
            <a:r>
              <a:rPr lang="en-US" dirty="0">
                <a:ea typeface="+mn-lt"/>
                <a:cs typeface="+mn-lt"/>
              </a:rPr>
              <a:t>ñ</a:t>
            </a:r>
            <a:r>
              <a:rPr lang="en-US" dirty="0">
                <a:cs typeface="Calibri"/>
              </a:rPr>
              <a:t>a+2021a]</a:t>
            </a:r>
          </a:p>
        </p:txBody>
      </p:sp>
      <p:sp>
        <p:nvSpPr>
          <p:cNvPr id="14" name="Content Placeholder 13">
            <a:extLst>
              <a:ext uri="{FF2B5EF4-FFF2-40B4-BE49-F238E27FC236}">
                <a16:creationId xmlns:a16="http://schemas.microsoft.com/office/drawing/2014/main" id="{0E3C78C9-EF7D-2676-D235-D0A20EEDDE99}"/>
              </a:ext>
            </a:extLst>
          </p:cNvPr>
          <p:cNvSpPr>
            <a:spLocks noGrp="1"/>
          </p:cNvSpPr>
          <p:nvPr>
            <p:ph idx="1"/>
          </p:nvPr>
        </p:nvSpPr>
        <p:spPr>
          <a:xfrm>
            <a:off x="978733" y="1025803"/>
            <a:ext cx="10515600" cy="2357508"/>
          </a:xfrm>
        </p:spPr>
        <p:txBody>
          <a:bodyPr vert="horz" lIns="91440" tIns="45720" rIns="91440" bIns="45720" rtlCol="0" anchor="t">
            <a:normAutofit/>
          </a:bodyPr>
          <a:lstStyle/>
          <a:p>
            <a:pPr marL="0" indent="0">
              <a:buNone/>
            </a:pPr>
            <a:r>
              <a:rPr lang="en-US" sz="2400" dirty="0">
                <a:ea typeface="+mn-lt"/>
                <a:cs typeface="+mn-lt"/>
              </a:rPr>
              <a:t>Fall relation scatter has been shown to correlate with morphology or HI-content. </a:t>
            </a:r>
          </a:p>
          <a:p>
            <a:pPr marL="0" indent="0">
              <a:buNone/>
            </a:pPr>
            <a:r>
              <a:rPr lang="en-US" sz="2400" dirty="0">
                <a:ea typeface="+mn-lt"/>
                <a:cs typeface="+mn-lt"/>
              </a:rPr>
              <a:t>However, as these both correlate, it is still not known </a:t>
            </a:r>
            <a:r>
              <a:rPr lang="en-US" sz="2400" b="1" dirty="0">
                <a:solidFill>
                  <a:srgbClr val="C00000"/>
                </a:solidFill>
                <a:ea typeface="+mn-lt"/>
                <a:cs typeface="+mn-lt"/>
              </a:rPr>
              <a:t>what is the dominant process driving the scatter</a:t>
            </a:r>
            <a:r>
              <a:rPr lang="en-US" sz="2400" dirty="0">
                <a:ea typeface="+mn-lt"/>
                <a:cs typeface="+mn-lt"/>
              </a:rPr>
              <a:t>.</a:t>
            </a:r>
          </a:p>
          <a:p>
            <a:pPr marL="0" indent="0">
              <a:buNone/>
            </a:pPr>
            <a:r>
              <a:rPr lang="en-US" sz="2400" dirty="0">
                <a:cs typeface="Calibri"/>
              </a:rPr>
              <a:t>Additionally, previous samples are often </a:t>
            </a:r>
            <a:r>
              <a:rPr lang="en-US" sz="2400" b="1" dirty="0">
                <a:solidFill>
                  <a:srgbClr val="C00000"/>
                </a:solidFill>
                <a:cs typeface="Calibri"/>
              </a:rPr>
              <a:t>small and biased to disk-dominated and gas rich galaxies.</a:t>
            </a:r>
          </a:p>
        </p:txBody>
      </p:sp>
      <p:pic>
        <p:nvPicPr>
          <p:cNvPr id="3" name="Picture 2" descr="Diagram, engineering drawing&#10;&#10;Description automatically generated">
            <a:extLst>
              <a:ext uri="{FF2B5EF4-FFF2-40B4-BE49-F238E27FC236}">
                <a16:creationId xmlns:a16="http://schemas.microsoft.com/office/drawing/2014/main" id="{B318CD99-0F41-403F-8996-7EB64589DF32}"/>
              </a:ext>
            </a:extLst>
          </p:cNvPr>
          <p:cNvPicPr>
            <a:picLocks noChangeAspect="1"/>
          </p:cNvPicPr>
          <p:nvPr/>
        </p:nvPicPr>
        <p:blipFill>
          <a:blip r:embed="rId5"/>
          <a:stretch>
            <a:fillRect/>
          </a:stretch>
        </p:blipFill>
        <p:spPr>
          <a:xfrm>
            <a:off x="3720718" y="3060362"/>
            <a:ext cx="4010598" cy="3296880"/>
          </a:xfrm>
          <a:prstGeom prst="rect">
            <a:avLst/>
          </a:prstGeom>
        </p:spPr>
      </p:pic>
      <p:sp>
        <p:nvSpPr>
          <p:cNvPr id="5" name="TextBox 2">
            <a:extLst>
              <a:ext uri="{FF2B5EF4-FFF2-40B4-BE49-F238E27FC236}">
                <a16:creationId xmlns:a16="http://schemas.microsoft.com/office/drawing/2014/main" id="{36453528-CC53-8D6E-F83D-76ADB83209F4}"/>
              </a:ext>
            </a:extLst>
          </p:cNvPr>
          <p:cNvSpPr txBox="1"/>
          <p:nvPr/>
        </p:nvSpPr>
        <p:spPr>
          <a:xfrm>
            <a:off x="3824122" y="6304267"/>
            <a:ext cx="327236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cs typeface="Calibri"/>
              </a:rPr>
              <a:t>[Obreschkow&amp;Glazebrook+2014]</a:t>
            </a:r>
          </a:p>
        </p:txBody>
      </p:sp>
      <p:pic>
        <p:nvPicPr>
          <p:cNvPr id="6" name="Picture 6" descr="Chart, scatter chart&#10;&#10;Description automatically generated">
            <a:extLst>
              <a:ext uri="{FF2B5EF4-FFF2-40B4-BE49-F238E27FC236}">
                <a16:creationId xmlns:a16="http://schemas.microsoft.com/office/drawing/2014/main" id="{D1378C52-286D-F44A-CF13-6DE1F06574E7}"/>
              </a:ext>
            </a:extLst>
          </p:cNvPr>
          <p:cNvPicPr>
            <a:picLocks noChangeAspect="1"/>
          </p:cNvPicPr>
          <p:nvPr/>
        </p:nvPicPr>
        <p:blipFill>
          <a:blip r:embed="rId6"/>
          <a:stretch>
            <a:fillRect/>
          </a:stretch>
        </p:blipFill>
        <p:spPr>
          <a:xfrm>
            <a:off x="-14077" y="3066018"/>
            <a:ext cx="3823496" cy="3532669"/>
          </a:xfrm>
          <a:prstGeom prst="rect">
            <a:avLst/>
          </a:prstGeom>
        </p:spPr>
      </p:pic>
    </p:spTree>
    <p:extLst>
      <p:ext uri="{BB962C8B-B14F-4D97-AF65-F5344CB8AC3E}">
        <p14:creationId xmlns:p14="http://schemas.microsoft.com/office/powerpoint/2010/main" val="169726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7542-1D1D-495E-84CF-24BBB5432C91}"/>
              </a:ext>
            </a:extLst>
          </p:cNvPr>
          <p:cNvSpPr>
            <a:spLocks noGrp="1"/>
          </p:cNvSpPr>
          <p:nvPr>
            <p:ph type="title"/>
          </p:nvPr>
        </p:nvSpPr>
        <p:spPr>
          <a:xfrm>
            <a:off x="1383721" y="105353"/>
            <a:ext cx="10385716" cy="693449"/>
          </a:xfrm>
        </p:spPr>
        <p:txBody>
          <a:bodyPr>
            <a:normAutofit fontScale="90000"/>
          </a:bodyPr>
          <a:lstStyle/>
          <a:p>
            <a:r>
              <a:rPr lang="en-US" err="1">
                <a:cs typeface="Calibri Light"/>
              </a:rPr>
              <a:t>xGASS</a:t>
            </a:r>
            <a:endParaRPr lang="en-US" err="1"/>
          </a:p>
        </p:txBody>
      </p:sp>
      <p:sp>
        <p:nvSpPr>
          <p:cNvPr id="3" name="Content Placeholder 2">
            <a:extLst>
              <a:ext uri="{FF2B5EF4-FFF2-40B4-BE49-F238E27FC236}">
                <a16:creationId xmlns:a16="http://schemas.microsoft.com/office/drawing/2014/main" id="{39F01E41-F383-4DF6-BBB6-537593B860E7}"/>
              </a:ext>
            </a:extLst>
          </p:cNvPr>
          <p:cNvSpPr>
            <a:spLocks noGrp="1"/>
          </p:cNvSpPr>
          <p:nvPr>
            <p:ph idx="1"/>
          </p:nvPr>
        </p:nvSpPr>
        <p:spPr>
          <a:xfrm>
            <a:off x="422563" y="1089603"/>
            <a:ext cx="11497127" cy="2339868"/>
          </a:xfrm>
        </p:spPr>
        <p:txBody>
          <a:bodyPr vert="horz" lIns="91440" tIns="45720" rIns="91440" bIns="45720" rtlCol="0" anchor="t">
            <a:normAutofit lnSpcReduction="10000"/>
          </a:bodyPr>
          <a:lstStyle/>
          <a:p>
            <a:r>
              <a:rPr lang="en-US" dirty="0">
                <a:cs typeface="Calibri"/>
              </a:rPr>
              <a:t>In this work we use a subset of the </a:t>
            </a:r>
            <a:r>
              <a:rPr lang="en-US" dirty="0" err="1">
                <a:cs typeface="Calibri"/>
              </a:rPr>
              <a:t>xGASS</a:t>
            </a:r>
            <a:r>
              <a:rPr lang="en-US" dirty="0">
                <a:cs typeface="Calibri"/>
              </a:rPr>
              <a:t> sample; a sample with sensitive HI observations for a large sample (1179) in the local universe (0.01  &lt; z &lt; 0.05)</a:t>
            </a:r>
          </a:p>
          <a:p>
            <a:r>
              <a:rPr lang="en-US" dirty="0">
                <a:cs typeface="Calibri"/>
              </a:rPr>
              <a:t>Stellar mass selected to be between 10</a:t>
            </a:r>
            <a:r>
              <a:rPr lang="en-US" baseline="30000" dirty="0">
                <a:cs typeface="Calibri"/>
              </a:rPr>
              <a:t>9</a:t>
            </a:r>
            <a:r>
              <a:rPr lang="en-US" dirty="0">
                <a:cs typeface="Calibri"/>
              </a:rPr>
              <a:t> </a:t>
            </a:r>
            <a:r>
              <a:rPr lang="en-US" dirty="0" err="1">
                <a:cs typeface="Calibri"/>
              </a:rPr>
              <a:t>M</a:t>
            </a:r>
            <a:r>
              <a:rPr lang="en-US" baseline="-25000" dirty="0" err="1">
                <a:cs typeface="Calibri"/>
              </a:rPr>
              <a:t>sol</a:t>
            </a:r>
            <a:r>
              <a:rPr lang="en-US" dirty="0">
                <a:cs typeface="Calibri"/>
              </a:rPr>
              <a:t>&lt; M</a:t>
            </a:r>
            <a:r>
              <a:rPr lang="en-US" baseline="-25000" dirty="0">
                <a:cs typeface="Calibri"/>
              </a:rPr>
              <a:t>*</a:t>
            </a:r>
            <a:r>
              <a:rPr lang="en-US" dirty="0">
                <a:cs typeface="Calibri"/>
              </a:rPr>
              <a:t>&lt; 10</a:t>
            </a:r>
            <a:r>
              <a:rPr lang="en-US" baseline="30000" dirty="0">
                <a:cs typeface="Calibri"/>
              </a:rPr>
              <a:t>11.5 </a:t>
            </a:r>
            <a:r>
              <a:rPr lang="en-US" dirty="0" err="1">
                <a:cs typeface="Calibri"/>
              </a:rPr>
              <a:t>M</a:t>
            </a:r>
            <a:r>
              <a:rPr lang="en-US" baseline="-25000" dirty="0" err="1">
                <a:cs typeface="Calibri"/>
              </a:rPr>
              <a:t>sol</a:t>
            </a:r>
            <a:endParaRPr lang="en-US" baseline="-25000" dirty="0">
              <a:cs typeface="Calibri"/>
            </a:endParaRPr>
          </a:p>
          <a:p>
            <a:r>
              <a:rPr lang="en-US" dirty="0">
                <a:cs typeface="Calibri"/>
              </a:rPr>
              <a:t>These galaxies cover a wide range of morphologies and atomic gas fractions </a:t>
            </a:r>
          </a:p>
          <a:p>
            <a:r>
              <a:rPr lang="en-US" dirty="0">
                <a:cs typeface="Calibri"/>
              </a:rPr>
              <a:t>We use a subsample (564) which have HI detected and  inclination &gt; 30</a:t>
            </a:r>
            <a:r>
              <a:rPr lang="en-US" baseline="30000" dirty="0">
                <a:cs typeface="Calibri"/>
              </a:rPr>
              <a:t>°</a:t>
            </a:r>
          </a:p>
          <a:p>
            <a:endParaRPr lang="en-US" baseline="30000">
              <a:cs typeface="Calibri"/>
            </a:endParaRPr>
          </a:p>
        </p:txBody>
      </p:sp>
      <p:sp>
        <p:nvSpPr>
          <p:cNvPr id="4" name="Slide Number Placeholder 3">
            <a:extLst>
              <a:ext uri="{FF2B5EF4-FFF2-40B4-BE49-F238E27FC236}">
                <a16:creationId xmlns:a16="http://schemas.microsoft.com/office/drawing/2014/main" id="{ED23CE2C-13BA-4DE1-9802-F7FF8E9F77C8}"/>
              </a:ext>
            </a:extLst>
          </p:cNvPr>
          <p:cNvSpPr>
            <a:spLocks noGrp="1"/>
          </p:cNvSpPr>
          <p:nvPr>
            <p:ph type="sldNum" sz="quarter" idx="12"/>
          </p:nvPr>
        </p:nvSpPr>
        <p:spPr>
          <a:xfrm>
            <a:off x="9445171" y="6489398"/>
            <a:ext cx="2743200" cy="365125"/>
          </a:xfrm>
        </p:spPr>
        <p:txBody>
          <a:bodyPr/>
          <a:lstStyle/>
          <a:p>
            <a:fld id="{330EA680-D336-4FF7-8B7A-9848BB0A1C32}" type="slidenum">
              <a:rPr lang="en-US" smtClean="0">
                <a:solidFill>
                  <a:srgbClr val="000000"/>
                </a:solidFill>
              </a:rPr>
              <a:t>22</a:t>
            </a:fld>
            <a:endParaRPr lang="en-US">
              <a:solidFill>
                <a:srgbClr val="000000"/>
              </a:solidFill>
            </a:endParaRPr>
          </a:p>
        </p:txBody>
      </p:sp>
      <p:pic>
        <p:nvPicPr>
          <p:cNvPr id="5" name="Picture 5" descr="Background pattern&#10;&#10;Description automatically generated">
            <a:extLst>
              <a:ext uri="{FF2B5EF4-FFF2-40B4-BE49-F238E27FC236}">
                <a16:creationId xmlns:a16="http://schemas.microsoft.com/office/drawing/2014/main" id="{3C04D0ED-49B6-4AEF-AA0E-C07AB4B65349}"/>
              </a:ext>
            </a:extLst>
          </p:cNvPr>
          <p:cNvPicPr>
            <a:picLocks noChangeAspect="1"/>
          </p:cNvPicPr>
          <p:nvPr/>
        </p:nvPicPr>
        <p:blipFill>
          <a:blip r:embed="rId3"/>
          <a:stretch>
            <a:fillRect/>
          </a:stretch>
        </p:blipFill>
        <p:spPr>
          <a:xfrm>
            <a:off x="7999478" y="3243149"/>
            <a:ext cx="3312017" cy="3301285"/>
          </a:xfrm>
          <a:prstGeom prst="rect">
            <a:avLst/>
          </a:prstGeom>
        </p:spPr>
      </p:pic>
      <p:pic>
        <p:nvPicPr>
          <p:cNvPr id="6" name="Picture 7" descr="Chart, histogram&#10;&#10;Description automatically generated">
            <a:extLst>
              <a:ext uri="{FF2B5EF4-FFF2-40B4-BE49-F238E27FC236}">
                <a16:creationId xmlns:a16="http://schemas.microsoft.com/office/drawing/2014/main" id="{B32CF131-EDCF-4200-904F-9CFD8EF6DAAD}"/>
              </a:ext>
            </a:extLst>
          </p:cNvPr>
          <p:cNvPicPr>
            <a:picLocks noChangeAspect="1"/>
          </p:cNvPicPr>
          <p:nvPr/>
        </p:nvPicPr>
        <p:blipFill rotWithShape="1">
          <a:blip r:embed="rId4"/>
          <a:srcRect t="1083" r="152"/>
          <a:stretch/>
        </p:blipFill>
        <p:spPr>
          <a:xfrm>
            <a:off x="50348" y="3609420"/>
            <a:ext cx="7035035" cy="2940957"/>
          </a:xfrm>
          <a:prstGeom prst="rect">
            <a:avLst/>
          </a:prstGeom>
        </p:spPr>
      </p:pic>
      <p:sp>
        <p:nvSpPr>
          <p:cNvPr id="8" name="TextBox 7">
            <a:extLst>
              <a:ext uri="{FF2B5EF4-FFF2-40B4-BE49-F238E27FC236}">
                <a16:creationId xmlns:a16="http://schemas.microsoft.com/office/drawing/2014/main" id="{1FB16AE3-0CC9-49E6-A137-7068AF097544}"/>
              </a:ext>
            </a:extLst>
          </p:cNvPr>
          <p:cNvSpPr txBox="1"/>
          <p:nvPr/>
        </p:nvSpPr>
        <p:spPr>
          <a:xfrm>
            <a:off x="5268176" y="3505042"/>
            <a:ext cx="2395622" cy="646331"/>
          </a:xfrm>
          <a:prstGeom prst="rect">
            <a:avLst/>
          </a:prstGeom>
          <a:solidFill>
            <a:schemeClr val="bg1"/>
          </a:solidFill>
          <a:ln>
            <a:solidFill>
              <a:schemeClr val="bg1">
                <a:lumMod val="5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lumMod val="65000"/>
                    <a:lumOff val="35000"/>
                  </a:schemeClr>
                </a:solidFill>
              </a:rPr>
              <a:t>All </a:t>
            </a:r>
            <a:r>
              <a:rPr lang="en-US" err="1">
                <a:solidFill>
                  <a:schemeClr val="tx1">
                    <a:lumMod val="65000"/>
                    <a:lumOff val="35000"/>
                  </a:schemeClr>
                </a:solidFill>
              </a:rPr>
              <a:t>xGASS</a:t>
            </a:r>
            <a:r>
              <a:rPr lang="en-US">
                <a:solidFill>
                  <a:schemeClr val="tx1">
                    <a:lumMod val="65000"/>
                    <a:lumOff val="35000"/>
                  </a:schemeClr>
                </a:solidFill>
              </a:rPr>
              <a:t> (N = 1179)</a:t>
            </a:r>
            <a:endParaRPr lang="en-US">
              <a:solidFill>
                <a:schemeClr val="tx1">
                  <a:lumMod val="65000"/>
                  <a:lumOff val="35000"/>
                </a:schemeClr>
              </a:solidFill>
              <a:cs typeface="Calibri"/>
            </a:endParaRPr>
          </a:p>
          <a:p>
            <a:pPr algn="ctr"/>
            <a:r>
              <a:rPr lang="en-US">
                <a:solidFill>
                  <a:srgbClr val="C00000"/>
                </a:solidFill>
                <a:cs typeface="Calibri"/>
              </a:rPr>
              <a:t>Our subsample (N=564)</a:t>
            </a:r>
          </a:p>
        </p:txBody>
      </p:sp>
      <p:sp>
        <p:nvSpPr>
          <p:cNvPr id="9" name="TextBox 8">
            <a:extLst>
              <a:ext uri="{FF2B5EF4-FFF2-40B4-BE49-F238E27FC236}">
                <a16:creationId xmlns:a16="http://schemas.microsoft.com/office/drawing/2014/main" id="{20487BB9-EB9C-46A8-92EF-32E7A65A0FEC}"/>
              </a:ext>
            </a:extLst>
          </p:cNvPr>
          <p:cNvSpPr txBox="1"/>
          <p:nvPr/>
        </p:nvSpPr>
        <p:spPr>
          <a:xfrm>
            <a:off x="2147" y="620547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[Hardwick+2022]</a:t>
            </a:r>
          </a:p>
        </p:txBody>
      </p:sp>
    </p:spTree>
    <p:extLst>
      <p:ext uri="{BB962C8B-B14F-4D97-AF65-F5344CB8AC3E}">
        <p14:creationId xmlns:p14="http://schemas.microsoft.com/office/powerpoint/2010/main" val="219741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7542-1D1D-495E-84CF-24BBB5432C91}"/>
              </a:ext>
            </a:extLst>
          </p:cNvPr>
          <p:cNvSpPr>
            <a:spLocks noGrp="1"/>
          </p:cNvSpPr>
          <p:nvPr>
            <p:ph type="title"/>
          </p:nvPr>
        </p:nvSpPr>
        <p:spPr>
          <a:xfrm>
            <a:off x="1383721" y="105353"/>
            <a:ext cx="10385716" cy="693449"/>
          </a:xfrm>
        </p:spPr>
        <p:txBody>
          <a:bodyPr>
            <a:normAutofit fontScale="90000"/>
          </a:bodyPr>
          <a:lstStyle/>
          <a:p>
            <a:r>
              <a:rPr lang="en-US" err="1">
                <a:cs typeface="Calibri Light"/>
              </a:rPr>
              <a:t>xCOLD</a:t>
            </a:r>
            <a:r>
              <a:rPr lang="en-US">
                <a:cs typeface="Calibri Light"/>
              </a:rPr>
              <a:t> GASS</a:t>
            </a:r>
            <a:endParaRPr lang="en-US"/>
          </a:p>
        </p:txBody>
      </p:sp>
      <p:sp>
        <p:nvSpPr>
          <p:cNvPr id="3" name="Content Placeholder 2">
            <a:extLst>
              <a:ext uri="{FF2B5EF4-FFF2-40B4-BE49-F238E27FC236}">
                <a16:creationId xmlns:a16="http://schemas.microsoft.com/office/drawing/2014/main" id="{39F01E41-F383-4DF6-BBB6-537593B860E7}"/>
              </a:ext>
            </a:extLst>
          </p:cNvPr>
          <p:cNvSpPr>
            <a:spLocks noGrp="1"/>
          </p:cNvSpPr>
          <p:nvPr>
            <p:ph idx="1"/>
          </p:nvPr>
        </p:nvSpPr>
        <p:spPr>
          <a:xfrm>
            <a:off x="422563" y="1098895"/>
            <a:ext cx="7536581" cy="5078068"/>
          </a:xfrm>
        </p:spPr>
        <p:txBody>
          <a:bodyPr vert="horz" lIns="91440" tIns="45720" rIns="91440" bIns="45720" rtlCol="0" anchor="t">
            <a:normAutofit/>
          </a:bodyPr>
          <a:lstStyle/>
          <a:p>
            <a:r>
              <a:rPr lang="en-US" dirty="0" err="1">
                <a:cs typeface="Calibri"/>
              </a:rPr>
              <a:t>xCOLD</a:t>
            </a:r>
            <a:r>
              <a:rPr lang="en-US" dirty="0">
                <a:cs typeface="Calibri"/>
              </a:rPr>
              <a:t> GASS is </a:t>
            </a:r>
            <a:r>
              <a:rPr lang="en-US" dirty="0" err="1">
                <a:cs typeface="Calibri"/>
              </a:rPr>
              <a:t>xGASS</a:t>
            </a:r>
            <a:r>
              <a:rPr lang="en-US" dirty="0">
                <a:cs typeface="Calibri"/>
              </a:rPr>
              <a:t>' sister sample which re-observed just under half of </a:t>
            </a:r>
            <a:r>
              <a:rPr lang="en-US" dirty="0" err="1">
                <a:cs typeface="Calibri"/>
              </a:rPr>
              <a:t>xGASS</a:t>
            </a:r>
            <a:r>
              <a:rPr lang="en-US" dirty="0">
                <a:cs typeface="Calibri"/>
              </a:rPr>
              <a:t> galaxies to measure CO (1-0) fluxes [Saintonge+2011,2017]</a:t>
            </a:r>
          </a:p>
          <a:p>
            <a:endParaRPr lang="en-US" dirty="0">
              <a:cs typeface="Calibri"/>
            </a:endParaRPr>
          </a:p>
          <a:p>
            <a:r>
              <a:rPr lang="en-US" dirty="0">
                <a:cs typeface="Calibri"/>
              </a:rPr>
              <a:t>They used a metallicity dependent conversion function to convert this to molecular gas masses.</a:t>
            </a:r>
          </a:p>
          <a:p>
            <a:endParaRPr lang="en-US" dirty="0">
              <a:cs typeface="Calibri"/>
            </a:endParaRPr>
          </a:p>
          <a:p>
            <a:r>
              <a:rPr lang="en-US" dirty="0">
                <a:cs typeface="Calibri"/>
              </a:rPr>
              <a:t>For our subsample we have molecular gas masses for 196 galaxies.</a:t>
            </a:r>
          </a:p>
        </p:txBody>
      </p:sp>
      <p:sp>
        <p:nvSpPr>
          <p:cNvPr id="4" name="Slide Number Placeholder 3">
            <a:extLst>
              <a:ext uri="{FF2B5EF4-FFF2-40B4-BE49-F238E27FC236}">
                <a16:creationId xmlns:a16="http://schemas.microsoft.com/office/drawing/2014/main" id="{76CED93D-E709-41E9-84E5-3FCA1DBCC960}"/>
              </a:ext>
            </a:extLst>
          </p:cNvPr>
          <p:cNvSpPr>
            <a:spLocks noGrp="1"/>
          </p:cNvSpPr>
          <p:nvPr>
            <p:ph type="sldNum" sz="quarter" idx="12"/>
          </p:nvPr>
        </p:nvSpPr>
        <p:spPr>
          <a:xfrm>
            <a:off x="9445171" y="6489398"/>
            <a:ext cx="2743200" cy="365125"/>
          </a:xfrm>
        </p:spPr>
        <p:txBody>
          <a:bodyPr/>
          <a:lstStyle/>
          <a:p>
            <a:fld id="{330EA680-D336-4FF7-8B7A-9848BB0A1C32}" type="slidenum">
              <a:rPr lang="en-US" smtClean="0">
                <a:solidFill>
                  <a:srgbClr val="000000"/>
                </a:solidFill>
              </a:rPr>
              <a:t>23</a:t>
            </a:fld>
            <a:endParaRPr lang="en-US">
              <a:solidFill>
                <a:srgbClr val="000000"/>
              </a:solidFill>
            </a:endParaRPr>
          </a:p>
        </p:txBody>
      </p:sp>
      <p:pic>
        <p:nvPicPr>
          <p:cNvPr id="5" name="Picture 6" descr="Chart, scatter chart&#10;&#10;Description automatically generated">
            <a:extLst>
              <a:ext uri="{FF2B5EF4-FFF2-40B4-BE49-F238E27FC236}">
                <a16:creationId xmlns:a16="http://schemas.microsoft.com/office/drawing/2014/main" id="{6220F91F-1114-48A3-8BAF-42ACF92E8D43}"/>
              </a:ext>
            </a:extLst>
          </p:cNvPr>
          <p:cNvPicPr>
            <a:picLocks noChangeAspect="1"/>
          </p:cNvPicPr>
          <p:nvPr/>
        </p:nvPicPr>
        <p:blipFill>
          <a:blip r:embed="rId3"/>
          <a:stretch>
            <a:fillRect/>
          </a:stretch>
        </p:blipFill>
        <p:spPr>
          <a:xfrm>
            <a:off x="8146450" y="972015"/>
            <a:ext cx="3045171" cy="5257800"/>
          </a:xfrm>
          <a:prstGeom prst="rect">
            <a:avLst/>
          </a:prstGeom>
        </p:spPr>
      </p:pic>
      <p:sp>
        <p:nvSpPr>
          <p:cNvPr id="7" name="TextBox 6">
            <a:extLst>
              <a:ext uri="{FF2B5EF4-FFF2-40B4-BE49-F238E27FC236}">
                <a16:creationId xmlns:a16="http://schemas.microsoft.com/office/drawing/2014/main" id="{64FE6864-5350-4CF6-97DB-F93A61A20657}"/>
              </a:ext>
            </a:extLst>
          </p:cNvPr>
          <p:cNvSpPr txBox="1"/>
          <p:nvPr/>
        </p:nvSpPr>
        <p:spPr>
          <a:xfrm>
            <a:off x="8738839" y="622052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[Saintonge+2017]</a:t>
            </a:r>
          </a:p>
        </p:txBody>
      </p:sp>
    </p:spTree>
    <p:extLst>
      <p:ext uri="{BB962C8B-B14F-4D97-AF65-F5344CB8AC3E}">
        <p14:creationId xmlns:p14="http://schemas.microsoft.com/office/powerpoint/2010/main" val="305640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7542-1D1D-495E-84CF-24BBB5432C91}"/>
              </a:ext>
            </a:extLst>
          </p:cNvPr>
          <p:cNvSpPr>
            <a:spLocks noGrp="1"/>
          </p:cNvSpPr>
          <p:nvPr>
            <p:ph type="title"/>
          </p:nvPr>
        </p:nvSpPr>
        <p:spPr>
          <a:xfrm>
            <a:off x="1383721" y="105353"/>
            <a:ext cx="10385716" cy="693449"/>
          </a:xfrm>
        </p:spPr>
        <p:txBody>
          <a:bodyPr>
            <a:normAutofit fontScale="90000"/>
          </a:bodyPr>
          <a:lstStyle/>
          <a:p>
            <a:r>
              <a:rPr lang="en-US" dirty="0">
                <a:cs typeface="Calibri Light"/>
              </a:rPr>
              <a:t>Hardwick+22: Stellar Specific Angular Momentum</a:t>
            </a:r>
            <a:endParaRPr lang="en-US" dirty="0"/>
          </a:p>
        </p:txBody>
      </p:sp>
      <p:sp>
        <p:nvSpPr>
          <p:cNvPr id="3" name="Content Placeholder 2">
            <a:extLst>
              <a:ext uri="{FF2B5EF4-FFF2-40B4-BE49-F238E27FC236}">
                <a16:creationId xmlns:a16="http://schemas.microsoft.com/office/drawing/2014/main" id="{39F01E41-F383-4DF6-BBB6-537593B860E7}"/>
              </a:ext>
            </a:extLst>
          </p:cNvPr>
          <p:cNvSpPr>
            <a:spLocks noGrp="1"/>
          </p:cNvSpPr>
          <p:nvPr>
            <p:ph idx="1"/>
          </p:nvPr>
        </p:nvSpPr>
        <p:spPr>
          <a:xfrm>
            <a:off x="422563" y="1089603"/>
            <a:ext cx="11337582" cy="1890678"/>
          </a:xfrm>
        </p:spPr>
        <p:txBody>
          <a:bodyPr vert="horz" lIns="91440" tIns="45720" rIns="91440" bIns="45720" rtlCol="0" anchor="t">
            <a:normAutofit fontScale="92500"/>
          </a:bodyPr>
          <a:lstStyle/>
          <a:p>
            <a:pPr marL="342900" indent="-342900">
              <a:buFont typeface="Arial,Sans-Serif" panose="020B0604020202020204" pitchFamily="34" charset="0"/>
            </a:pPr>
            <a:r>
              <a:rPr lang="en-US" dirty="0">
                <a:cs typeface="Calibri"/>
              </a:rPr>
              <a:t>In this work to determine specific angular momentum (j) of the stars we use</a:t>
            </a:r>
            <a:r>
              <a:rPr lang="en-US" dirty="0">
                <a:ea typeface="+mn-lt"/>
                <a:cs typeface="+mn-lt"/>
              </a:rPr>
              <a:t> unresolved HI velocity widths from </a:t>
            </a:r>
            <a:r>
              <a:rPr lang="en-US" dirty="0" err="1">
                <a:ea typeface="+mn-lt"/>
                <a:cs typeface="+mn-lt"/>
              </a:rPr>
              <a:t>xGASS</a:t>
            </a:r>
            <a:r>
              <a:rPr lang="en-US" dirty="0">
                <a:ea typeface="+mn-lt"/>
                <a:cs typeface="+mn-lt"/>
              </a:rPr>
              <a:t> (to increase our sample size).</a:t>
            </a:r>
          </a:p>
          <a:p>
            <a:pPr marL="342900" indent="-342900">
              <a:buFont typeface="Arial,Sans-Serif" panose="020B0604020202020204" pitchFamily="34" charset="0"/>
            </a:pPr>
            <a:r>
              <a:rPr lang="en-US" dirty="0">
                <a:ea typeface="+mn-lt"/>
                <a:cs typeface="+mn-lt"/>
              </a:rPr>
              <a:t>We assume the width of the HI is the maximum rotation velocity and it is constant for all radii.</a:t>
            </a:r>
            <a:endParaRPr lang="en-US" dirty="0">
              <a:cs typeface="Calibri"/>
            </a:endParaRPr>
          </a:p>
          <a:p>
            <a:endParaRPr lang="en-US">
              <a:cs typeface="Calibri"/>
            </a:endParaRPr>
          </a:p>
        </p:txBody>
      </p:sp>
      <p:sp>
        <p:nvSpPr>
          <p:cNvPr id="4" name="Slide Number Placeholder 3">
            <a:extLst>
              <a:ext uri="{FF2B5EF4-FFF2-40B4-BE49-F238E27FC236}">
                <a16:creationId xmlns:a16="http://schemas.microsoft.com/office/drawing/2014/main" id="{411765B9-1C89-4EE3-85FF-64543654D695}"/>
              </a:ext>
            </a:extLst>
          </p:cNvPr>
          <p:cNvSpPr>
            <a:spLocks noGrp="1"/>
          </p:cNvSpPr>
          <p:nvPr>
            <p:ph type="sldNum" sz="quarter" idx="12"/>
          </p:nvPr>
        </p:nvSpPr>
        <p:spPr>
          <a:xfrm>
            <a:off x="9445171" y="6489398"/>
            <a:ext cx="2743200" cy="365125"/>
          </a:xfrm>
        </p:spPr>
        <p:txBody>
          <a:bodyPr/>
          <a:lstStyle/>
          <a:p>
            <a:fld id="{330EA680-D336-4FF7-8B7A-9848BB0A1C32}" type="slidenum">
              <a:rPr lang="en-US" smtClean="0">
                <a:solidFill>
                  <a:srgbClr val="000000"/>
                </a:solidFill>
              </a:rPr>
              <a:t>24</a:t>
            </a:fld>
            <a:endParaRPr lang="en-US">
              <a:solidFill>
                <a:srgbClr val="000000"/>
              </a:solidFill>
            </a:endParaRPr>
          </a:p>
        </p:txBody>
      </p:sp>
      <p:sp>
        <p:nvSpPr>
          <p:cNvPr id="6" name="TextBox 5">
            <a:extLst>
              <a:ext uri="{FF2B5EF4-FFF2-40B4-BE49-F238E27FC236}">
                <a16:creationId xmlns:a16="http://schemas.microsoft.com/office/drawing/2014/main" id="{CDBE61CB-91BB-460F-AC23-A0FDB5B42A4F}"/>
              </a:ext>
            </a:extLst>
          </p:cNvPr>
          <p:cNvSpPr txBox="1"/>
          <p:nvPr/>
        </p:nvSpPr>
        <p:spPr>
          <a:xfrm>
            <a:off x="421888" y="3776547"/>
            <a:ext cx="6153615"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sz="2800">
                <a:ea typeface="+mn-lt"/>
                <a:cs typeface="+mn-lt"/>
              </a:rPr>
              <a:t>All galaxies have been fit with 2-component </a:t>
            </a:r>
            <a:r>
              <a:rPr lang="en-US" sz="2800" err="1">
                <a:ea typeface="+mn-lt"/>
                <a:cs typeface="+mn-lt"/>
              </a:rPr>
              <a:t>Sérsic</a:t>
            </a:r>
            <a:r>
              <a:rPr lang="en-US" sz="2800">
                <a:ea typeface="+mn-lt"/>
                <a:cs typeface="+mn-lt"/>
              </a:rPr>
              <a:t> profiles (Cook+2019), allowing for j to be determined for galactic disks separately.</a:t>
            </a:r>
          </a:p>
          <a:p>
            <a:endParaRPr lang="en-US">
              <a:cs typeface="Calibri"/>
            </a:endParaRPr>
          </a:p>
        </p:txBody>
      </p:sp>
      <p:grpSp>
        <p:nvGrpSpPr>
          <p:cNvPr id="9" name="Group 8">
            <a:extLst>
              <a:ext uri="{FF2B5EF4-FFF2-40B4-BE49-F238E27FC236}">
                <a16:creationId xmlns:a16="http://schemas.microsoft.com/office/drawing/2014/main" id="{F0389394-20E9-4054-8553-931B7AD0DD05}"/>
              </a:ext>
            </a:extLst>
          </p:cNvPr>
          <p:cNvGrpSpPr/>
          <p:nvPr/>
        </p:nvGrpSpPr>
        <p:grpSpPr>
          <a:xfrm>
            <a:off x="5831801" y="2441038"/>
            <a:ext cx="6217090" cy="3949897"/>
            <a:chOff x="5831801" y="2441038"/>
            <a:chExt cx="6217090" cy="3949897"/>
          </a:xfrm>
        </p:grpSpPr>
        <p:pic>
          <p:nvPicPr>
            <p:cNvPr id="5" name="Picture 5" descr="Chart, line chart&#10;&#10;Description automatically generated">
              <a:extLst>
                <a:ext uri="{FF2B5EF4-FFF2-40B4-BE49-F238E27FC236}">
                  <a16:creationId xmlns:a16="http://schemas.microsoft.com/office/drawing/2014/main" id="{AAEDF90B-8C3A-4CC9-99F4-573F2262BAD5}"/>
                </a:ext>
              </a:extLst>
            </p:cNvPr>
            <p:cNvPicPr>
              <a:picLocks noChangeAspect="1"/>
            </p:cNvPicPr>
            <p:nvPr/>
          </p:nvPicPr>
          <p:blipFill>
            <a:blip r:embed="rId3"/>
            <a:stretch>
              <a:fillRect/>
            </a:stretch>
          </p:blipFill>
          <p:spPr>
            <a:xfrm>
              <a:off x="5831801" y="2441038"/>
              <a:ext cx="6217090" cy="3949897"/>
            </a:xfrm>
            <a:prstGeom prst="rect">
              <a:avLst/>
            </a:prstGeom>
          </p:spPr>
        </p:pic>
        <p:sp>
          <p:nvSpPr>
            <p:cNvPr id="8" name="TextBox 7">
              <a:extLst>
                <a:ext uri="{FF2B5EF4-FFF2-40B4-BE49-F238E27FC236}">
                  <a16:creationId xmlns:a16="http://schemas.microsoft.com/office/drawing/2014/main" id="{FBA89453-DC18-4E01-A077-9850E6E70872}"/>
                </a:ext>
              </a:extLst>
            </p:cNvPr>
            <p:cNvSpPr txBox="1"/>
            <p:nvPr/>
          </p:nvSpPr>
          <p:spPr>
            <a:xfrm>
              <a:off x="7430403" y="2881962"/>
              <a:ext cx="274320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[Cook+2019]</a:t>
              </a:r>
            </a:p>
          </p:txBody>
        </p:sp>
      </p:grpSp>
    </p:spTree>
    <p:extLst>
      <p:ext uri="{BB962C8B-B14F-4D97-AF65-F5344CB8AC3E}">
        <p14:creationId xmlns:p14="http://schemas.microsoft.com/office/powerpoint/2010/main" val="1771476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7542-1D1D-495E-84CF-24BBB5432C91}"/>
              </a:ext>
            </a:extLst>
          </p:cNvPr>
          <p:cNvSpPr>
            <a:spLocks noGrp="1"/>
          </p:cNvSpPr>
          <p:nvPr>
            <p:ph type="title"/>
          </p:nvPr>
        </p:nvSpPr>
        <p:spPr>
          <a:xfrm>
            <a:off x="1383721" y="105353"/>
            <a:ext cx="10385716" cy="693449"/>
          </a:xfrm>
        </p:spPr>
        <p:txBody>
          <a:bodyPr>
            <a:normAutofit fontScale="90000"/>
          </a:bodyPr>
          <a:lstStyle/>
          <a:p>
            <a:r>
              <a:rPr lang="en-US">
                <a:cs typeface="Calibri Light"/>
              </a:rPr>
              <a:t>Determining Baryonic quantities</a:t>
            </a:r>
            <a:endParaRPr lang="en-US"/>
          </a:p>
        </p:txBody>
      </p:sp>
      <p:sp>
        <p:nvSpPr>
          <p:cNvPr id="3" name="Content Placeholder 2">
            <a:extLst>
              <a:ext uri="{FF2B5EF4-FFF2-40B4-BE49-F238E27FC236}">
                <a16:creationId xmlns:a16="http://schemas.microsoft.com/office/drawing/2014/main" id="{39F01E41-F383-4DF6-BBB6-537593B860E7}"/>
              </a:ext>
            </a:extLst>
          </p:cNvPr>
          <p:cNvSpPr>
            <a:spLocks noGrp="1"/>
          </p:cNvSpPr>
          <p:nvPr>
            <p:ph idx="1"/>
          </p:nvPr>
        </p:nvSpPr>
        <p:spPr>
          <a:xfrm>
            <a:off x="422563" y="1098895"/>
            <a:ext cx="8105670" cy="5078068"/>
          </a:xfrm>
        </p:spPr>
        <p:txBody>
          <a:bodyPr vert="horz" lIns="91440" tIns="45720" rIns="91440" bIns="45720" rtlCol="0" anchor="t">
            <a:normAutofit lnSpcReduction="10000"/>
          </a:bodyPr>
          <a:lstStyle/>
          <a:p>
            <a:pPr marL="0" indent="0">
              <a:buNone/>
            </a:pPr>
            <a:r>
              <a:rPr lang="en-US" dirty="0">
                <a:cs typeface="Calibri"/>
              </a:rPr>
              <a:t>To determine baryonic mass and specific angular momentum we need to make a few assumptions:</a:t>
            </a:r>
            <a:endParaRPr lang="en-US" dirty="0"/>
          </a:p>
          <a:p>
            <a:pPr marL="514350" indent="-514350">
              <a:buAutoNum type="arabicPeriod"/>
            </a:pPr>
            <a:r>
              <a:rPr lang="en-US" dirty="0">
                <a:cs typeface="Calibri"/>
              </a:rPr>
              <a:t>Where H</a:t>
            </a:r>
            <a:r>
              <a:rPr lang="en-US" baseline="-25000" dirty="0">
                <a:cs typeface="Calibri"/>
              </a:rPr>
              <a:t>2</a:t>
            </a:r>
            <a:r>
              <a:rPr lang="en-US" dirty="0">
                <a:cs typeface="Calibri"/>
              </a:rPr>
              <a:t> mass can't be inferred from a CO(1-0) measurement in </a:t>
            </a:r>
            <a:r>
              <a:rPr lang="en-US" dirty="0" err="1">
                <a:cs typeface="Calibri"/>
              </a:rPr>
              <a:t>xCOLD</a:t>
            </a:r>
            <a:r>
              <a:rPr lang="en-US" dirty="0">
                <a:cs typeface="Calibri"/>
              </a:rPr>
              <a:t> GASS, we use a SFR to estimate the H</a:t>
            </a:r>
            <a:r>
              <a:rPr lang="en-US" baseline="-25000" dirty="0">
                <a:cs typeface="Calibri"/>
              </a:rPr>
              <a:t>2</a:t>
            </a:r>
            <a:r>
              <a:rPr lang="en-US" dirty="0">
                <a:cs typeface="Calibri"/>
              </a:rPr>
              <a:t> mass</a:t>
            </a:r>
          </a:p>
          <a:p>
            <a:pPr marL="514350" indent="-514350">
              <a:buAutoNum type="arabicPeriod"/>
            </a:pPr>
            <a:r>
              <a:rPr lang="en-US" dirty="0">
                <a:cs typeface="Calibri"/>
              </a:rPr>
              <a:t>We assume H</a:t>
            </a:r>
            <a:r>
              <a:rPr lang="en-US" baseline="-25000" dirty="0">
                <a:cs typeface="Calibri"/>
              </a:rPr>
              <a:t>2</a:t>
            </a:r>
            <a:r>
              <a:rPr lang="en-US" dirty="0">
                <a:cs typeface="Calibri"/>
              </a:rPr>
              <a:t> specific angular momentum is the same as stellar, as the surface density profiles of both are very similar, [</a:t>
            </a:r>
            <a:r>
              <a:rPr lang="en-US" dirty="0" err="1">
                <a:cs typeface="Calibri"/>
              </a:rPr>
              <a:t>Bigiel</a:t>
            </a:r>
            <a:r>
              <a:rPr lang="en-US" dirty="0">
                <a:cs typeface="Calibri"/>
              </a:rPr>
              <a:t> &amp; Blitz 2012, Smith+2016].</a:t>
            </a:r>
          </a:p>
          <a:p>
            <a:pPr marL="514350" indent="-514350">
              <a:buAutoNum type="arabicPeriod"/>
            </a:pPr>
            <a:r>
              <a:rPr lang="en-US" b="1" dirty="0">
                <a:cs typeface="Calibri"/>
              </a:rPr>
              <a:t>HI specific AM is determined using the surface density profile shape and mass-size relation from Wang+2016</a:t>
            </a:r>
          </a:p>
          <a:p>
            <a:pPr marL="0" indent="0">
              <a:buNone/>
            </a:pPr>
            <a:endParaRPr lang="en-US" dirty="0">
              <a:cs typeface="Calibri"/>
            </a:endParaRPr>
          </a:p>
          <a:p>
            <a:pPr marL="514350" indent="-514350">
              <a:buAutoNum type="arabicPeriod"/>
            </a:pPr>
            <a:endParaRPr lang="en-US">
              <a:cs typeface="Calibri"/>
            </a:endParaRPr>
          </a:p>
        </p:txBody>
      </p:sp>
      <p:sp>
        <p:nvSpPr>
          <p:cNvPr id="4" name="Slide Number Placeholder 3">
            <a:extLst>
              <a:ext uri="{FF2B5EF4-FFF2-40B4-BE49-F238E27FC236}">
                <a16:creationId xmlns:a16="http://schemas.microsoft.com/office/drawing/2014/main" id="{76CED93D-E709-41E9-84E5-3FCA1DBCC960}"/>
              </a:ext>
            </a:extLst>
          </p:cNvPr>
          <p:cNvSpPr>
            <a:spLocks noGrp="1"/>
          </p:cNvSpPr>
          <p:nvPr>
            <p:ph type="sldNum" sz="quarter" idx="12"/>
          </p:nvPr>
        </p:nvSpPr>
        <p:spPr>
          <a:xfrm>
            <a:off x="9445171" y="6489398"/>
            <a:ext cx="2743200" cy="365125"/>
          </a:xfrm>
        </p:spPr>
        <p:txBody>
          <a:bodyPr/>
          <a:lstStyle/>
          <a:p>
            <a:fld id="{330EA680-D336-4FF7-8B7A-9848BB0A1C32}" type="slidenum">
              <a:rPr lang="en-US" smtClean="0">
                <a:solidFill>
                  <a:srgbClr val="000000"/>
                </a:solidFill>
              </a:rPr>
              <a:t>25</a:t>
            </a:fld>
            <a:endParaRPr lang="en-US">
              <a:solidFill>
                <a:srgbClr val="000000"/>
              </a:solidFill>
            </a:endParaRPr>
          </a:p>
        </p:txBody>
      </p:sp>
      <p:sp>
        <p:nvSpPr>
          <p:cNvPr id="6" name="Footer Placeholder 6">
            <a:extLst>
              <a:ext uri="{FF2B5EF4-FFF2-40B4-BE49-F238E27FC236}">
                <a16:creationId xmlns:a16="http://schemas.microsoft.com/office/drawing/2014/main" id="{D3804BB3-92AF-4794-A80D-DB633A590E9A}"/>
              </a:ext>
            </a:extLst>
          </p:cNvPr>
          <p:cNvSpPr>
            <a:spLocks noGrp="1"/>
          </p:cNvSpPr>
          <p:nvPr>
            <p:ph type="ftr" sz="quarter" idx="11"/>
          </p:nvPr>
        </p:nvSpPr>
        <p:spPr>
          <a:xfrm>
            <a:off x="4038600" y="6549874"/>
            <a:ext cx="4114800" cy="365125"/>
          </a:xfrm>
        </p:spPr>
        <p:txBody>
          <a:bodyPr/>
          <a:lstStyle/>
          <a:p>
            <a:r>
              <a:rPr lang="en-US">
                <a:solidFill>
                  <a:schemeClr val="tx1"/>
                </a:solidFill>
              </a:rPr>
              <a:t>2nd Year Annual Review</a:t>
            </a:r>
          </a:p>
        </p:txBody>
      </p:sp>
      <p:pic>
        <p:nvPicPr>
          <p:cNvPr id="7" name="Picture 7" descr="Chart, scatter chart&#10;&#10;Description automatically generated">
            <a:extLst>
              <a:ext uri="{FF2B5EF4-FFF2-40B4-BE49-F238E27FC236}">
                <a16:creationId xmlns:a16="http://schemas.microsoft.com/office/drawing/2014/main" id="{E5859AB4-602B-4F0A-9BF9-3E3EDA70CBE8}"/>
              </a:ext>
            </a:extLst>
          </p:cNvPr>
          <p:cNvPicPr>
            <a:picLocks noChangeAspect="1"/>
          </p:cNvPicPr>
          <p:nvPr/>
        </p:nvPicPr>
        <p:blipFill>
          <a:blip r:embed="rId4"/>
          <a:stretch>
            <a:fillRect/>
          </a:stretch>
        </p:blipFill>
        <p:spPr>
          <a:xfrm>
            <a:off x="8293261" y="128279"/>
            <a:ext cx="3804212" cy="3167618"/>
          </a:xfrm>
          <a:prstGeom prst="rect">
            <a:avLst/>
          </a:prstGeom>
        </p:spPr>
      </p:pic>
      <p:pic>
        <p:nvPicPr>
          <p:cNvPr id="8" name="Picture 8" descr="Chart&#10;&#10;Description automatically generated">
            <a:extLst>
              <a:ext uri="{FF2B5EF4-FFF2-40B4-BE49-F238E27FC236}">
                <a16:creationId xmlns:a16="http://schemas.microsoft.com/office/drawing/2014/main" id="{2F8D8CB5-7947-41C0-BFD0-67AD367C326A}"/>
              </a:ext>
            </a:extLst>
          </p:cNvPr>
          <p:cNvPicPr>
            <a:picLocks noChangeAspect="1"/>
          </p:cNvPicPr>
          <p:nvPr/>
        </p:nvPicPr>
        <p:blipFill>
          <a:blip r:embed="rId5"/>
          <a:stretch>
            <a:fillRect/>
          </a:stretch>
        </p:blipFill>
        <p:spPr>
          <a:xfrm>
            <a:off x="8843058" y="3596818"/>
            <a:ext cx="3225478" cy="2992085"/>
          </a:xfrm>
          <a:prstGeom prst="rect">
            <a:avLst/>
          </a:prstGeom>
        </p:spPr>
      </p:pic>
      <p:sp>
        <p:nvSpPr>
          <p:cNvPr id="9" name="TextBox 8">
            <a:extLst>
              <a:ext uri="{FF2B5EF4-FFF2-40B4-BE49-F238E27FC236}">
                <a16:creationId xmlns:a16="http://schemas.microsoft.com/office/drawing/2014/main" id="{928E12D9-B91A-49CC-BF9E-A56913FB67BB}"/>
              </a:ext>
            </a:extLst>
          </p:cNvPr>
          <p:cNvSpPr txBox="1"/>
          <p:nvPr/>
        </p:nvSpPr>
        <p:spPr>
          <a:xfrm>
            <a:off x="9516440" y="3169654"/>
            <a:ext cx="165325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log</a:t>
            </a:r>
            <a:r>
              <a:rPr lang="en-US" baseline="-25000" dirty="0"/>
              <a:t>10</a:t>
            </a:r>
            <a:r>
              <a:rPr lang="en-US" dirty="0"/>
              <a:t>(M</a:t>
            </a:r>
            <a:r>
              <a:rPr lang="en-US" baseline="-25000" dirty="0"/>
              <a:t>HI</a:t>
            </a:r>
            <a:r>
              <a:rPr lang="en-US" dirty="0"/>
              <a:t>)</a:t>
            </a:r>
            <a:endParaRPr lang="en-US"/>
          </a:p>
        </p:txBody>
      </p:sp>
      <p:sp>
        <p:nvSpPr>
          <p:cNvPr id="10" name="TextBox 9">
            <a:extLst>
              <a:ext uri="{FF2B5EF4-FFF2-40B4-BE49-F238E27FC236}">
                <a16:creationId xmlns:a16="http://schemas.microsoft.com/office/drawing/2014/main" id="{14A0B327-33EA-4123-A572-9D43A7ABFB73}"/>
              </a:ext>
            </a:extLst>
          </p:cNvPr>
          <p:cNvSpPr txBox="1"/>
          <p:nvPr/>
        </p:nvSpPr>
        <p:spPr>
          <a:xfrm rot="-5400000">
            <a:off x="7558389" y="1336995"/>
            <a:ext cx="165325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log</a:t>
            </a:r>
            <a:r>
              <a:rPr lang="en-US" baseline="-25000" dirty="0"/>
              <a:t>10</a:t>
            </a:r>
            <a:r>
              <a:rPr lang="en-US" dirty="0"/>
              <a:t>(D</a:t>
            </a:r>
            <a:r>
              <a:rPr lang="en-US" baseline="-25000" dirty="0"/>
              <a:t>HI</a:t>
            </a:r>
            <a:r>
              <a:rPr lang="en-US" dirty="0"/>
              <a:t>)</a:t>
            </a:r>
          </a:p>
        </p:txBody>
      </p:sp>
    </p:spTree>
    <p:extLst>
      <p:ext uri="{BB962C8B-B14F-4D97-AF65-F5344CB8AC3E}">
        <p14:creationId xmlns:p14="http://schemas.microsoft.com/office/powerpoint/2010/main" val="205111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5" descr="Chart, scatter chart&#10;&#10;Description automatically generated">
            <a:extLst>
              <a:ext uri="{FF2B5EF4-FFF2-40B4-BE49-F238E27FC236}">
                <a16:creationId xmlns:a16="http://schemas.microsoft.com/office/drawing/2014/main" id="{8167F5BD-7E35-43D8-96B8-A9A19BE684C8}"/>
              </a:ext>
            </a:extLst>
          </p:cNvPr>
          <p:cNvPicPr>
            <a:picLocks noChangeAspect="1"/>
          </p:cNvPicPr>
          <p:nvPr/>
        </p:nvPicPr>
        <p:blipFill>
          <a:blip r:embed="rId4"/>
          <a:stretch>
            <a:fillRect/>
          </a:stretch>
        </p:blipFill>
        <p:spPr>
          <a:xfrm>
            <a:off x="84105" y="2083287"/>
            <a:ext cx="5408978" cy="4507482"/>
          </a:xfrm>
          <a:prstGeom prst="rect">
            <a:avLst/>
          </a:prstGeom>
        </p:spPr>
      </p:pic>
      <p:sp>
        <p:nvSpPr>
          <p:cNvPr id="9" name="Right Brace 8">
            <a:extLst>
              <a:ext uri="{FF2B5EF4-FFF2-40B4-BE49-F238E27FC236}">
                <a16:creationId xmlns:a16="http://schemas.microsoft.com/office/drawing/2014/main" id="{A858A9DA-D42E-45F2-8FE4-2266A0094AD2}"/>
              </a:ext>
            </a:extLst>
          </p:cNvPr>
          <p:cNvSpPr/>
          <p:nvPr/>
        </p:nvSpPr>
        <p:spPr>
          <a:xfrm>
            <a:off x="4642672" y="5204151"/>
            <a:ext cx="481481" cy="650241"/>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CA267542-1D1D-495E-84CF-24BBB5432C91}"/>
              </a:ext>
            </a:extLst>
          </p:cNvPr>
          <p:cNvSpPr>
            <a:spLocks noGrp="1"/>
          </p:cNvSpPr>
          <p:nvPr>
            <p:ph type="title"/>
          </p:nvPr>
        </p:nvSpPr>
        <p:spPr>
          <a:xfrm>
            <a:off x="1383721" y="105353"/>
            <a:ext cx="10385716" cy="693449"/>
          </a:xfrm>
        </p:spPr>
        <p:txBody>
          <a:bodyPr>
            <a:normAutofit fontScale="90000"/>
          </a:bodyPr>
          <a:lstStyle/>
          <a:p>
            <a:r>
              <a:rPr lang="en-US">
                <a:cs typeface="Calibri Light"/>
              </a:rPr>
              <a:t>O16 Model</a:t>
            </a:r>
            <a:endParaRPr lang="en-US"/>
          </a:p>
        </p:txBody>
      </p:sp>
      <p:sp>
        <p:nvSpPr>
          <p:cNvPr id="6" name="Slide Number Placeholder 5">
            <a:extLst>
              <a:ext uri="{FF2B5EF4-FFF2-40B4-BE49-F238E27FC236}">
                <a16:creationId xmlns:a16="http://schemas.microsoft.com/office/drawing/2014/main" id="{DA30BD07-5154-4EE3-9AD5-E3DEA97478C2}"/>
              </a:ext>
            </a:extLst>
          </p:cNvPr>
          <p:cNvSpPr>
            <a:spLocks noGrp="1"/>
          </p:cNvSpPr>
          <p:nvPr>
            <p:ph type="sldNum" sz="quarter" idx="12"/>
          </p:nvPr>
        </p:nvSpPr>
        <p:spPr>
          <a:xfrm>
            <a:off x="9445171" y="6489398"/>
            <a:ext cx="2743200" cy="365125"/>
          </a:xfrm>
        </p:spPr>
        <p:txBody>
          <a:bodyPr/>
          <a:lstStyle/>
          <a:p>
            <a:fld id="{330EA680-D336-4FF7-8B7A-9848BB0A1C32}" type="slidenum">
              <a:rPr lang="en-US" dirty="0" smtClean="0">
                <a:solidFill>
                  <a:schemeClr val="tx1"/>
                </a:solidFill>
              </a:rPr>
              <a:t>26</a:t>
            </a:fld>
            <a:endParaRPr lang="en-US">
              <a:solidFill>
                <a:schemeClr val="tx1"/>
              </a:solidFill>
              <a:cs typeface="Calibri"/>
            </a:endParaRPr>
          </a:p>
        </p:txBody>
      </p:sp>
      <p:pic>
        <p:nvPicPr>
          <p:cNvPr id="13" name="Picture 13" descr="Chart, scatter chart&#10;&#10;Description automatically generated">
            <a:extLst>
              <a:ext uri="{FF2B5EF4-FFF2-40B4-BE49-F238E27FC236}">
                <a16:creationId xmlns:a16="http://schemas.microsoft.com/office/drawing/2014/main" id="{D9685588-B0F2-404C-B08D-F6FAE8969EC1}"/>
              </a:ext>
            </a:extLst>
          </p:cNvPr>
          <p:cNvPicPr>
            <a:picLocks noChangeAspect="1"/>
          </p:cNvPicPr>
          <p:nvPr/>
        </p:nvPicPr>
        <p:blipFill>
          <a:blip r:embed="rId5"/>
          <a:stretch>
            <a:fillRect/>
          </a:stretch>
        </p:blipFill>
        <p:spPr>
          <a:xfrm>
            <a:off x="5951997" y="1611975"/>
            <a:ext cx="5662409" cy="4954608"/>
          </a:xfrm>
          <a:prstGeom prst="rect">
            <a:avLst/>
          </a:prstGeom>
        </p:spPr>
      </p:pic>
      <p:sp>
        <p:nvSpPr>
          <p:cNvPr id="8" name="TextBox 7">
            <a:extLst>
              <a:ext uri="{FF2B5EF4-FFF2-40B4-BE49-F238E27FC236}">
                <a16:creationId xmlns:a16="http://schemas.microsoft.com/office/drawing/2014/main" id="{D33AE42D-9AEB-4C89-9459-E09FAEFE3B3B}"/>
              </a:ext>
            </a:extLst>
          </p:cNvPr>
          <p:cNvSpPr txBox="1"/>
          <p:nvPr/>
        </p:nvSpPr>
        <p:spPr>
          <a:xfrm>
            <a:off x="-51515" y="621620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[Hardwick+InPrep]</a:t>
            </a:r>
          </a:p>
        </p:txBody>
      </p:sp>
      <p:sp>
        <p:nvSpPr>
          <p:cNvPr id="3" name="Content Placeholder 2">
            <a:extLst>
              <a:ext uri="{FF2B5EF4-FFF2-40B4-BE49-F238E27FC236}">
                <a16:creationId xmlns:a16="http://schemas.microsoft.com/office/drawing/2014/main" id="{39F01E41-F383-4DF6-BBB6-537593B860E7}"/>
              </a:ext>
            </a:extLst>
          </p:cNvPr>
          <p:cNvSpPr>
            <a:spLocks noGrp="1"/>
          </p:cNvSpPr>
          <p:nvPr>
            <p:ph idx="1"/>
          </p:nvPr>
        </p:nvSpPr>
        <p:spPr>
          <a:xfrm>
            <a:off x="422563" y="1089603"/>
            <a:ext cx="11531210" cy="1483306"/>
          </a:xfrm>
        </p:spPr>
        <p:txBody>
          <a:bodyPr vert="horz" lIns="91440" tIns="45720" rIns="91440" bIns="45720" rtlCol="0" anchor="t">
            <a:normAutofit/>
          </a:bodyPr>
          <a:lstStyle/>
          <a:p>
            <a:r>
              <a:rPr lang="en-US">
                <a:cs typeface="Calibri"/>
              </a:rPr>
              <a:t>Our data agrees well with O16 data. However, there is considerable scatter.</a:t>
            </a:r>
            <a:endParaRPr lang="en-US" err="1">
              <a:cs typeface="Calibri"/>
            </a:endParaRPr>
          </a:p>
          <a:p>
            <a:r>
              <a:rPr lang="en-US">
                <a:cs typeface="Calibri"/>
              </a:rPr>
              <a:t>Environment is a common cause of galaxies scattering below the model (e.g. Li+2020)</a:t>
            </a:r>
          </a:p>
          <a:p>
            <a:pPr marL="0" indent="0">
              <a:buNone/>
            </a:pPr>
            <a:endParaRPr lang="en-US">
              <a:cs typeface="Calibri"/>
            </a:endParaRPr>
          </a:p>
        </p:txBody>
      </p:sp>
      <p:sp>
        <p:nvSpPr>
          <p:cNvPr id="10" name="TextBox 9">
            <a:extLst>
              <a:ext uri="{FF2B5EF4-FFF2-40B4-BE49-F238E27FC236}">
                <a16:creationId xmlns:a16="http://schemas.microsoft.com/office/drawing/2014/main" id="{76241FE3-4470-4620-9E42-978C50BB4A13}"/>
              </a:ext>
            </a:extLst>
          </p:cNvPr>
          <p:cNvSpPr txBox="1"/>
          <p:nvPr/>
        </p:nvSpPr>
        <p:spPr>
          <a:xfrm>
            <a:off x="5032350" y="5322086"/>
            <a:ext cx="1350685" cy="4222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O16 Data</a:t>
            </a:r>
          </a:p>
        </p:txBody>
      </p:sp>
    </p:spTree>
    <p:extLst>
      <p:ext uri="{BB962C8B-B14F-4D97-AF65-F5344CB8AC3E}">
        <p14:creationId xmlns:p14="http://schemas.microsoft.com/office/powerpoint/2010/main" val="310250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7" descr="Chart, scatter chart&#10;&#10;Description automatically generated">
            <a:extLst>
              <a:ext uri="{FF2B5EF4-FFF2-40B4-BE49-F238E27FC236}">
                <a16:creationId xmlns:a16="http://schemas.microsoft.com/office/drawing/2014/main" id="{AC939F6E-90F0-40D7-8086-6AD7AD438A5B}"/>
              </a:ext>
            </a:extLst>
          </p:cNvPr>
          <p:cNvPicPr>
            <a:picLocks noChangeAspect="1"/>
          </p:cNvPicPr>
          <p:nvPr/>
        </p:nvPicPr>
        <p:blipFill>
          <a:blip r:embed="rId3"/>
          <a:stretch>
            <a:fillRect/>
          </a:stretch>
        </p:blipFill>
        <p:spPr>
          <a:xfrm>
            <a:off x="6916828" y="1472146"/>
            <a:ext cx="3953006" cy="2637764"/>
          </a:xfrm>
          <a:prstGeom prst="rect">
            <a:avLst/>
          </a:prstGeom>
        </p:spPr>
      </p:pic>
      <p:sp>
        <p:nvSpPr>
          <p:cNvPr id="2" name="Title 1">
            <a:extLst>
              <a:ext uri="{FF2B5EF4-FFF2-40B4-BE49-F238E27FC236}">
                <a16:creationId xmlns:a16="http://schemas.microsoft.com/office/drawing/2014/main" id="{CA267542-1D1D-495E-84CF-24BBB5432C91}"/>
              </a:ext>
            </a:extLst>
          </p:cNvPr>
          <p:cNvSpPr>
            <a:spLocks noGrp="1"/>
          </p:cNvSpPr>
          <p:nvPr>
            <p:ph type="title"/>
          </p:nvPr>
        </p:nvSpPr>
        <p:spPr>
          <a:xfrm>
            <a:off x="1383721" y="105353"/>
            <a:ext cx="10385716" cy="693449"/>
          </a:xfrm>
        </p:spPr>
        <p:txBody>
          <a:bodyPr>
            <a:normAutofit fontScale="90000"/>
          </a:bodyPr>
          <a:lstStyle/>
          <a:p>
            <a:r>
              <a:rPr lang="en-US">
                <a:cs typeface="Calibri Light"/>
              </a:rPr>
              <a:t>Offset from O16 model</a:t>
            </a:r>
            <a:endParaRPr lang="en-US"/>
          </a:p>
        </p:txBody>
      </p:sp>
      <p:sp>
        <p:nvSpPr>
          <p:cNvPr id="3" name="Content Placeholder 2">
            <a:extLst>
              <a:ext uri="{FF2B5EF4-FFF2-40B4-BE49-F238E27FC236}">
                <a16:creationId xmlns:a16="http://schemas.microsoft.com/office/drawing/2014/main" id="{39F01E41-F383-4DF6-BBB6-537593B860E7}"/>
              </a:ext>
            </a:extLst>
          </p:cNvPr>
          <p:cNvSpPr>
            <a:spLocks noGrp="1"/>
          </p:cNvSpPr>
          <p:nvPr>
            <p:ph idx="1"/>
          </p:nvPr>
        </p:nvSpPr>
        <p:spPr>
          <a:xfrm>
            <a:off x="518778" y="4424817"/>
            <a:ext cx="7630659" cy="1863515"/>
          </a:xfrm>
        </p:spPr>
        <p:txBody>
          <a:bodyPr vert="horz" lIns="91440" tIns="45720" rIns="91440" bIns="45720" rtlCol="0" anchor="t">
            <a:normAutofit/>
          </a:bodyPr>
          <a:lstStyle/>
          <a:p>
            <a:r>
              <a:rPr lang="en-US" dirty="0" err="1">
                <a:cs typeface="Calibri"/>
              </a:rPr>
              <a:t>f</a:t>
            </a:r>
            <a:r>
              <a:rPr lang="en-US" baseline="-25000" dirty="0" err="1">
                <a:cs typeface="Calibri"/>
              </a:rPr>
              <a:t>atm</a:t>
            </a:r>
            <a:r>
              <a:rPr lang="en-US" dirty="0">
                <a:cs typeface="Calibri"/>
              </a:rPr>
              <a:t> and </a:t>
            </a:r>
            <a:r>
              <a:rPr lang="en-US" dirty="0" err="1">
                <a:cs typeface="Calibri"/>
              </a:rPr>
              <a:t>M</a:t>
            </a:r>
            <a:r>
              <a:rPr lang="en-US" baseline="-25000" dirty="0" err="1">
                <a:cs typeface="Calibri"/>
              </a:rPr>
              <a:t>baryon</a:t>
            </a:r>
            <a:r>
              <a:rPr lang="en-US" dirty="0">
                <a:cs typeface="Calibri"/>
              </a:rPr>
              <a:t> are both parameters in the O16 model</a:t>
            </a:r>
          </a:p>
          <a:p>
            <a:r>
              <a:rPr lang="en-US" dirty="0" err="1">
                <a:cs typeface="Calibri"/>
              </a:rPr>
              <a:t>Trialled</a:t>
            </a:r>
            <a:r>
              <a:rPr lang="en-US" dirty="0">
                <a:cs typeface="Calibri"/>
              </a:rPr>
              <a:t> fitting a 3D plane to j, M &amp; </a:t>
            </a:r>
            <a:r>
              <a:rPr lang="en-US" dirty="0" err="1">
                <a:ea typeface="+mn-lt"/>
                <a:cs typeface="+mn-lt"/>
              </a:rPr>
              <a:t>f</a:t>
            </a:r>
            <a:r>
              <a:rPr lang="en-US" baseline="-25000" dirty="0" err="1">
                <a:ea typeface="+mn-lt"/>
                <a:cs typeface="+mn-lt"/>
              </a:rPr>
              <a:t>atm</a:t>
            </a:r>
            <a:endParaRPr lang="en-US" baseline="-25000" dirty="0" err="1">
              <a:cs typeface="Calibri"/>
            </a:endParaRPr>
          </a:p>
          <a:p>
            <a:endParaRPr lang="en-US">
              <a:cs typeface="Calibri"/>
            </a:endParaRPr>
          </a:p>
        </p:txBody>
      </p:sp>
      <p:sp>
        <p:nvSpPr>
          <p:cNvPr id="8" name="Slide Number Placeholder 7">
            <a:extLst>
              <a:ext uri="{FF2B5EF4-FFF2-40B4-BE49-F238E27FC236}">
                <a16:creationId xmlns:a16="http://schemas.microsoft.com/office/drawing/2014/main" id="{ED6DED76-5689-4456-A3F4-AD42FCF938DF}"/>
              </a:ext>
            </a:extLst>
          </p:cNvPr>
          <p:cNvSpPr>
            <a:spLocks noGrp="1"/>
          </p:cNvSpPr>
          <p:nvPr>
            <p:ph type="sldNum" sz="quarter" idx="12"/>
          </p:nvPr>
        </p:nvSpPr>
        <p:spPr>
          <a:xfrm>
            <a:off x="9445171" y="6489398"/>
            <a:ext cx="2743200" cy="365125"/>
          </a:xfrm>
        </p:spPr>
        <p:txBody>
          <a:bodyPr/>
          <a:lstStyle/>
          <a:p>
            <a:fld id="{330EA680-D336-4FF7-8B7A-9848BB0A1C32}" type="slidenum">
              <a:rPr lang="en-US" smtClean="0">
                <a:solidFill>
                  <a:srgbClr val="000000"/>
                </a:solidFill>
              </a:rPr>
              <a:t>27</a:t>
            </a:fld>
            <a:endParaRPr lang="en-US">
              <a:solidFill>
                <a:srgbClr val="000000"/>
              </a:solidFill>
            </a:endParaRPr>
          </a:p>
        </p:txBody>
      </p:sp>
      <p:pic>
        <p:nvPicPr>
          <p:cNvPr id="10" name="Picture 11" descr="Chart, scatter chart&#10;&#10;Description automatically generated">
            <a:extLst>
              <a:ext uri="{FF2B5EF4-FFF2-40B4-BE49-F238E27FC236}">
                <a16:creationId xmlns:a16="http://schemas.microsoft.com/office/drawing/2014/main" id="{A0FD9038-70B5-4A46-8264-AB9C80B66D52}"/>
              </a:ext>
            </a:extLst>
          </p:cNvPr>
          <p:cNvPicPr>
            <a:picLocks noChangeAspect="1"/>
          </p:cNvPicPr>
          <p:nvPr/>
        </p:nvPicPr>
        <p:blipFill>
          <a:blip r:embed="rId4"/>
          <a:stretch>
            <a:fillRect/>
          </a:stretch>
        </p:blipFill>
        <p:spPr>
          <a:xfrm>
            <a:off x="8934753" y="4071119"/>
            <a:ext cx="2988869" cy="2462130"/>
          </a:xfrm>
          <a:prstGeom prst="rect">
            <a:avLst/>
          </a:prstGeom>
        </p:spPr>
      </p:pic>
      <p:sp>
        <p:nvSpPr>
          <p:cNvPr id="9" name="TextBox 8">
            <a:extLst>
              <a:ext uri="{FF2B5EF4-FFF2-40B4-BE49-F238E27FC236}">
                <a16:creationId xmlns:a16="http://schemas.microsoft.com/office/drawing/2014/main" id="{2B927F5C-B5F2-4062-A146-C4E8DD9036AA}"/>
              </a:ext>
            </a:extLst>
          </p:cNvPr>
          <p:cNvSpPr txBox="1"/>
          <p:nvPr/>
        </p:nvSpPr>
        <p:spPr>
          <a:xfrm>
            <a:off x="-69934" y="617240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[Hardwick+InPrep]</a:t>
            </a:r>
          </a:p>
        </p:txBody>
      </p:sp>
      <p:pic>
        <p:nvPicPr>
          <p:cNvPr id="16" name="Picture 16" descr="A picture containing logo&#10;&#10;Description automatically generated">
            <a:extLst>
              <a:ext uri="{FF2B5EF4-FFF2-40B4-BE49-F238E27FC236}">
                <a16:creationId xmlns:a16="http://schemas.microsoft.com/office/drawing/2014/main" id="{10DBBD16-6883-4815-92E0-6D9B4E8416F9}"/>
              </a:ext>
            </a:extLst>
          </p:cNvPr>
          <p:cNvPicPr>
            <a:picLocks noChangeAspect="1"/>
          </p:cNvPicPr>
          <p:nvPr/>
        </p:nvPicPr>
        <p:blipFill>
          <a:blip r:embed="rId5"/>
          <a:stretch>
            <a:fillRect/>
          </a:stretch>
        </p:blipFill>
        <p:spPr>
          <a:xfrm>
            <a:off x="3625020" y="915985"/>
            <a:ext cx="4544290" cy="484874"/>
          </a:xfrm>
          <a:prstGeom prst="rect">
            <a:avLst/>
          </a:prstGeom>
          <a:ln w="57150">
            <a:solidFill>
              <a:srgbClr val="C00000"/>
            </a:solidFill>
          </a:ln>
        </p:spPr>
      </p:pic>
      <p:grpSp>
        <p:nvGrpSpPr>
          <p:cNvPr id="12" name="Group 11">
            <a:extLst>
              <a:ext uri="{FF2B5EF4-FFF2-40B4-BE49-F238E27FC236}">
                <a16:creationId xmlns:a16="http://schemas.microsoft.com/office/drawing/2014/main" id="{09AD02AB-A4F6-4C4F-B9DB-5776BCD69BA4}"/>
              </a:ext>
            </a:extLst>
          </p:cNvPr>
          <p:cNvGrpSpPr/>
          <p:nvPr/>
        </p:nvGrpSpPr>
        <p:grpSpPr>
          <a:xfrm>
            <a:off x="3442912" y="1475905"/>
            <a:ext cx="4047693" cy="2780484"/>
            <a:chOff x="3442912" y="1475905"/>
            <a:chExt cx="4047693" cy="2780484"/>
          </a:xfrm>
        </p:grpSpPr>
        <p:pic>
          <p:nvPicPr>
            <p:cNvPr id="6" name="Picture 6" descr="Chart, scatter chart&#10;&#10;Description automatically generated">
              <a:extLst>
                <a:ext uri="{FF2B5EF4-FFF2-40B4-BE49-F238E27FC236}">
                  <a16:creationId xmlns:a16="http://schemas.microsoft.com/office/drawing/2014/main" id="{63EACF98-1098-4D9A-A7E3-78B8BCD2C9CF}"/>
                </a:ext>
              </a:extLst>
            </p:cNvPr>
            <p:cNvPicPr>
              <a:picLocks noChangeAspect="1"/>
            </p:cNvPicPr>
            <p:nvPr/>
          </p:nvPicPr>
          <p:blipFill>
            <a:blip r:embed="rId6"/>
            <a:stretch>
              <a:fillRect/>
            </a:stretch>
          </p:blipFill>
          <p:spPr>
            <a:xfrm>
              <a:off x="3442912" y="1475905"/>
              <a:ext cx="4047693" cy="2692267"/>
            </a:xfrm>
            <a:prstGeom prst="rect">
              <a:avLst/>
            </a:prstGeom>
          </p:spPr>
        </p:pic>
        <p:sp>
          <p:nvSpPr>
            <p:cNvPr id="13" name="TextBox 12">
              <a:extLst>
                <a:ext uri="{FF2B5EF4-FFF2-40B4-BE49-F238E27FC236}">
                  <a16:creationId xmlns:a16="http://schemas.microsoft.com/office/drawing/2014/main" id="{84619DB4-47F2-4CB3-8200-9A1A510C36C4}"/>
                </a:ext>
              </a:extLst>
            </p:cNvPr>
            <p:cNvSpPr txBox="1"/>
            <p:nvPr/>
          </p:nvSpPr>
          <p:spPr>
            <a:xfrm>
              <a:off x="5161871" y="3887057"/>
              <a:ext cx="1301262"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Calibri"/>
                </a:rPr>
                <a:t>log</a:t>
              </a:r>
              <a:r>
                <a:rPr lang="en-US" baseline="-25000">
                  <a:cs typeface="Calibri"/>
                </a:rPr>
                <a:t>10</a:t>
              </a:r>
              <a:r>
                <a:rPr lang="en-US">
                  <a:cs typeface="Calibri"/>
                </a:rPr>
                <a:t>(M</a:t>
              </a:r>
              <a:r>
                <a:rPr lang="en-US" baseline="-25000">
                  <a:cs typeface="Calibri"/>
                </a:rPr>
                <a:t>bar</a:t>
              </a:r>
              <a:r>
                <a:rPr lang="en-US">
                  <a:cs typeface="Calibri"/>
                </a:rPr>
                <a:t>)</a:t>
              </a:r>
              <a:endParaRPr lang="en-US"/>
            </a:p>
          </p:txBody>
        </p:sp>
      </p:grpSp>
      <p:pic>
        <p:nvPicPr>
          <p:cNvPr id="4" name="Picture 5" descr="Chart, scatter chart&#10;&#10;Description automatically generated">
            <a:extLst>
              <a:ext uri="{FF2B5EF4-FFF2-40B4-BE49-F238E27FC236}">
                <a16:creationId xmlns:a16="http://schemas.microsoft.com/office/drawing/2014/main" id="{40790882-CEC5-415C-BB65-718DBFD0B974}"/>
              </a:ext>
            </a:extLst>
          </p:cNvPr>
          <p:cNvPicPr>
            <a:picLocks noChangeAspect="1"/>
          </p:cNvPicPr>
          <p:nvPr/>
        </p:nvPicPr>
        <p:blipFill rotWithShape="1">
          <a:blip r:embed="rId7"/>
          <a:srcRect r="2097"/>
          <a:stretch/>
        </p:blipFill>
        <p:spPr>
          <a:xfrm>
            <a:off x="62867" y="1479900"/>
            <a:ext cx="3976569" cy="2695782"/>
          </a:xfrm>
          <a:prstGeom prst="rect">
            <a:avLst/>
          </a:prstGeom>
        </p:spPr>
      </p:pic>
      <p:sp>
        <p:nvSpPr>
          <p:cNvPr id="15" name="Arrow: Bent-Up 14">
            <a:extLst>
              <a:ext uri="{FF2B5EF4-FFF2-40B4-BE49-F238E27FC236}">
                <a16:creationId xmlns:a16="http://schemas.microsoft.com/office/drawing/2014/main" id="{AE4C4118-2648-467D-BCD8-47BCDEEF43A9}"/>
              </a:ext>
            </a:extLst>
          </p:cNvPr>
          <p:cNvSpPr/>
          <p:nvPr/>
        </p:nvSpPr>
        <p:spPr>
          <a:xfrm rot="10800000">
            <a:off x="64994" y="1072282"/>
            <a:ext cx="3382535" cy="734121"/>
          </a:xfrm>
          <a:prstGeom prst="bentUpArrow">
            <a:avLst/>
          </a:prstGeom>
          <a:solidFill>
            <a:srgbClr val="FFC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A510D2F-27F5-4A6B-A0CC-6E130A412454}"/>
              </a:ext>
            </a:extLst>
          </p:cNvPr>
          <p:cNvSpPr txBox="1"/>
          <p:nvPr/>
        </p:nvSpPr>
        <p:spPr>
          <a:xfrm>
            <a:off x="1704993" y="3887057"/>
            <a:ext cx="1301262"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Calibri"/>
              </a:rPr>
              <a:t>log</a:t>
            </a:r>
            <a:r>
              <a:rPr lang="en-US" baseline="-25000">
                <a:cs typeface="Calibri"/>
              </a:rPr>
              <a:t>10</a:t>
            </a:r>
            <a:r>
              <a:rPr lang="en-US">
                <a:cs typeface="Calibri"/>
              </a:rPr>
              <a:t>(</a:t>
            </a:r>
            <a:r>
              <a:rPr lang="en-US" err="1">
                <a:cs typeface="Calibri"/>
              </a:rPr>
              <a:t>f</a:t>
            </a:r>
            <a:r>
              <a:rPr lang="en-US" baseline="-25000" err="1">
                <a:cs typeface="Calibri"/>
              </a:rPr>
              <a:t>atm</a:t>
            </a:r>
            <a:r>
              <a:rPr lang="en-US">
                <a:cs typeface="Calibri"/>
              </a:rPr>
              <a:t>)</a:t>
            </a:r>
            <a:endParaRPr lang="en-US"/>
          </a:p>
        </p:txBody>
      </p:sp>
    </p:spTree>
    <p:extLst>
      <p:ext uri="{BB962C8B-B14F-4D97-AF65-F5344CB8AC3E}">
        <p14:creationId xmlns:p14="http://schemas.microsoft.com/office/powerpoint/2010/main" val="3903709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Simulations - EAGLE</a:t>
            </a:r>
            <a:endParaRPr lang="en-US" b="1" dirty="0"/>
          </a:p>
        </p:txBody>
      </p:sp>
      <p:pic>
        <p:nvPicPr>
          <p:cNvPr id="5" name="Picture 5" descr="Chart, histogram&#10;&#10;Description automatically generated">
            <a:extLst>
              <a:ext uri="{FF2B5EF4-FFF2-40B4-BE49-F238E27FC236}">
                <a16:creationId xmlns:a16="http://schemas.microsoft.com/office/drawing/2014/main" id="{C8A22D92-1FDC-A52B-F37E-E6D2450AB28C}"/>
              </a:ext>
            </a:extLst>
          </p:cNvPr>
          <p:cNvPicPr>
            <a:picLocks noGrp="1" noChangeAspect="1"/>
          </p:cNvPicPr>
          <p:nvPr>
            <p:ph idx="1"/>
          </p:nvPr>
        </p:nvPicPr>
        <p:blipFill>
          <a:blip r:embed="rId4"/>
          <a:stretch>
            <a:fillRect/>
          </a:stretch>
        </p:blipFill>
        <p:spPr>
          <a:xfrm>
            <a:off x="28148" y="1442032"/>
            <a:ext cx="8537415" cy="4878523"/>
          </a:xfrm>
        </p:spPr>
      </p:pic>
      <p:sp>
        <p:nvSpPr>
          <p:cNvPr id="4" name="Slide Number Placeholder 3">
            <a:extLst>
              <a:ext uri="{FF2B5EF4-FFF2-40B4-BE49-F238E27FC236}">
                <a16:creationId xmlns:a16="http://schemas.microsoft.com/office/drawing/2014/main" id="{E398C074-5F26-479D-DA44-CE66088375A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28</a:t>
            </a:fld>
            <a:endParaRPr lang="en-US" dirty="0">
              <a:solidFill>
                <a:schemeClr val="tx1"/>
              </a:solidFill>
            </a:endParaRPr>
          </a:p>
        </p:txBody>
      </p:sp>
      <p:sp>
        <p:nvSpPr>
          <p:cNvPr id="7" name="Rectangle 6">
            <a:extLst>
              <a:ext uri="{FF2B5EF4-FFF2-40B4-BE49-F238E27FC236}">
                <a16:creationId xmlns:a16="http://schemas.microsoft.com/office/drawing/2014/main" id="{76D65B52-393B-5029-904B-3328A152FC22}"/>
              </a:ext>
            </a:extLst>
          </p:cNvPr>
          <p:cNvSpPr/>
          <p:nvPr/>
        </p:nvSpPr>
        <p:spPr>
          <a:xfrm rot="660000">
            <a:off x="10329282" y="330355"/>
            <a:ext cx="1542583" cy="1245217"/>
          </a:xfrm>
          <a:prstGeom prst="rect">
            <a:avLst/>
          </a:prstGeom>
          <a:solidFill>
            <a:srgbClr val="C00000"/>
          </a:solidFill>
          <a:ln>
            <a:solidFill>
              <a:schemeClr val="tx1">
                <a:lumMod val="95000"/>
                <a:lumOff val="5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b="1" dirty="0">
                <a:cs typeface="Calibri"/>
              </a:rPr>
              <a:t>WORK IN PROGRESS</a:t>
            </a:r>
            <a:endParaRPr lang="en-US" sz="2400" dirty="0">
              <a:cs typeface="Calibri" panose="020F0502020204030204"/>
            </a:endParaRPr>
          </a:p>
        </p:txBody>
      </p:sp>
      <p:sp>
        <p:nvSpPr>
          <p:cNvPr id="8" name="TextBox 7">
            <a:extLst>
              <a:ext uri="{FF2B5EF4-FFF2-40B4-BE49-F238E27FC236}">
                <a16:creationId xmlns:a16="http://schemas.microsoft.com/office/drawing/2014/main" id="{2CF4AC27-A508-74A9-A607-FEB4C91BD873}"/>
              </a:ext>
            </a:extLst>
          </p:cNvPr>
          <p:cNvSpPr txBox="1"/>
          <p:nvPr/>
        </p:nvSpPr>
        <p:spPr>
          <a:xfrm>
            <a:off x="8711423" y="2061959"/>
            <a:ext cx="3304926" cy="334040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nSpc>
                <a:spcPct val="90000"/>
              </a:lnSpc>
              <a:spcBef>
                <a:spcPts val="1000"/>
              </a:spcBef>
            </a:pPr>
            <a:r>
              <a:rPr lang="en-US" sz="2400" dirty="0">
                <a:cs typeface="Calibri"/>
              </a:rPr>
              <a:t>Created a sample for the EAGLE data from Lagos et al. (2017), which </a:t>
            </a:r>
            <a:r>
              <a:rPr lang="en-US" sz="2400" b="1" dirty="0">
                <a:solidFill>
                  <a:srgbClr val="C00000"/>
                </a:solidFill>
                <a:cs typeface="Calibri"/>
              </a:rPr>
              <a:t>mimics the </a:t>
            </a:r>
            <a:r>
              <a:rPr lang="en-US" sz="2400" b="1" dirty="0" err="1">
                <a:solidFill>
                  <a:srgbClr val="C00000"/>
                </a:solidFill>
                <a:cs typeface="Calibri"/>
              </a:rPr>
              <a:t>xGASS</a:t>
            </a:r>
            <a:r>
              <a:rPr lang="en-US" sz="2400" b="1" dirty="0">
                <a:solidFill>
                  <a:srgbClr val="C00000"/>
                </a:solidFill>
                <a:cs typeface="Calibri"/>
              </a:rPr>
              <a:t> selection</a:t>
            </a:r>
            <a:r>
              <a:rPr lang="en-US" sz="2400" dirty="0">
                <a:cs typeface="Calibri"/>
              </a:rPr>
              <a:t>.</a:t>
            </a:r>
          </a:p>
          <a:p>
            <a:pPr>
              <a:lnSpc>
                <a:spcPct val="90000"/>
              </a:lnSpc>
              <a:spcBef>
                <a:spcPts val="1000"/>
              </a:spcBef>
            </a:pPr>
            <a:endParaRPr lang="en-US" sz="2400" dirty="0">
              <a:cs typeface="Calibri"/>
            </a:endParaRPr>
          </a:p>
          <a:p>
            <a:pPr>
              <a:lnSpc>
                <a:spcPct val="90000"/>
              </a:lnSpc>
              <a:spcBef>
                <a:spcPts val="1000"/>
              </a:spcBef>
            </a:pPr>
            <a:r>
              <a:rPr lang="en-US" sz="2400" dirty="0">
                <a:cs typeface="Calibri"/>
              </a:rPr>
              <a:t>EAGLE has a comparable HI gas fraction distribution as </a:t>
            </a:r>
            <a:r>
              <a:rPr lang="en-US" sz="2400" dirty="0" err="1">
                <a:cs typeface="Calibri"/>
              </a:rPr>
              <a:t>xGASS</a:t>
            </a:r>
            <a:r>
              <a:rPr lang="en-US" sz="2400" dirty="0">
                <a:cs typeface="Calibri"/>
              </a:rPr>
              <a:t>.</a:t>
            </a:r>
          </a:p>
        </p:txBody>
      </p:sp>
      <p:sp>
        <p:nvSpPr>
          <p:cNvPr id="3" name="TextBox 2">
            <a:extLst>
              <a:ext uri="{FF2B5EF4-FFF2-40B4-BE49-F238E27FC236}">
                <a16:creationId xmlns:a16="http://schemas.microsoft.com/office/drawing/2014/main" id="{5E23401C-E0D9-1951-502D-8497847544BD}"/>
              </a:ext>
            </a:extLst>
          </p:cNvPr>
          <p:cNvSpPr txBox="1"/>
          <p:nvPr/>
        </p:nvSpPr>
        <p:spPr>
          <a:xfrm>
            <a:off x="1" y="6259975"/>
            <a:ext cx="50423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a:t>
            </a:r>
            <a:r>
              <a:rPr lang="en-US" dirty="0" err="1">
                <a:cs typeface="Calibri"/>
              </a:rPr>
              <a:t>Hardwick+InPrep</a:t>
            </a:r>
            <a:r>
              <a:rPr lang="en-US" dirty="0">
                <a:cs typeface="Calibri"/>
              </a:rPr>
              <a:t>] Data from Lagos+2017</a:t>
            </a:r>
            <a:endParaRPr lang="en-US" dirty="0"/>
          </a:p>
        </p:txBody>
      </p:sp>
      <p:sp>
        <p:nvSpPr>
          <p:cNvPr id="6" name="TextBox 5">
            <a:extLst>
              <a:ext uri="{FF2B5EF4-FFF2-40B4-BE49-F238E27FC236}">
                <a16:creationId xmlns:a16="http://schemas.microsoft.com/office/drawing/2014/main" id="{86EC5B33-5D80-C7F0-2AED-A349AE309740}"/>
              </a:ext>
            </a:extLst>
          </p:cNvPr>
          <p:cNvSpPr txBox="1"/>
          <p:nvPr/>
        </p:nvSpPr>
        <p:spPr>
          <a:xfrm>
            <a:off x="985024" y="882805"/>
            <a:ext cx="661639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Calibri"/>
              </a:rPr>
              <a:t>Comparing </a:t>
            </a:r>
            <a:r>
              <a:rPr lang="en-US" sz="2400" b="1" dirty="0">
                <a:solidFill>
                  <a:schemeClr val="accent2">
                    <a:lumMod val="75000"/>
                  </a:schemeClr>
                </a:solidFill>
                <a:cs typeface="Calibri"/>
              </a:rPr>
              <a:t>EAGLE</a:t>
            </a:r>
            <a:r>
              <a:rPr lang="en-US" sz="2400" dirty="0">
                <a:cs typeface="Calibri"/>
              </a:rPr>
              <a:t> galaxies (Lagos+2017) to </a:t>
            </a:r>
            <a:r>
              <a:rPr lang="en-US" sz="2400" b="1" dirty="0" err="1">
                <a:solidFill>
                  <a:schemeClr val="accent1">
                    <a:lumMod val="75000"/>
                  </a:schemeClr>
                </a:solidFill>
                <a:cs typeface="Calibri"/>
              </a:rPr>
              <a:t>xGASS</a:t>
            </a:r>
            <a:r>
              <a:rPr lang="en-US" sz="2400" b="1" dirty="0">
                <a:solidFill>
                  <a:srgbClr val="0070C0"/>
                </a:solidFill>
                <a:cs typeface="Calibri"/>
              </a:rPr>
              <a:t> </a:t>
            </a:r>
            <a:endParaRPr lang="en-US" sz="2400" b="1">
              <a:solidFill>
                <a:srgbClr val="0070C0"/>
              </a:solidFill>
            </a:endParaRPr>
          </a:p>
        </p:txBody>
      </p:sp>
      <p:sp>
        <p:nvSpPr>
          <p:cNvPr id="9" name="Rectangle 8">
            <a:extLst>
              <a:ext uri="{FF2B5EF4-FFF2-40B4-BE49-F238E27FC236}">
                <a16:creationId xmlns:a16="http://schemas.microsoft.com/office/drawing/2014/main" id="{59385FF6-8061-19C8-8719-12DC4368B3A5}"/>
              </a:ext>
            </a:extLst>
          </p:cNvPr>
          <p:cNvSpPr/>
          <p:nvPr/>
        </p:nvSpPr>
        <p:spPr>
          <a:xfrm>
            <a:off x="5638800" y="1438508"/>
            <a:ext cx="2852853" cy="487865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34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06A-8C3F-C722-DBDB-5C7A794E39A6}"/>
              </a:ext>
            </a:extLst>
          </p:cNvPr>
          <p:cNvSpPr>
            <a:spLocks noGrp="1"/>
          </p:cNvSpPr>
          <p:nvPr>
            <p:ph type="title"/>
          </p:nvPr>
        </p:nvSpPr>
        <p:spPr>
          <a:xfrm>
            <a:off x="1358590" y="30588"/>
            <a:ext cx="10515600" cy="805173"/>
          </a:xfrm>
        </p:spPr>
        <p:txBody>
          <a:bodyPr/>
          <a:lstStyle/>
          <a:p>
            <a:r>
              <a:rPr lang="en-US" b="1" dirty="0">
                <a:cs typeface="Calibri Light"/>
              </a:rPr>
              <a:t>Simulations – EAGLE</a:t>
            </a:r>
            <a:endParaRPr lang="en-US" b="1" dirty="0"/>
          </a:p>
        </p:txBody>
      </p:sp>
      <p:pic>
        <p:nvPicPr>
          <p:cNvPr id="5" name="Picture 6" descr="Chart, line chart&#10;&#10;Description automatically generated">
            <a:extLst>
              <a:ext uri="{FF2B5EF4-FFF2-40B4-BE49-F238E27FC236}">
                <a16:creationId xmlns:a16="http://schemas.microsoft.com/office/drawing/2014/main" id="{76C19A4C-89D0-9A36-42E2-22A708883535}"/>
              </a:ext>
            </a:extLst>
          </p:cNvPr>
          <p:cNvPicPr>
            <a:picLocks noGrp="1" noChangeAspect="1"/>
          </p:cNvPicPr>
          <p:nvPr>
            <p:ph idx="1"/>
          </p:nvPr>
        </p:nvPicPr>
        <p:blipFill>
          <a:blip r:embed="rId4"/>
          <a:stretch>
            <a:fillRect/>
          </a:stretch>
        </p:blipFill>
        <p:spPr>
          <a:xfrm>
            <a:off x="101280" y="3649340"/>
            <a:ext cx="9086574" cy="2596163"/>
          </a:xfrm>
        </p:spPr>
      </p:pic>
      <p:sp>
        <p:nvSpPr>
          <p:cNvPr id="4" name="Slide Number Placeholder 3">
            <a:extLst>
              <a:ext uri="{FF2B5EF4-FFF2-40B4-BE49-F238E27FC236}">
                <a16:creationId xmlns:a16="http://schemas.microsoft.com/office/drawing/2014/main" id="{E398C074-5F26-479D-DA44-CE66088375A9}"/>
              </a:ext>
            </a:extLst>
          </p:cNvPr>
          <p:cNvSpPr>
            <a:spLocks noGrp="1"/>
          </p:cNvSpPr>
          <p:nvPr>
            <p:ph type="sldNum" sz="quarter" idx="12"/>
          </p:nvPr>
        </p:nvSpPr>
        <p:spPr>
          <a:xfrm>
            <a:off x="9450092" y="6498418"/>
            <a:ext cx="2743200" cy="365125"/>
          </a:xfrm>
        </p:spPr>
        <p:txBody>
          <a:bodyPr/>
          <a:lstStyle/>
          <a:p>
            <a:fld id="{330EA680-D336-4FF7-8B7A-9848BB0A1C32}" type="slidenum">
              <a:rPr lang="en-US" dirty="0" smtClean="0">
                <a:solidFill>
                  <a:schemeClr val="tx1"/>
                </a:solidFill>
              </a:rPr>
              <a:t>29</a:t>
            </a:fld>
            <a:endParaRPr lang="en-US" dirty="0">
              <a:solidFill>
                <a:schemeClr val="tx1"/>
              </a:solidFill>
            </a:endParaRPr>
          </a:p>
        </p:txBody>
      </p:sp>
      <p:sp>
        <p:nvSpPr>
          <p:cNvPr id="6" name="Rectangle 5">
            <a:extLst>
              <a:ext uri="{FF2B5EF4-FFF2-40B4-BE49-F238E27FC236}">
                <a16:creationId xmlns:a16="http://schemas.microsoft.com/office/drawing/2014/main" id="{AFB21F42-0BDA-AF71-CB40-756B4983E7C4}"/>
              </a:ext>
            </a:extLst>
          </p:cNvPr>
          <p:cNvSpPr/>
          <p:nvPr/>
        </p:nvSpPr>
        <p:spPr>
          <a:xfrm rot="660000">
            <a:off x="10329282" y="330355"/>
            <a:ext cx="1542583" cy="1245217"/>
          </a:xfrm>
          <a:prstGeom prst="rect">
            <a:avLst/>
          </a:prstGeom>
          <a:solidFill>
            <a:srgbClr val="C00000"/>
          </a:solidFill>
          <a:ln>
            <a:solidFill>
              <a:schemeClr val="tx1">
                <a:lumMod val="95000"/>
                <a:lumOff val="5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b="1" dirty="0">
                <a:cs typeface="Calibri"/>
              </a:rPr>
              <a:t>WORK IN PROGRESS</a:t>
            </a:r>
            <a:endParaRPr lang="en-US" sz="2400" dirty="0">
              <a:cs typeface="Calibri" panose="020F0502020204030204"/>
            </a:endParaRPr>
          </a:p>
        </p:txBody>
      </p:sp>
      <p:pic>
        <p:nvPicPr>
          <p:cNvPr id="7" name="Picture 7" descr="Chart&#10;&#10;Description automatically generated">
            <a:extLst>
              <a:ext uri="{FF2B5EF4-FFF2-40B4-BE49-F238E27FC236}">
                <a16:creationId xmlns:a16="http://schemas.microsoft.com/office/drawing/2014/main" id="{D0F6CFEF-7C32-BEF2-633F-14F183A69DB0}"/>
              </a:ext>
            </a:extLst>
          </p:cNvPr>
          <p:cNvPicPr>
            <a:picLocks noChangeAspect="1"/>
          </p:cNvPicPr>
          <p:nvPr/>
        </p:nvPicPr>
        <p:blipFill>
          <a:blip r:embed="rId5"/>
          <a:stretch>
            <a:fillRect/>
          </a:stretch>
        </p:blipFill>
        <p:spPr>
          <a:xfrm>
            <a:off x="103231" y="1023793"/>
            <a:ext cx="9086572" cy="2614748"/>
          </a:xfrm>
          <a:prstGeom prst="rect">
            <a:avLst/>
          </a:prstGeom>
        </p:spPr>
      </p:pic>
      <p:sp>
        <p:nvSpPr>
          <p:cNvPr id="9" name="TextBox 8">
            <a:extLst>
              <a:ext uri="{FF2B5EF4-FFF2-40B4-BE49-F238E27FC236}">
                <a16:creationId xmlns:a16="http://schemas.microsoft.com/office/drawing/2014/main" id="{F2677FCC-E5CA-0143-67A7-82AFF0B7FB9B}"/>
              </a:ext>
            </a:extLst>
          </p:cNvPr>
          <p:cNvSpPr txBox="1"/>
          <p:nvPr/>
        </p:nvSpPr>
        <p:spPr>
          <a:xfrm>
            <a:off x="9193231" y="2658007"/>
            <a:ext cx="2953215" cy="246426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lnSpc>
                <a:spcPct val="90000"/>
              </a:lnSpc>
              <a:spcBef>
                <a:spcPts val="1000"/>
              </a:spcBef>
            </a:pPr>
            <a:r>
              <a:rPr lang="en-US" sz="2400" dirty="0">
                <a:cs typeface="Calibri"/>
              </a:rPr>
              <a:t>For both the stellar &amp; baryonic Fall relations, EAGLE is showing </a:t>
            </a:r>
            <a:r>
              <a:rPr lang="en-US" sz="2400" b="1" dirty="0">
                <a:solidFill>
                  <a:srgbClr val="C00000"/>
                </a:solidFill>
                <a:cs typeface="Calibri"/>
              </a:rPr>
              <a:t>good agreement with </a:t>
            </a:r>
            <a:r>
              <a:rPr lang="en-US" sz="2400" b="1" dirty="0" err="1">
                <a:solidFill>
                  <a:srgbClr val="C00000"/>
                </a:solidFill>
                <a:cs typeface="Calibri"/>
              </a:rPr>
              <a:t>xGASS</a:t>
            </a:r>
            <a:r>
              <a:rPr lang="en-US" sz="2400" b="1" dirty="0">
                <a:solidFill>
                  <a:srgbClr val="C00000"/>
                </a:solidFill>
                <a:cs typeface="Calibri"/>
              </a:rPr>
              <a:t>.</a:t>
            </a:r>
          </a:p>
          <a:p>
            <a:pPr algn="ctr">
              <a:lnSpc>
                <a:spcPct val="90000"/>
              </a:lnSpc>
              <a:spcBef>
                <a:spcPts val="1000"/>
              </a:spcBef>
            </a:pPr>
            <a:endParaRPr lang="en-US" b="1" dirty="0">
              <a:cs typeface="Calibri"/>
            </a:endParaRPr>
          </a:p>
        </p:txBody>
      </p:sp>
      <p:sp>
        <p:nvSpPr>
          <p:cNvPr id="8" name="TextBox 7">
            <a:extLst>
              <a:ext uri="{FF2B5EF4-FFF2-40B4-BE49-F238E27FC236}">
                <a16:creationId xmlns:a16="http://schemas.microsoft.com/office/drawing/2014/main" id="{D6EFA4FD-9104-F149-F19C-D233255F3B89}"/>
              </a:ext>
            </a:extLst>
          </p:cNvPr>
          <p:cNvSpPr txBox="1"/>
          <p:nvPr/>
        </p:nvSpPr>
        <p:spPr>
          <a:xfrm>
            <a:off x="1" y="6259975"/>
            <a:ext cx="50423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a:t>
            </a:r>
            <a:r>
              <a:rPr lang="en-US" dirty="0" err="1">
                <a:cs typeface="Calibri"/>
              </a:rPr>
              <a:t>Hardwick+InPrep</a:t>
            </a:r>
            <a:r>
              <a:rPr lang="en-US" dirty="0">
                <a:cs typeface="Calibri"/>
              </a:rPr>
              <a:t>] Data from Lagos+2017</a:t>
            </a:r>
            <a:endParaRPr lang="en-US" dirty="0"/>
          </a:p>
        </p:txBody>
      </p:sp>
      <p:sp>
        <p:nvSpPr>
          <p:cNvPr id="3" name="Rectangle 2">
            <a:extLst>
              <a:ext uri="{FF2B5EF4-FFF2-40B4-BE49-F238E27FC236}">
                <a16:creationId xmlns:a16="http://schemas.microsoft.com/office/drawing/2014/main" id="{970EC830-61AF-0A23-BD22-9CD25678EBEC}"/>
              </a:ext>
            </a:extLst>
          </p:cNvPr>
          <p:cNvSpPr/>
          <p:nvPr/>
        </p:nvSpPr>
        <p:spPr>
          <a:xfrm>
            <a:off x="6159191" y="918118"/>
            <a:ext cx="3029412" cy="545480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503D1B9-15B4-1D27-4F75-1CDEE8CB4383}"/>
              </a:ext>
            </a:extLst>
          </p:cNvPr>
          <p:cNvSpPr txBox="1"/>
          <p:nvPr/>
        </p:nvSpPr>
        <p:spPr>
          <a:xfrm>
            <a:off x="12805318" y="4321098"/>
            <a:ext cx="3168803" cy="1965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endParaRPr lang="en-US" dirty="0">
              <a:ea typeface="+mn-lt"/>
              <a:cs typeface="+mn-lt"/>
            </a:endParaRPr>
          </a:p>
          <a:p>
            <a:pPr algn="ctr">
              <a:lnSpc>
                <a:spcPct val="90000"/>
              </a:lnSpc>
              <a:spcBef>
                <a:spcPts val="1000"/>
              </a:spcBef>
            </a:pPr>
            <a:r>
              <a:rPr lang="en-US" dirty="0">
                <a:ea typeface="+mn-lt"/>
                <a:cs typeface="+mn-lt"/>
              </a:rPr>
              <a:t>For low masses, EAGLE kinematics may be unreliable due to numerical effects, so we place less emphasis on the comparison in these regions, (grey shaded region).</a:t>
            </a:r>
            <a:endParaRPr lang="en-US" dirty="0"/>
          </a:p>
        </p:txBody>
      </p:sp>
    </p:spTree>
    <p:extLst>
      <p:ext uri="{BB962C8B-B14F-4D97-AF65-F5344CB8AC3E}">
        <p14:creationId xmlns:p14="http://schemas.microsoft.com/office/powerpoint/2010/main" val="105771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29</Slides>
  <Notes>25</Notes>
  <HiddenSlides>10</HiddenSlides>
  <MMClips>0</MMClips>
  <ScaleCrop>false</ScaleCrop>
  <HeadingPairs>
    <vt:vector size="4" baseType="variant">
      <vt:variant>
        <vt:lpstr>Theme</vt:lpstr>
      </vt:variant>
      <vt:variant>
        <vt:i4>4</vt:i4>
      </vt:variant>
      <vt:variant>
        <vt:lpstr>Slide Titles</vt:lpstr>
      </vt:variant>
      <vt:variant>
        <vt:i4>29</vt:i4>
      </vt:variant>
    </vt:vector>
  </HeadingPairs>
  <TitlesOfParts>
    <vt:vector size="33" baseType="lpstr">
      <vt:lpstr>office theme</vt:lpstr>
      <vt:lpstr>office theme</vt:lpstr>
      <vt:lpstr>office theme</vt:lpstr>
      <vt:lpstr>office theme</vt:lpstr>
      <vt:lpstr>xGASS: The connection between angular momentum, mass and atomic gas fraction</vt:lpstr>
      <vt:lpstr>Angular Momentum</vt:lpstr>
      <vt:lpstr>Fall Relation</vt:lpstr>
      <vt:lpstr>Fall Relation Scatter</vt:lpstr>
      <vt:lpstr>Fall Relation Scatter</vt:lpstr>
      <vt:lpstr>Fall Relation Scatter</vt:lpstr>
      <vt:lpstr>PowerPoint Presentation</vt:lpstr>
      <vt:lpstr>PowerPoint Presentation</vt:lpstr>
      <vt:lpstr>Stellar Fall Relation</vt:lpstr>
      <vt:lpstr>Scatter Stellar Fall Relation</vt:lpstr>
      <vt:lpstr>PowerPoint Presentation</vt:lpstr>
      <vt:lpstr>Analytic Models; Obreschkow+2016 (O16)</vt:lpstr>
      <vt:lpstr>Analytic Models; Obreschkow+2016 (O16)</vt:lpstr>
      <vt:lpstr>Best-fit 3D Plane to Angular Momentum, Mass and Atomic Gas Fraction </vt:lpstr>
      <vt:lpstr>Best-fit 3D Plane to Angular Momentum, Mass and Atomic Gas Fraction </vt:lpstr>
      <vt:lpstr>Simulations - EAGLE</vt:lpstr>
      <vt:lpstr>Simulations – EAGLE</vt:lpstr>
      <vt:lpstr>Simulations – EAGLE</vt:lpstr>
      <vt:lpstr>Conclusions</vt:lpstr>
      <vt:lpstr>PowerPoint Presentation</vt:lpstr>
      <vt:lpstr>Fall Relation Scatter</vt:lpstr>
      <vt:lpstr>xGASS</vt:lpstr>
      <vt:lpstr>xCOLD GASS</vt:lpstr>
      <vt:lpstr>Hardwick+22: Stellar Specific Angular Momentum</vt:lpstr>
      <vt:lpstr>Determining Baryonic quantities</vt:lpstr>
      <vt:lpstr>O16 Model</vt:lpstr>
      <vt:lpstr>Offset from O16 model</vt:lpstr>
      <vt:lpstr>Simulations - EAGLE</vt:lpstr>
      <vt:lpstr>Simulations – EAGLE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2523</cp:revision>
  <dcterms:created xsi:type="dcterms:W3CDTF">2022-05-20T04:29:34Z</dcterms:created>
  <dcterms:modified xsi:type="dcterms:W3CDTF">2022-09-22T00:34:30Z</dcterms:modified>
</cp:coreProperties>
</file>