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sldIdLst>
    <p:sldId id="264" r:id="rId2"/>
    <p:sldId id="273" r:id="rId3"/>
    <p:sldId id="287" r:id="rId4"/>
    <p:sldId id="286" r:id="rId5"/>
    <p:sldId id="272" r:id="rId6"/>
    <p:sldId id="274" r:id="rId7"/>
    <p:sldId id="288" r:id="rId8"/>
    <p:sldId id="265" r:id="rId9"/>
    <p:sldId id="289" r:id="rId10"/>
    <p:sldId id="290" r:id="rId11"/>
    <p:sldId id="291" r:id="rId12"/>
    <p:sldId id="283" r:id="rId13"/>
    <p:sldId id="284" r:id="rId14"/>
    <p:sldId id="293" r:id="rId15"/>
    <p:sldId id="292" r:id="rId16"/>
    <p:sldId id="281" r:id="rId17"/>
    <p:sldId id="299" r:id="rId18"/>
    <p:sldId id="298" r:id="rId19"/>
    <p:sldId id="285" r:id="rId20"/>
    <p:sldId id="295" r:id="rId21"/>
    <p:sldId id="296" r:id="rId22"/>
    <p:sldId id="297" r:id="rId23"/>
    <p:sldId id="282" r:id="rId24"/>
    <p:sldId id="29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29" userDrawn="1">
          <p15:clr>
            <a:srgbClr val="A4A3A4"/>
          </p15:clr>
        </p15:guide>
        <p15:guide id="2" pos="32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28"/>
    <p:restoredTop sz="94659"/>
  </p:normalViewPr>
  <p:slideViewPr>
    <p:cSldViewPr snapToGrid="0" snapToObjects="1">
      <p:cViewPr>
        <p:scale>
          <a:sx n="100" d="100"/>
          <a:sy n="100" d="100"/>
        </p:scale>
        <p:origin x="1072" y="296"/>
      </p:cViewPr>
      <p:guideLst>
        <p:guide orient="horz" pos="1729"/>
        <p:guide pos="32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40D4A7-A7E5-A047-B076-6E73A23DDDF3}" type="datetimeFigureOut">
              <a:rPr lang="en-US" smtClean="0"/>
              <a:t>9/19/22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A94CBB-5E24-CD40-9530-2ED1E28847C1}" type="slidenum">
              <a:rPr lang="en-US" smtClean="0"/>
              <a:t>‹#›</a:t>
            </a:fld>
            <a:endParaRPr lang="en-US"/>
          </a:p>
        </p:txBody>
      </p:sp>
    </p:spTree>
    <p:extLst>
      <p:ext uri="{BB962C8B-B14F-4D97-AF65-F5344CB8AC3E}">
        <p14:creationId xmlns:p14="http://schemas.microsoft.com/office/powerpoint/2010/main" val="1494399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Choices with distances: photometric or astrometric</a:t>
            </a:r>
            <a:endParaRPr lang="en-US" dirty="0"/>
          </a:p>
        </p:txBody>
      </p:sp>
      <p:sp>
        <p:nvSpPr>
          <p:cNvPr id="4" name="Slide Number Placeholder 3"/>
          <p:cNvSpPr>
            <a:spLocks noGrp="1"/>
          </p:cNvSpPr>
          <p:nvPr>
            <p:ph type="sldNum" sz="quarter" idx="10"/>
          </p:nvPr>
        </p:nvSpPr>
        <p:spPr/>
        <p:txBody>
          <a:bodyPr/>
          <a:lstStyle/>
          <a:p>
            <a:fld id="{74A94CBB-5E24-CD40-9530-2ED1E28847C1}" type="slidenum">
              <a:rPr lang="en-US" smtClean="0"/>
              <a:t>8</a:t>
            </a:fld>
            <a:endParaRPr lang="en-US"/>
          </a:p>
        </p:txBody>
      </p:sp>
    </p:spTree>
    <p:extLst>
      <p:ext uri="{BB962C8B-B14F-4D97-AF65-F5344CB8AC3E}">
        <p14:creationId xmlns:p14="http://schemas.microsoft.com/office/powerpoint/2010/main" val="1658489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Crt = Crater</a:t>
            </a:r>
          </a:p>
        </p:txBody>
      </p:sp>
      <p:sp>
        <p:nvSpPr>
          <p:cNvPr id="4" name="Slide Number Placeholder 3"/>
          <p:cNvSpPr>
            <a:spLocks noGrp="1"/>
          </p:cNvSpPr>
          <p:nvPr>
            <p:ph type="sldNum" sz="quarter" idx="10"/>
          </p:nvPr>
        </p:nvSpPr>
        <p:spPr/>
        <p:txBody>
          <a:bodyPr/>
          <a:lstStyle/>
          <a:p>
            <a:fld id="{74A94CBB-5E24-CD40-9530-2ED1E28847C1}" type="slidenum">
              <a:rPr lang="en-US" smtClean="0"/>
              <a:t>21</a:t>
            </a:fld>
            <a:endParaRPr lang="en-US"/>
          </a:p>
        </p:txBody>
      </p:sp>
    </p:spTree>
    <p:extLst>
      <p:ext uri="{BB962C8B-B14F-4D97-AF65-F5344CB8AC3E}">
        <p14:creationId xmlns:p14="http://schemas.microsoft.com/office/powerpoint/2010/main" val="108497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AC25BBC-EAEF-CD48-B01C-C0137F11A7D6}"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C25BBC-EAEF-CD48-B01C-C0137F11A7D6}"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C25BBC-EAEF-CD48-B01C-C0137F11A7D6}"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C25BBC-EAEF-CD48-B01C-C0137F11A7D6}" type="datetimeFigureOut">
              <a:rPr lang="en-US" smtClean="0"/>
              <a:t>9/19/22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C25BBC-EAEF-CD48-B01C-C0137F11A7D6}" type="datetimeFigureOut">
              <a:rPr lang="en-US" smtClean="0"/>
              <a:t>9/19/22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C25BBC-EAEF-CD48-B01C-C0137F11A7D6}" type="datetimeFigureOut">
              <a:rPr lang="en-US" smtClean="0"/>
              <a:t>9/19/22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C25BBC-EAEF-CD48-B01C-C0137F11A7D6}" type="datetimeFigureOut">
              <a:rPr lang="en-US" smtClean="0"/>
              <a:t>9/19/22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C25BBC-EAEF-CD48-B01C-C0137F11A7D6}" type="datetimeFigureOut">
              <a:rPr lang="en-US" smtClean="0"/>
              <a:t>9/19/22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C25BBC-EAEF-CD48-B01C-C0137F11A7D6}" type="datetimeFigureOut">
              <a:rPr lang="en-US" smtClean="0"/>
              <a:t>9/19/22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C25BBC-EAEF-CD48-B01C-C0137F11A7D6}"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C25BBC-EAEF-CD48-B01C-C0137F11A7D6}"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3E687-90C9-2344-A595-8C2AC6FEAE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C25BBC-EAEF-CD48-B01C-C0137F11A7D6}" type="datetimeFigureOut">
              <a:rPr lang="en-US" smtClean="0"/>
              <a:t>9/19/22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13E687-90C9-2344-A595-8C2AC6FEAE58}" type="slidenum">
              <a:rPr lang="en-US" smtClean="0"/>
              <a:t>‹#›</a:t>
            </a:fld>
            <a:endParaRPr lang="en-US"/>
          </a:p>
        </p:txBody>
      </p:sp>
    </p:spTree>
    <p:extLst>
      <p:ext uri="{BB962C8B-B14F-4D97-AF65-F5344CB8AC3E}">
        <p14:creationId xmlns:p14="http://schemas.microsoft.com/office/powerpoint/2010/main" val="1385629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8120" y="701813"/>
            <a:ext cx="3263907" cy="584775"/>
          </a:xfrm>
          <a:prstGeom prst="rect">
            <a:avLst/>
          </a:prstGeom>
          <a:solidFill>
            <a:schemeClr val="accent5">
              <a:lumMod val="20000"/>
              <a:lumOff val="80000"/>
            </a:schemeClr>
          </a:solidFill>
          <a:ln>
            <a:solidFill>
              <a:srgbClr val="2532FF"/>
            </a:solidFill>
          </a:ln>
        </p:spPr>
        <p:txBody>
          <a:bodyPr wrap="none" rtlCol="0">
            <a:spAutoFit/>
          </a:bodyPr>
          <a:lstStyle/>
          <a:p>
            <a:pPr algn="ctr"/>
            <a:r>
              <a:rPr lang="en-US" sz="3200" dirty="0" smtClean="0">
                <a:solidFill>
                  <a:srgbClr val="2532FF"/>
                </a:solidFill>
              </a:rPr>
              <a:t>Disk RR </a:t>
            </a:r>
            <a:r>
              <a:rPr lang="en-US" sz="3200" dirty="0" err="1" smtClean="0">
                <a:solidFill>
                  <a:srgbClr val="2532FF"/>
                </a:solidFill>
              </a:rPr>
              <a:t>Lyrae</a:t>
            </a:r>
            <a:r>
              <a:rPr lang="en-US" sz="3200" dirty="0" smtClean="0">
                <a:solidFill>
                  <a:srgbClr val="2532FF"/>
                </a:solidFill>
              </a:rPr>
              <a:t> stars</a:t>
            </a:r>
          </a:p>
        </p:txBody>
      </p:sp>
      <p:sp>
        <p:nvSpPr>
          <p:cNvPr id="4" name="TextBox 3"/>
          <p:cNvSpPr txBox="1"/>
          <p:nvPr/>
        </p:nvSpPr>
        <p:spPr>
          <a:xfrm>
            <a:off x="3134082" y="6245639"/>
            <a:ext cx="3027945" cy="461665"/>
          </a:xfrm>
          <a:prstGeom prst="rect">
            <a:avLst/>
          </a:prstGeom>
          <a:noFill/>
        </p:spPr>
        <p:txBody>
          <a:bodyPr wrap="none" rtlCol="0">
            <a:spAutoFit/>
          </a:bodyPr>
          <a:lstStyle/>
          <a:p>
            <a:r>
              <a:rPr lang="en-US" sz="2400" dirty="0" err="1" smtClean="0"/>
              <a:t>KCF@80    20 Sep 2022</a:t>
            </a:r>
            <a:endParaRPr lang="en-US" sz="2400" dirty="0"/>
          </a:p>
        </p:txBody>
      </p:sp>
      <p:pic>
        <p:nvPicPr>
          <p:cNvPr id="6" name="Picture 14" descr="COBE_n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3350" y="2881314"/>
            <a:ext cx="5222150" cy="255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924370" y="1673086"/>
            <a:ext cx="5243871" cy="707886"/>
          </a:xfrm>
          <a:prstGeom prst="rect">
            <a:avLst/>
          </a:prstGeom>
          <a:solidFill>
            <a:schemeClr val="bg2"/>
          </a:solidFill>
          <a:ln>
            <a:solidFill>
              <a:srgbClr val="2532FF"/>
            </a:solidFill>
          </a:ln>
        </p:spPr>
        <p:txBody>
          <a:bodyPr wrap="none" rtlCol="0">
            <a:spAutoFit/>
          </a:bodyPr>
          <a:lstStyle/>
          <a:p>
            <a:pPr algn="ctr"/>
            <a:r>
              <a:rPr lang="en-US" sz="2000" dirty="0"/>
              <a:t>Ken Freeman,     Heather Morrison,     </a:t>
            </a:r>
            <a:r>
              <a:rPr lang="en-US" sz="2000" dirty="0" err="1"/>
              <a:t>Yichen</a:t>
            </a:r>
            <a:r>
              <a:rPr lang="en-US" sz="2000" dirty="0"/>
              <a:t> Lin</a:t>
            </a:r>
          </a:p>
          <a:p>
            <a:r>
              <a:rPr lang="en-US" sz="2000" dirty="0"/>
              <a:t>        ANU                        CWRU                      ANU</a:t>
            </a:r>
          </a:p>
        </p:txBody>
      </p:sp>
    </p:spTree>
    <p:extLst>
      <p:ext uri="{BB962C8B-B14F-4D97-AF65-F5344CB8AC3E}">
        <p14:creationId xmlns:p14="http://schemas.microsoft.com/office/powerpoint/2010/main" val="1462112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0816" y="4381500"/>
            <a:ext cx="7340600" cy="1323439"/>
          </a:xfrm>
          <a:prstGeom prst="rect">
            <a:avLst/>
          </a:prstGeom>
          <a:noFill/>
        </p:spPr>
        <p:txBody>
          <a:bodyPr wrap="square" rtlCol="0">
            <a:spAutoFit/>
          </a:bodyPr>
          <a:lstStyle/>
          <a:p>
            <a:r>
              <a:rPr lang="en-US" sz="2000"/>
              <a:t>George Preston (1959, 1964) showed that the metal-rich</a:t>
            </a:r>
            <a:r>
              <a:rPr lang="en-US" sz="2000">
                <a:ea typeface="Symbol" charset="2"/>
                <a:cs typeface="Symbol" charset="2"/>
              </a:rPr>
              <a:t> field RRab stars have periods &lt; 0.</a:t>
            </a:r>
            <a:r>
              <a:rPr lang="en-US" sz="2400" baseline="30000">
                <a:ea typeface="Symbol" charset="2"/>
                <a:cs typeface="Symbol" charset="2"/>
              </a:rPr>
              <a:t>d</a:t>
            </a:r>
            <a:r>
              <a:rPr lang="en-US" sz="2000">
                <a:ea typeface="Symbol" charset="2"/>
                <a:cs typeface="Symbol" charset="2"/>
              </a:rPr>
              <a:t>44, and low solar motion and random velocities relative to the Galactic rotation. He associated them with the Galactic disk.</a:t>
            </a:r>
            <a:r>
              <a:rPr lang="en-US">
                <a:ea typeface="Symbol" charset="2"/>
                <a:cs typeface="Symbol" charset="2"/>
              </a:rPr>
              <a:t>  </a:t>
            </a:r>
            <a:endParaRPr lang="en-US"/>
          </a:p>
        </p:txBody>
      </p:sp>
      <p:sp>
        <p:nvSpPr>
          <p:cNvPr id="3" name="TextBox 2"/>
          <p:cNvSpPr txBox="1"/>
          <p:nvPr/>
        </p:nvSpPr>
        <p:spPr>
          <a:xfrm>
            <a:off x="797316" y="2809339"/>
            <a:ext cx="7309629" cy="1015663"/>
          </a:xfrm>
          <a:prstGeom prst="rect">
            <a:avLst/>
          </a:prstGeom>
          <a:noFill/>
        </p:spPr>
        <p:txBody>
          <a:bodyPr wrap="none" rtlCol="0">
            <a:spAutoFit/>
          </a:bodyPr>
          <a:lstStyle/>
          <a:p>
            <a:pPr algn="ctr"/>
            <a:r>
              <a:rPr lang="en-US" sz="2000">
                <a:solidFill>
                  <a:srgbClr val="2532FF"/>
                </a:solidFill>
              </a:rPr>
              <a:t>There is a component of  metal-rich field RR Lyr stars ([Fe/H] &gt; -1.0) :</a:t>
            </a:r>
          </a:p>
          <a:p>
            <a:pPr algn="ctr"/>
            <a:r>
              <a:rPr lang="en-US" sz="2000">
                <a:solidFill>
                  <a:srgbClr val="2532FF"/>
                </a:solidFill>
              </a:rPr>
              <a:t>they have a disk-like distribution and disk-like kinematics.  </a:t>
            </a:r>
          </a:p>
          <a:p>
            <a:pPr algn="ctr"/>
            <a:r>
              <a:rPr lang="en-US" sz="2000">
                <a:solidFill>
                  <a:srgbClr val="2532FF"/>
                </a:solidFill>
              </a:rPr>
              <a:t>This has been known for decades.</a:t>
            </a:r>
          </a:p>
        </p:txBody>
      </p:sp>
      <p:sp>
        <p:nvSpPr>
          <p:cNvPr id="4" name="TextBox 3"/>
          <p:cNvSpPr txBox="1"/>
          <p:nvPr/>
        </p:nvSpPr>
        <p:spPr>
          <a:xfrm>
            <a:off x="293627" y="1055251"/>
            <a:ext cx="8850373" cy="1323439"/>
          </a:xfrm>
          <a:prstGeom prst="rect">
            <a:avLst/>
          </a:prstGeom>
          <a:noFill/>
        </p:spPr>
        <p:txBody>
          <a:bodyPr wrap="none" rtlCol="0">
            <a:spAutoFit/>
          </a:bodyPr>
          <a:lstStyle/>
          <a:p>
            <a:r>
              <a:rPr lang="en-US" sz="2000">
                <a:solidFill>
                  <a:srgbClr val="2532FF"/>
                </a:solidFill>
              </a:rPr>
              <a:t>RRab variable stars </a:t>
            </a:r>
            <a:r>
              <a:rPr lang="en-US" sz="2000"/>
              <a:t>are old stars (&gt; 10 Gyr) with periods of about 0.4 to 1 day</a:t>
            </a:r>
          </a:p>
          <a:p>
            <a:r>
              <a:rPr lang="en-US" sz="2000"/>
              <a:t>and sawtooth light curves that are easily recognised.  They are found in globular </a:t>
            </a:r>
          </a:p>
          <a:p>
            <a:pPr algn="ctr"/>
            <a:r>
              <a:rPr lang="en-US" sz="2000"/>
              <a:t>clusters and in the field. </a:t>
            </a:r>
            <a:r>
              <a:rPr lang="en-US" sz="2000">
                <a:solidFill>
                  <a:srgbClr val="2532FF"/>
                </a:solidFill>
              </a:rPr>
              <a:t>Most of the field RR Lyr stars are metal-poor halo stars </a:t>
            </a:r>
          </a:p>
          <a:p>
            <a:pPr algn="ctr"/>
            <a:r>
              <a:rPr lang="en-US" sz="2000">
                <a:solidFill>
                  <a:srgbClr val="2532FF"/>
                </a:solidFill>
              </a:rPr>
              <a:t>with [Fe/H &lt; -1.0</a:t>
            </a:r>
          </a:p>
        </p:txBody>
      </p:sp>
    </p:spTree>
    <p:extLst>
      <p:ext uri="{BB962C8B-B14F-4D97-AF65-F5344CB8AC3E}">
        <p14:creationId xmlns:p14="http://schemas.microsoft.com/office/powerpoint/2010/main" val="452065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0"/>
            <a:ext cx="6883400" cy="5162550"/>
          </a:xfrm>
          <a:prstGeom prst="rect">
            <a:avLst/>
          </a:prstGeom>
        </p:spPr>
      </p:pic>
      <p:sp>
        <p:nvSpPr>
          <p:cNvPr id="4" name="TextBox 3"/>
          <p:cNvSpPr txBox="1"/>
          <p:nvPr/>
        </p:nvSpPr>
        <p:spPr>
          <a:xfrm>
            <a:off x="571500" y="5162550"/>
            <a:ext cx="7607300" cy="1231106"/>
          </a:xfrm>
          <a:prstGeom prst="rect">
            <a:avLst/>
          </a:prstGeom>
          <a:noFill/>
        </p:spPr>
        <p:txBody>
          <a:bodyPr wrap="square" rtlCol="0">
            <a:spAutoFit/>
          </a:bodyPr>
          <a:lstStyle/>
          <a:p>
            <a:r>
              <a:rPr lang="en-US"/>
              <a:t>Most of the RRab stars are halo stars </a:t>
            </a:r>
            <a:r>
              <a:rPr lang="mr-IN"/>
              <a:t>–</a:t>
            </a:r>
            <a:r>
              <a:rPr lang="en-US"/>
              <a:t> many are clustered around V</a:t>
            </a:r>
            <a:r>
              <a:rPr lang="en-US" sz="2200" baseline="-25000">
                <a:latin typeface="Symbol" charset="2"/>
                <a:ea typeface="Symbol" charset="2"/>
                <a:cs typeface="Symbol" charset="2"/>
              </a:rPr>
              <a:t>f</a:t>
            </a:r>
            <a:r>
              <a:rPr lang="en-US" sz="2000">
                <a:latin typeface="Symbol" charset="2"/>
                <a:ea typeface="Symbol" charset="2"/>
                <a:cs typeface="Symbol" charset="2"/>
              </a:rPr>
              <a:t> </a:t>
            </a:r>
            <a:r>
              <a:rPr lang="en-US">
                <a:ea typeface="Symbol" charset="2"/>
                <a:cs typeface="Symbol" charset="2"/>
              </a:rPr>
              <a:t>= 0 </a:t>
            </a:r>
          </a:p>
          <a:p>
            <a:r>
              <a:rPr lang="en-US">
                <a:ea typeface="Symbol" charset="2"/>
                <a:cs typeface="Symbol" charset="2"/>
              </a:rPr>
              <a:t>in the accreted Gaia-Enceladus sausage structure.</a:t>
            </a:r>
          </a:p>
          <a:p>
            <a:endParaRPr lang="en-US">
              <a:ea typeface="Symbol" charset="2"/>
              <a:cs typeface="Symbol" charset="2"/>
            </a:endParaRPr>
          </a:p>
          <a:p>
            <a:r>
              <a:rPr lang="en-US">
                <a:solidFill>
                  <a:srgbClr val="2532FF"/>
                </a:solidFill>
                <a:ea typeface="Symbol" charset="2"/>
                <a:cs typeface="Symbol" charset="2"/>
              </a:rPr>
              <a:t>The metal-rich RRab stars have disk kinematics -  very different from the halo.</a:t>
            </a:r>
          </a:p>
        </p:txBody>
      </p:sp>
    </p:spTree>
    <p:extLst>
      <p:ext uri="{BB962C8B-B14F-4D97-AF65-F5344CB8AC3E}">
        <p14:creationId xmlns:p14="http://schemas.microsoft.com/office/powerpoint/2010/main" val="91133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400" y="1600200"/>
            <a:ext cx="7315200" cy="2554545"/>
          </a:xfrm>
          <a:prstGeom prst="rect">
            <a:avLst/>
          </a:prstGeom>
          <a:noFill/>
        </p:spPr>
        <p:txBody>
          <a:bodyPr wrap="square" rtlCol="0">
            <a:spAutoFit/>
          </a:bodyPr>
          <a:lstStyle/>
          <a:p>
            <a:r>
              <a:rPr lang="en-US" sz="2000">
                <a:solidFill>
                  <a:srgbClr val="2532FF"/>
                </a:solidFill>
              </a:rPr>
              <a:t>These metal-rich field RRab Lyr stars are not like the RRab Lyr stars in the more metal-rich globular clusters.   They have much shorter periods than the cluster  RR Lyr stars of similar metallicities.    </a:t>
            </a:r>
          </a:p>
          <a:p>
            <a:endParaRPr lang="en-US" sz="2000">
              <a:solidFill>
                <a:srgbClr val="2532FF"/>
              </a:solidFill>
            </a:endParaRPr>
          </a:p>
          <a:p>
            <a:r>
              <a:rPr lang="en-US" sz="2000">
                <a:solidFill>
                  <a:srgbClr val="2532FF"/>
                </a:solidFill>
              </a:rPr>
              <a:t>These stars are something else </a:t>
            </a:r>
            <a:r>
              <a:rPr lang="mr-IN" sz="2000">
                <a:solidFill>
                  <a:srgbClr val="2532FF"/>
                </a:solidFill>
              </a:rPr>
              <a:t>–</a:t>
            </a:r>
            <a:r>
              <a:rPr lang="en-US" sz="2000">
                <a:solidFill>
                  <a:srgbClr val="2532FF"/>
                </a:solidFill>
              </a:rPr>
              <a:t> Chadid et al  (2017) described them as </a:t>
            </a:r>
            <a:r>
              <a:rPr lang="en-US" sz="2000" i="1"/>
              <a:t>sui generis -  </a:t>
            </a:r>
            <a:r>
              <a:rPr lang="en-US" sz="2000"/>
              <a:t>i.e. of their own kind </a:t>
            </a:r>
            <a:r>
              <a:rPr lang="mr-IN" sz="2000" i="1"/>
              <a:t>–</a:t>
            </a:r>
            <a:r>
              <a:rPr lang="en-US" sz="2000" i="1"/>
              <a:t> </a:t>
            </a:r>
            <a:r>
              <a:rPr lang="en-US" sz="2000"/>
              <a:t>what they are is not really understood yet </a:t>
            </a:r>
            <a:r>
              <a:rPr lang="en-US" sz="2000">
                <a:solidFill>
                  <a:srgbClr val="2532FF"/>
                </a:solidFill>
              </a:rPr>
              <a:t>but they are potentially important for Galactic evolution in several ways.</a:t>
            </a:r>
          </a:p>
        </p:txBody>
      </p:sp>
    </p:spTree>
    <p:extLst>
      <p:ext uri="{BB962C8B-B14F-4D97-AF65-F5344CB8AC3E}">
        <p14:creationId xmlns:p14="http://schemas.microsoft.com/office/powerpoint/2010/main" val="1315052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1" y="381000"/>
            <a:ext cx="5943600" cy="5426765"/>
          </a:xfrm>
          <a:prstGeom prst="rect">
            <a:avLst/>
          </a:prstGeom>
        </p:spPr>
      </p:pic>
      <p:sp>
        <p:nvSpPr>
          <p:cNvPr id="4" name="TextBox 3"/>
          <p:cNvSpPr txBox="1"/>
          <p:nvPr/>
        </p:nvSpPr>
        <p:spPr>
          <a:xfrm>
            <a:off x="279400" y="5956300"/>
            <a:ext cx="8772466" cy="369332"/>
          </a:xfrm>
          <a:prstGeom prst="rect">
            <a:avLst/>
          </a:prstGeom>
          <a:noFill/>
          <a:ln>
            <a:solidFill>
              <a:srgbClr val="FF0000"/>
            </a:solidFill>
          </a:ln>
        </p:spPr>
        <p:txBody>
          <a:bodyPr wrap="none" rtlCol="0">
            <a:spAutoFit/>
          </a:bodyPr>
          <a:lstStyle/>
          <a:p>
            <a:r>
              <a:rPr lang="en-US">
                <a:solidFill>
                  <a:srgbClr val="FF0000"/>
                </a:solidFill>
              </a:rPr>
              <a:t>The metal-rich disk RR Lyr stars have shorter periods than cluster RR Lyr of similar metallicity</a:t>
            </a:r>
          </a:p>
        </p:txBody>
      </p:sp>
      <p:grpSp>
        <p:nvGrpSpPr>
          <p:cNvPr id="10" name="Group 9"/>
          <p:cNvGrpSpPr/>
          <p:nvPr/>
        </p:nvGrpSpPr>
        <p:grpSpPr>
          <a:xfrm>
            <a:off x="5943600" y="4000500"/>
            <a:ext cx="2019300" cy="1968500"/>
            <a:chOff x="5943600" y="3606800"/>
            <a:chExt cx="2019300" cy="1968500"/>
          </a:xfrm>
        </p:grpSpPr>
        <p:cxnSp>
          <p:nvCxnSpPr>
            <p:cNvPr id="6" name="Straight Arrow Connector 5"/>
            <p:cNvCxnSpPr/>
            <p:nvPr/>
          </p:nvCxnSpPr>
          <p:spPr>
            <a:xfrm flipH="1">
              <a:off x="5943600" y="3606800"/>
              <a:ext cx="200660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950200" y="3606800"/>
              <a:ext cx="12700" cy="19685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6210300" y="6502400"/>
            <a:ext cx="2998321" cy="369332"/>
          </a:xfrm>
          <a:prstGeom prst="rect">
            <a:avLst/>
          </a:prstGeom>
          <a:noFill/>
        </p:spPr>
        <p:txBody>
          <a:bodyPr wrap="none" rtlCol="0">
            <a:spAutoFit/>
          </a:bodyPr>
          <a:lstStyle/>
          <a:p>
            <a:r>
              <a:rPr lang="en-US"/>
              <a:t>Chadid, Sneden, Preston 2017</a:t>
            </a:r>
          </a:p>
        </p:txBody>
      </p:sp>
      <p:sp>
        <p:nvSpPr>
          <p:cNvPr id="5" name="TextBox 4"/>
          <p:cNvSpPr txBox="1"/>
          <p:nvPr/>
        </p:nvSpPr>
        <p:spPr>
          <a:xfrm>
            <a:off x="5054600" y="787400"/>
            <a:ext cx="1443793" cy="369332"/>
          </a:xfrm>
          <a:prstGeom prst="rect">
            <a:avLst/>
          </a:prstGeom>
          <a:noFill/>
          <a:ln>
            <a:solidFill>
              <a:srgbClr val="00B050"/>
            </a:solidFill>
          </a:ln>
        </p:spPr>
        <p:txBody>
          <a:bodyPr wrap="none" rtlCol="0">
            <a:spAutoFit/>
          </a:bodyPr>
          <a:lstStyle/>
          <a:p>
            <a:r>
              <a:rPr lang="en-US">
                <a:solidFill>
                  <a:srgbClr val="00B050"/>
                </a:solidFill>
              </a:rPr>
              <a:t>cluster RR Lyr</a:t>
            </a:r>
          </a:p>
        </p:txBody>
      </p:sp>
    </p:spTree>
    <p:extLst>
      <p:ext uri="{BB962C8B-B14F-4D97-AF65-F5344CB8AC3E}">
        <p14:creationId xmlns:p14="http://schemas.microsoft.com/office/powerpoint/2010/main" val="2041567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8947" y="3797300"/>
            <a:ext cx="7477560" cy="1477328"/>
          </a:xfrm>
          <a:prstGeom prst="rect">
            <a:avLst/>
          </a:prstGeom>
          <a:noFill/>
        </p:spPr>
        <p:txBody>
          <a:bodyPr wrap="none" rtlCol="0">
            <a:spAutoFit/>
          </a:bodyPr>
          <a:lstStyle/>
          <a:p>
            <a:r>
              <a:rPr lang="en-US">
                <a:solidFill>
                  <a:srgbClr val="2532FF"/>
                </a:solidFill>
              </a:rPr>
              <a:t>Martin &amp; Morrison (1998) derived 3D UVW stellar motions for 130 nearby </a:t>
            </a:r>
          </a:p>
          <a:p>
            <a:r>
              <a:rPr lang="en-US">
                <a:solidFill>
                  <a:srgbClr val="2532FF"/>
                </a:solidFill>
              </a:rPr>
              <a:t>RR Lyr field stars.  The stars with [Fe/H] &lt; -1.0 were clearly kinematically much</a:t>
            </a:r>
          </a:p>
          <a:p>
            <a:r>
              <a:rPr lang="en-US">
                <a:solidFill>
                  <a:srgbClr val="2532FF"/>
                </a:solidFill>
              </a:rPr>
              <a:t>colder (more disk-like) than the more metal-poor stars.  </a:t>
            </a:r>
            <a:r>
              <a:rPr lang="en-US"/>
              <a:t>With the astrometric</a:t>
            </a:r>
          </a:p>
          <a:p>
            <a:r>
              <a:rPr lang="en-US"/>
              <a:t>precision available at the time, it was not clear whether  these stars are thick </a:t>
            </a:r>
          </a:p>
          <a:p>
            <a:r>
              <a:rPr lang="en-US"/>
              <a:t>disk stars or a mixture  of thin and thick disk stars.  </a:t>
            </a:r>
          </a:p>
        </p:txBody>
      </p:sp>
      <p:sp>
        <p:nvSpPr>
          <p:cNvPr id="3" name="TextBox 2"/>
          <p:cNvSpPr txBox="1"/>
          <p:nvPr/>
        </p:nvSpPr>
        <p:spPr>
          <a:xfrm>
            <a:off x="758947" y="850900"/>
            <a:ext cx="7302500" cy="2646878"/>
          </a:xfrm>
          <a:prstGeom prst="rect">
            <a:avLst/>
          </a:prstGeom>
          <a:noFill/>
        </p:spPr>
        <p:txBody>
          <a:bodyPr wrap="square" rtlCol="0">
            <a:spAutoFit/>
          </a:bodyPr>
          <a:lstStyle/>
          <a:p>
            <a:r>
              <a:rPr lang="en-US" sz="2000">
                <a:solidFill>
                  <a:srgbClr val="FF0000"/>
                </a:solidFill>
              </a:rPr>
              <a:t>Why are the metal-rich field RR Lyr stars important ?</a:t>
            </a:r>
          </a:p>
          <a:p>
            <a:endParaRPr lang="en-US" sz="2000">
              <a:solidFill>
                <a:srgbClr val="FF0000"/>
              </a:solidFill>
            </a:endParaRPr>
          </a:p>
          <a:p>
            <a:r>
              <a:rPr lang="en-US"/>
              <a:t>RR Lyr stars are believed to be older than 10 Gyr (from their incidence in</a:t>
            </a:r>
          </a:p>
          <a:p>
            <a:r>
              <a:rPr lang="en-US"/>
              <a:t>star clusters of various ages).  If they are part of the Galactic </a:t>
            </a:r>
            <a:r>
              <a:rPr lang="en-US">
                <a:solidFill>
                  <a:srgbClr val="2532FF"/>
                </a:solidFill>
              </a:rPr>
              <a:t>thick disk</a:t>
            </a:r>
            <a:r>
              <a:rPr lang="en-US"/>
              <a:t>, then</a:t>
            </a:r>
          </a:p>
          <a:p>
            <a:r>
              <a:rPr lang="en-US"/>
              <a:t>that is not a problem: the thick disk is believed to be 10-12 Gyr old. </a:t>
            </a:r>
          </a:p>
          <a:p>
            <a:endParaRPr lang="en-US"/>
          </a:p>
          <a:p>
            <a:r>
              <a:rPr lang="en-US"/>
              <a:t>If they are part of the Galactic </a:t>
            </a:r>
            <a:r>
              <a:rPr lang="en-US">
                <a:solidFill>
                  <a:srgbClr val="2532FF"/>
                </a:solidFill>
              </a:rPr>
              <a:t>thin disk</a:t>
            </a:r>
            <a:r>
              <a:rPr lang="en-US"/>
              <a:t>, then there is a problem: the  thin disk would then be older than we currently believe (~ 8-9 Gyr),  and our ideas about the assembly of the disk may need revision.</a:t>
            </a:r>
          </a:p>
        </p:txBody>
      </p:sp>
    </p:spTree>
    <p:extLst>
      <p:ext uri="{BB962C8B-B14F-4D97-AF65-F5344CB8AC3E}">
        <p14:creationId xmlns:p14="http://schemas.microsoft.com/office/powerpoint/2010/main" val="1289918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231900"/>
            <a:ext cx="8128000" cy="4062651"/>
          </a:xfrm>
          <a:prstGeom prst="rect">
            <a:avLst/>
          </a:prstGeom>
          <a:noFill/>
        </p:spPr>
        <p:txBody>
          <a:bodyPr wrap="square" rtlCol="0">
            <a:spAutoFit/>
          </a:bodyPr>
          <a:lstStyle/>
          <a:p>
            <a:r>
              <a:rPr lang="en-US" sz="2000" dirty="0">
                <a:solidFill>
                  <a:srgbClr val="2532FF"/>
                </a:solidFill>
              </a:rPr>
              <a:t>To derive precise stellar motions, precise distances  and proper motions are needed.</a:t>
            </a:r>
          </a:p>
          <a:p>
            <a:endParaRPr lang="en-US" sz="2000" dirty="0"/>
          </a:p>
          <a:p>
            <a:r>
              <a:rPr lang="en-US" sz="2000"/>
              <a:t>Gaia data became available in DR2 (2018) and DR3 (2022),  and new motions have been derived for RR Lyr stars  (this project, Prudil et al 2020, Iorio &amp; Belokurov (2021) </a:t>
            </a:r>
            <a:r>
              <a:rPr lang="mr-IN" sz="2000"/>
              <a:t>…</a:t>
            </a:r>
            <a:r>
              <a:rPr lang="en-US" sz="2000"/>
              <a:t>. ), with  some emphasis on understanding the nature of these metal-rich RRL stars.</a:t>
            </a:r>
          </a:p>
          <a:p>
            <a:endParaRPr lang="en-US" sz="2000"/>
          </a:p>
          <a:p>
            <a:r>
              <a:rPr lang="en-US" sz="2000">
                <a:solidFill>
                  <a:srgbClr val="2532FF"/>
                </a:solidFill>
              </a:rPr>
              <a:t>We also need </a:t>
            </a:r>
            <a:r>
              <a:rPr lang="en-US" sz="2000"/>
              <a:t>precise metallicities </a:t>
            </a:r>
            <a:r>
              <a:rPr lang="en-US" sz="2000">
                <a:solidFill>
                  <a:srgbClr val="2532FF"/>
                </a:solidFill>
              </a:rPr>
              <a:t>and </a:t>
            </a:r>
            <a:r>
              <a:rPr lang="en-US" sz="2000"/>
              <a:t>radial velocities </a:t>
            </a:r>
            <a:r>
              <a:rPr lang="en-US" sz="2000">
                <a:solidFill>
                  <a:srgbClr val="2532FF"/>
                </a:solidFill>
              </a:rPr>
              <a:t>to establish the nature of the disk RRL stars. These have gradually become available from high resolution ground-based spectroscopy (e.g. Crestani et al 2021) and from the Gaia RVS in DR3 (for radial velocities).   </a:t>
            </a:r>
          </a:p>
          <a:p>
            <a:endParaRPr lang="en-US"/>
          </a:p>
        </p:txBody>
      </p:sp>
    </p:spTree>
    <p:extLst>
      <p:ext uri="{BB962C8B-B14F-4D97-AF65-F5344CB8AC3E}">
        <p14:creationId xmlns:p14="http://schemas.microsoft.com/office/powerpoint/2010/main" val="2078671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4521" y="3211898"/>
            <a:ext cx="7586680" cy="1446550"/>
          </a:xfrm>
          <a:prstGeom prst="rect">
            <a:avLst/>
          </a:prstGeom>
          <a:noFill/>
        </p:spPr>
        <p:txBody>
          <a:bodyPr wrap="square" rtlCol="0">
            <a:spAutoFit/>
          </a:bodyPr>
          <a:lstStyle/>
          <a:p>
            <a:r>
              <a:rPr lang="en-US" sz="2200" dirty="0"/>
              <a:t>The  (R, </a:t>
            </a:r>
            <a:r>
              <a:rPr lang="en-US" sz="2200" dirty="0">
                <a:latin typeface="Symbol" charset="2"/>
                <a:ea typeface="Symbol" charset="2"/>
                <a:cs typeface="Symbol" charset="2"/>
              </a:rPr>
              <a:t>f, </a:t>
            </a:r>
            <a:r>
              <a:rPr lang="en-US" sz="2200" dirty="0">
                <a:ea typeface="Symbol" charset="2"/>
                <a:cs typeface="Symbol" charset="2"/>
              </a:rPr>
              <a:t>z)  cylindrical </a:t>
            </a:r>
            <a:r>
              <a:rPr lang="en-US" sz="2200" dirty="0" err="1">
                <a:ea typeface="Symbol" charset="2"/>
                <a:cs typeface="Symbol" charset="2"/>
              </a:rPr>
              <a:t>Galactocentric</a:t>
            </a:r>
            <a:r>
              <a:rPr lang="en-US" sz="2200" dirty="0">
                <a:ea typeface="Symbol" charset="2"/>
                <a:cs typeface="Symbol" charset="2"/>
              </a:rPr>
              <a:t> velocities have a precision </a:t>
            </a:r>
          </a:p>
          <a:p>
            <a:r>
              <a:rPr lang="en-US" sz="2200" dirty="0">
                <a:ea typeface="Symbol" charset="2"/>
                <a:cs typeface="Symbol" charset="2"/>
              </a:rPr>
              <a:t>~  3 km/s in each component.  Metallicity data come from a compilation  of high resolution [Fe/H] and [</a:t>
            </a:r>
            <a:r>
              <a:rPr lang="en-US" sz="2200" dirty="0">
                <a:latin typeface="Symbol" charset="2"/>
                <a:ea typeface="Symbol" charset="2"/>
                <a:cs typeface="Symbol" charset="2"/>
              </a:rPr>
              <a:t>a/</a:t>
            </a:r>
            <a:r>
              <a:rPr lang="en-US" sz="2200" dirty="0">
                <a:ea typeface="Symbol" charset="2"/>
                <a:cs typeface="Symbol" charset="2"/>
              </a:rPr>
              <a:t>Fe] </a:t>
            </a:r>
            <a:r>
              <a:rPr lang="en-US" sz="2200" dirty="0">
                <a:latin typeface="Symbol" charset="2"/>
                <a:ea typeface="Symbol" charset="2"/>
                <a:cs typeface="Symbol" charset="2"/>
              </a:rPr>
              <a:t> </a:t>
            </a:r>
            <a:r>
              <a:rPr lang="en-US" sz="2200" dirty="0">
                <a:ea typeface="Symbol" charset="2"/>
                <a:cs typeface="Symbol" charset="2"/>
              </a:rPr>
              <a:t>by Crestani et al (2021) :   typical errors ~ 0.1 dex.</a:t>
            </a:r>
            <a:endParaRPr lang="en-US" sz="2200" dirty="0"/>
          </a:p>
        </p:txBody>
      </p:sp>
      <p:sp>
        <p:nvSpPr>
          <p:cNvPr id="5" name="TextBox 4"/>
          <p:cNvSpPr txBox="1"/>
          <p:nvPr/>
        </p:nvSpPr>
        <p:spPr>
          <a:xfrm>
            <a:off x="186538" y="749300"/>
            <a:ext cx="8385961" cy="1938992"/>
          </a:xfrm>
          <a:prstGeom prst="rect">
            <a:avLst/>
          </a:prstGeom>
          <a:noFill/>
        </p:spPr>
        <p:txBody>
          <a:bodyPr wrap="square" rtlCol="0">
            <a:spAutoFit/>
          </a:bodyPr>
          <a:lstStyle/>
          <a:p>
            <a:r>
              <a:rPr lang="en-US" sz="2400" dirty="0" err="1">
                <a:solidFill>
                  <a:srgbClr val="2532FF"/>
                </a:solidFill>
              </a:rPr>
              <a:t>For this project, we </a:t>
            </a:r>
            <a:r>
              <a:rPr lang="en-US" sz="2400" dirty="0">
                <a:solidFill>
                  <a:srgbClr val="2532FF"/>
                </a:solidFill>
              </a:rPr>
              <a:t>assembled data for a sample of 128 </a:t>
            </a:r>
            <a:r>
              <a:rPr lang="en-US" sz="2400" dirty="0" err="1">
                <a:solidFill>
                  <a:srgbClr val="2532FF"/>
                </a:solidFill>
              </a:rPr>
              <a:t>RRab</a:t>
            </a:r>
            <a:r>
              <a:rPr lang="en-US" sz="2400" dirty="0">
                <a:solidFill>
                  <a:srgbClr val="2532FF"/>
                </a:solidFill>
              </a:rPr>
              <a:t> stars within 4 </a:t>
            </a:r>
            <a:r>
              <a:rPr lang="en-US" sz="2400" dirty="0" err="1">
                <a:solidFill>
                  <a:srgbClr val="2532FF"/>
                </a:solidFill>
              </a:rPr>
              <a:t>kpc</a:t>
            </a:r>
            <a:r>
              <a:rPr lang="en-US" sz="2400" dirty="0">
                <a:solidFill>
                  <a:srgbClr val="2532FF"/>
                </a:solidFill>
              </a:rPr>
              <a:t> of the  sun,  all with high resolution spectroscopic abundances,  accurate radial velocities  from several sources,  and Gaia DR3 parallaxes and proper motions.  The Gaia DR3 parallaxes were corrected for the DR3 parallax bias.</a:t>
            </a:r>
            <a:endParaRPr lang="en-US" sz="2400"/>
          </a:p>
        </p:txBody>
      </p:sp>
      <p:sp>
        <p:nvSpPr>
          <p:cNvPr id="6" name="TextBox 5"/>
          <p:cNvSpPr txBox="1"/>
          <p:nvPr/>
        </p:nvSpPr>
        <p:spPr>
          <a:xfrm>
            <a:off x="463427" y="5182054"/>
            <a:ext cx="8478860" cy="461665"/>
          </a:xfrm>
          <a:prstGeom prst="rect">
            <a:avLst/>
          </a:prstGeom>
          <a:noFill/>
        </p:spPr>
        <p:txBody>
          <a:bodyPr wrap="none" rtlCol="0">
            <a:spAutoFit/>
          </a:bodyPr>
          <a:lstStyle/>
          <a:p>
            <a:r>
              <a:rPr lang="en-US" sz="2400">
                <a:solidFill>
                  <a:srgbClr val="FF0000"/>
                </a:solidFill>
              </a:rPr>
              <a:t>Now look at how the RRL  </a:t>
            </a:r>
            <a:r>
              <a:rPr lang="en-US" sz="2400" dirty="0"/>
              <a:t>(R, </a:t>
            </a:r>
            <a:r>
              <a:rPr lang="en-US" sz="2400" dirty="0">
                <a:latin typeface="Symbol" charset="2"/>
                <a:ea typeface="Symbol" charset="2"/>
                <a:cs typeface="Symbol" charset="2"/>
              </a:rPr>
              <a:t>f, </a:t>
            </a:r>
            <a:r>
              <a:rPr lang="en-US" sz="2400" dirty="0">
                <a:ea typeface="Symbol" charset="2"/>
                <a:cs typeface="Symbol" charset="2"/>
              </a:rPr>
              <a:t>z)  </a:t>
            </a:r>
            <a:r>
              <a:rPr lang="en-US" sz="2400">
                <a:solidFill>
                  <a:srgbClr val="FF0000"/>
                </a:solidFill>
              </a:rPr>
              <a:t>velocities depend on metallicity</a:t>
            </a:r>
          </a:p>
        </p:txBody>
      </p:sp>
    </p:spTree>
    <p:extLst>
      <p:ext uri="{BB962C8B-B14F-4D97-AF65-F5344CB8AC3E}">
        <p14:creationId xmlns:p14="http://schemas.microsoft.com/office/powerpoint/2010/main" val="414992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97900" y="50800"/>
            <a:ext cx="468911" cy="461665"/>
          </a:xfrm>
          <a:prstGeom prst="rect">
            <a:avLst/>
          </a:prstGeom>
          <a:noFill/>
        </p:spPr>
        <p:txBody>
          <a:bodyPr wrap="none" rtlCol="0">
            <a:spAutoFit/>
          </a:bodyPr>
          <a:lstStyle/>
          <a:p>
            <a:r>
              <a:rPr lang="en-US" sz="2400">
                <a:solidFill>
                  <a:srgbClr val="FF0000"/>
                </a:solidFill>
              </a:rPr>
              <a:t>Vz</a:t>
            </a:r>
          </a:p>
        </p:txBody>
      </p:sp>
      <p:sp>
        <p:nvSpPr>
          <p:cNvPr id="6" name="TextBox 5"/>
          <p:cNvSpPr txBox="1"/>
          <p:nvPr/>
        </p:nvSpPr>
        <p:spPr>
          <a:xfrm>
            <a:off x="402949" y="5181600"/>
            <a:ext cx="8445774" cy="707886"/>
          </a:xfrm>
          <a:prstGeom prst="rect">
            <a:avLst/>
          </a:prstGeom>
          <a:noFill/>
        </p:spPr>
        <p:txBody>
          <a:bodyPr wrap="none" rtlCol="0">
            <a:spAutoFit/>
          </a:bodyPr>
          <a:lstStyle/>
          <a:p>
            <a:r>
              <a:rPr lang="en-US" sz="2000">
                <a:solidFill>
                  <a:srgbClr val="2532FF"/>
                </a:solidFill>
              </a:rPr>
              <a:t>The RRL in the </a:t>
            </a:r>
            <a:r>
              <a:rPr lang="en-US" sz="2000">
                <a:solidFill>
                  <a:srgbClr val="FF0000"/>
                </a:solidFill>
              </a:rPr>
              <a:t>thin disk </a:t>
            </a:r>
            <a:r>
              <a:rPr lang="en-US" sz="2000">
                <a:solidFill>
                  <a:srgbClr val="2532FF"/>
                </a:solidFill>
              </a:rPr>
              <a:t>abundance range [Fe/H] &gt; -0.5 have a z-velocity </a:t>
            </a:r>
          </a:p>
          <a:p>
            <a:r>
              <a:rPr lang="en-US" sz="2000">
                <a:solidFill>
                  <a:srgbClr val="2532FF"/>
                </a:solidFill>
              </a:rPr>
              <a:t>dispersion </a:t>
            </a:r>
            <a:r>
              <a:rPr lang="en-US" sz="2000">
                <a:solidFill>
                  <a:srgbClr val="2532FF"/>
                </a:solidFill>
                <a:latin typeface="Symbol" charset="2"/>
                <a:ea typeface="Symbol" charset="2"/>
                <a:cs typeface="Symbol" charset="2"/>
              </a:rPr>
              <a:t>s</a:t>
            </a:r>
            <a:r>
              <a:rPr lang="en-US" sz="2000" baseline="-25000">
                <a:solidFill>
                  <a:srgbClr val="2532FF"/>
                </a:solidFill>
                <a:ea typeface="Symbol" charset="2"/>
                <a:cs typeface="Symbol" charset="2"/>
              </a:rPr>
              <a:t>z</a:t>
            </a:r>
            <a:r>
              <a:rPr lang="en-US" sz="2000">
                <a:solidFill>
                  <a:srgbClr val="2532FF"/>
                </a:solidFill>
                <a:ea typeface="Symbol" charset="2"/>
                <a:cs typeface="Symbol" charset="2"/>
              </a:rPr>
              <a:t> = 16.7 km/s, similar to corresponding non-variable  </a:t>
            </a:r>
            <a:r>
              <a:rPr lang="en-US" sz="2000">
                <a:solidFill>
                  <a:srgbClr val="FF0000"/>
                </a:solidFill>
                <a:ea typeface="Symbol" charset="2"/>
                <a:cs typeface="Symbol" charset="2"/>
              </a:rPr>
              <a:t>thin disk stars</a:t>
            </a:r>
            <a:r>
              <a:rPr lang="en-US" sz="2000">
                <a:solidFill>
                  <a:srgbClr val="2532FF"/>
                </a:solidFill>
                <a:ea typeface="Symbol" charset="2"/>
                <a:cs typeface="Symbol" charset="2"/>
              </a:rPr>
              <a:t>.</a:t>
            </a:r>
            <a:endParaRPr lang="en-US" sz="2000">
              <a:solidFill>
                <a:srgbClr val="2532FF"/>
              </a:solidFill>
            </a:endParaRPr>
          </a:p>
        </p:txBody>
      </p:sp>
      <p:sp>
        <p:nvSpPr>
          <p:cNvPr id="7" name="TextBox 6"/>
          <p:cNvSpPr txBox="1"/>
          <p:nvPr/>
        </p:nvSpPr>
        <p:spPr>
          <a:xfrm>
            <a:off x="872986" y="5919857"/>
            <a:ext cx="7382014" cy="707886"/>
          </a:xfrm>
          <a:prstGeom prst="rect">
            <a:avLst/>
          </a:prstGeom>
          <a:noFill/>
        </p:spPr>
        <p:txBody>
          <a:bodyPr wrap="square" rtlCol="0">
            <a:spAutoFit/>
          </a:bodyPr>
          <a:lstStyle/>
          <a:p>
            <a:r>
              <a:rPr lang="en-US" sz="2000"/>
              <a:t>All of the RRL in the </a:t>
            </a:r>
            <a:r>
              <a:rPr lang="en-US" sz="2000">
                <a:solidFill>
                  <a:srgbClr val="FF0000"/>
                </a:solidFill>
              </a:rPr>
              <a:t>thick disk  </a:t>
            </a:r>
            <a:r>
              <a:rPr lang="en-US" sz="2000"/>
              <a:t>abundance range [Fe/H] = -0.9 to -0.5 </a:t>
            </a:r>
          </a:p>
          <a:p>
            <a:r>
              <a:rPr lang="en-US" sz="2000"/>
              <a:t>have negative velocities </a:t>
            </a:r>
            <a:r>
              <a:rPr lang="en-US" sz="2000">
                <a:solidFill>
                  <a:srgbClr val="FF0000"/>
                </a:solidFill>
              </a:rPr>
              <a:t>(?)</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6836" y="0"/>
            <a:ext cx="6858000" cy="5143500"/>
          </a:xfrm>
          <a:prstGeom prst="rect">
            <a:avLst/>
          </a:prstGeom>
        </p:spPr>
      </p:pic>
      <p:cxnSp>
        <p:nvCxnSpPr>
          <p:cNvPr id="16" name="Straight Connector 15"/>
          <p:cNvCxnSpPr/>
          <p:nvPr/>
        </p:nvCxnSpPr>
        <p:spPr>
          <a:xfrm>
            <a:off x="5832475" y="2032000"/>
            <a:ext cx="0" cy="850900"/>
          </a:xfrm>
          <a:prstGeom prst="line">
            <a:avLst/>
          </a:prstGeom>
          <a:ln>
            <a:solidFill>
              <a:srgbClr val="2532FF"/>
            </a:solidFill>
            <a:prstDash val="sysDash"/>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911600" y="622300"/>
            <a:ext cx="591829" cy="369332"/>
          </a:xfrm>
          <a:prstGeom prst="rect">
            <a:avLst/>
          </a:prstGeom>
          <a:noFill/>
        </p:spPr>
        <p:txBody>
          <a:bodyPr wrap="none" rtlCol="0">
            <a:spAutoFit/>
          </a:bodyPr>
          <a:lstStyle/>
          <a:p>
            <a:r>
              <a:rPr lang="en-US">
                <a:solidFill>
                  <a:srgbClr val="FF0000"/>
                </a:solidFill>
              </a:rPr>
              <a:t>halo</a:t>
            </a:r>
          </a:p>
        </p:txBody>
      </p:sp>
      <p:sp>
        <p:nvSpPr>
          <p:cNvPr id="18" name="TextBox 17"/>
          <p:cNvSpPr txBox="1"/>
          <p:nvPr/>
        </p:nvSpPr>
        <p:spPr>
          <a:xfrm>
            <a:off x="5181600" y="635000"/>
            <a:ext cx="638316" cy="369332"/>
          </a:xfrm>
          <a:prstGeom prst="rect">
            <a:avLst/>
          </a:prstGeom>
          <a:noFill/>
        </p:spPr>
        <p:txBody>
          <a:bodyPr wrap="none" rtlCol="0">
            <a:spAutoFit/>
          </a:bodyPr>
          <a:lstStyle/>
          <a:p>
            <a:r>
              <a:rPr lang="en-US">
                <a:solidFill>
                  <a:srgbClr val="FF0000"/>
                </a:solidFill>
              </a:rPr>
              <a:t>thick</a:t>
            </a:r>
          </a:p>
        </p:txBody>
      </p:sp>
      <p:sp>
        <p:nvSpPr>
          <p:cNvPr id="19" name="TextBox 18"/>
          <p:cNvSpPr txBox="1"/>
          <p:nvPr/>
        </p:nvSpPr>
        <p:spPr>
          <a:xfrm>
            <a:off x="6121400" y="635000"/>
            <a:ext cx="558166" cy="369332"/>
          </a:xfrm>
          <a:prstGeom prst="rect">
            <a:avLst/>
          </a:prstGeom>
          <a:noFill/>
        </p:spPr>
        <p:txBody>
          <a:bodyPr wrap="none" rtlCol="0">
            <a:spAutoFit/>
          </a:bodyPr>
          <a:lstStyle/>
          <a:p>
            <a:r>
              <a:rPr lang="en-US">
                <a:solidFill>
                  <a:srgbClr val="FF0000"/>
                </a:solidFill>
              </a:rPr>
              <a:t>thin</a:t>
            </a:r>
          </a:p>
        </p:txBody>
      </p:sp>
      <p:cxnSp>
        <p:nvCxnSpPr>
          <p:cNvPr id="4" name="Straight Arrow Connector 3"/>
          <p:cNvCxnSpPr/>
          <p:nvPr/>
        </p:nvCxnSpPr>
        <p:spPr>
          <a:xfrm flipV="1">
            <a:off x="5526158" y="3098800"/>
            <a:ext cx="0" cy="7874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6117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100" y="-1"/>
            <a:ext cx="6959600" cy="5219700"/>
          </a:xfrm>
          <a:prstGeom prst="rect">
            <a:avLst/>
          </a:prstGeom>
        </p:spPr>
      </p:pic>
      <p:sp>
        <p:nvSpPr>
          <p:cNvPr id="3" name="TextBox 2"/>
          <p:cNvSpPr txBox="1"/>
          <p:nvPr/>
        </p:nvSpPr>
        <p:spPr>
          <a:xfrm>
            <a:off x="8585200" y="38100"/>
            <a:ext cx="519694" cy="461665"/>
          </a:xfrm>
          <a:prstGeom prst="rect">
            <a:avLst/>
          </a:prstGeom>
          <a:noFill/>
        </p:spPr>
        <p:txBody>
          <a:bodyPr wrap="none" rtlCol="0">
            <a:spAutoFit/>
          </a:bodyPr>
          <a:lstStyle/>
          <a:p>
            <a:r>
              <a:rPr lang="en-US" sz="2400">
                <a:solidFill>
                  <a:srgbClr val="FF0000"/>
                </a:solidFill>
              </a:rPr>
              <a:t>V</a:t>
            </a:r>
            <a:r>
              <a:rPr lang="en-US" sz="2400">
                <a:solidFill>
                  <a:srgbClr val="FF0000"/>
                </a:solidFill>
                <a:latin typeface="Symbol" charset="2"/>
                <a:ea typeface="Symbol" charset="2"/>
                <a:cs typeface="Symbol" charset="2"/>
              </a:rPr>
              <a:t>f</a:t>
            </a:r>
            <a:endParaRPr lang="en-US" sz="2400">
              <a:solidFill>
                <a:srgbClr val="FF0000"/>
              </a:solidFill>
            </a:endParaRPr>
          </a:p>
        </p:txBody>
      </p:sp>
      <p:sp>
        <p:nvSpPr>
          <p:cNvPr id="5" name="TextBox 4"/>
          <p:cNvSpPr txBox="1"/>
          <p:nvPr/>
        </p:nvSpPr>
        <p:spPr>
          <a:xfrm>
            <a:off x="825500" y="5308600"/>
            <a:ext cx="7759700" cy="1231106"/>
          </a:xfrm>
          <a:prstGeom prst="rect">
            <a:avLst/>
          </a:prstGeom>
          <a:noFill/>
        </p:spPr>
        <p:txBody>
          <a:bodyPr wrap="square" rtlCol="0">
            <a:spAutoFit/>
          </a:bodyPr>
          <a:lstStyle/>
          <a:p>
            <a:r>
              <a:rPr lang="en-US">
                <a:solidFill>
                  <a:srgbClr val="FF0000"/>
                </a:solidFill>
              </a:rPr>
              <a:t>The dispersion and rotational lag of the disk RRL stars ([Fe/H] &gt; -0.9) increases as the mean [Fe/H] decreases.   </a:t>
            </a:r>
          </a:p>
          <a:p>
            <a:r>
              <a:rPr lang="en-US"/>
              <a:t>The nearby halo  is dominated by the low angular-momentum  Gaia-Enceladus-Sausage structure near V</a:t>
            </a:r>
            <a:r>
              <a:rPr lang="en-US" sz="2000" baseline="-25000">
                <a:latin typeface="Symbol" charset="2"/>
                <a:ea typeface="Symbol" charset="2"/>
                <a:cs typeface="Symbol" charset="2"/>
              </a:rPr>
              <a:t>f </a:t>
            </a:r>
            <a:r>
              <a:rPr lang="en-US" sz="2000">
                <a:latin typeface="Symbol" charset="2"/>
                <a:ea typeface="Symbol" charset="2"/>
                <a:cs typeface="Symbol" charset="2"/>
              </a:rPr>
              <a:t>=  0.</a:t>
            </a:r>
            <a:endParaRPr lang="en-US" sz="2000" baseline="-25000"/>
          </a:p>
        </p:txBody>
      </p:sp>
    </p:spTree>
    <p:extLst>
      <p:ext uri="{BB962C8B-B14F-4D97-AF65-F5344CB8AC3E}">
        <p14:creationId xmlns:p14="http://schemas.microsoft.com/office/powerpoint/2010/main" val="1307021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
            <a:ext cx="6807200" cy="5105400"/>
          </a:xfrm>
          <a:prstGeom prst="rect">
            <a:avLst/>
          </a:prstGeom>
        </p:spPr>
      </p:pic>
      <p:sp>
        <p:nvSpPr>
          <p:cNvPr id="3" name="TextBox 2"/>
          <p:cNvSpPr txBox="1"/>
          <p:nvPr/>
        </p:nvSpPr>
        <p:spPr>
          <a:xfrm>
            <a:off x="8547100" y="12700"/>
            <a:ext cx="526106" cy="461665"/>
          </a:xfrm>
          <a:prstGeom prst="rect">
            <a:avLst/>
          </a:prstGeom>
          <a:noFill/>
        </p:spPr>
        <p:txBody>
          <a:bodyPr wrap="none" rtlCol="0">
            <a:spAutoFit/>
          </a:bodyPr>
          <a:lstStyle/>
          <a:p>
            <a:r>
              <a:rPr lang="en-US" sz="2400">
                <a:solidFill>
                  <a:srgbClr val="FF0000"/>
                </a:solidFill>
              </a:rPr>
              <a:t>VR</a:t>
            </a:r>
          </a:p>
        </p:txBody>
      </p:sp>
      <p:sp>
        <p:nvSpPr>
          <p:cNvPr id="4" name="TextBox 3"/>
          <p:cNvSpPr txBox="1"/>
          <p:nvPr/>
        </p:nvSpPr>
        <p:spPr>
          <a:xfrm>
            <a:off x="698500" y="5334000"/>
            <a:ext cx="7543800" cy="1015663"/>
          </a:xfrm>
          <a:prstGeom prst="rect">
            <a:avLst/>
          </a:prstGeom>
          <a:noFill/>
        </p:spPr>
        <p:txBody>
          <a:bodyPr wrap="square" rtlCol="0">
            <a:spAutoFit/>
          </a:bodyPr>
          <a:lstStyle/>
          <a:p>
            <a:r>
              <a:rPr lang="en-US" sz="2000"/>
              <a:t>The RR Lyr stars follow approximately the increase in velocity dispersion of the non-variable stars, as the [Fe/H] values decrease from values typical of the </a:t>
            </a:r>
            <a:r>
              <a:rPr lang="en-US" sz="2000">
                <a:solidFill>
                  <a:srgbClr val="FF0000"/>
                </a:solidFill>
              </a:rPr>
              <a:t>thin disk </a:t>
            </a:r>
            <a:r>
              <a:rPr lang="en-US" sz="2000"/>
              <a:t>to </a:t>
            </a:r>
            <a:r>
              <a:rPr lang="en-US" sz="2000">
                <a:solidFill>
                  <a:srgbClr val="FF0000"/>
                </a:solidFill>
              </a:rPr>
              <a:t>thick disk </a:t>
            </a:r>
            <a:r>
              <a:rPr lang="en-US" sz="2000"/>
              <a:t>to the </a:t>
            </a:r>
            <a:r>
              <a:rPr lang="en-US" sz="2000">
                <a:solidFill>
                  <a:srgbClr val="FF0000"/>
                </a:solidFill>
              </a:rPr>
              <a:t>metal-poor halo.  </a:t>
            </a:r>
          </a:p>
        </p:txBody>
      </p:sp>
    </p:spTree>
    <p:extLst>
      <p:ext uri="{BB962C8B-B14F-4D97-AF65-F5344CB8AC3E}">
        <p14:creationId xmlns:p14="http://schemas.microsoft.com/office/powerpoint/2010/main" val="492814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31289113"/>
              </p:ext>
            </p:extLst>
          </p:nvPr>
        </p:nvGraphicFramePr>
        <p:xfrm>
          <a:off x="672215" y="1622854"/>
          <a:ext cx="7107578" cy="3710032"/>
        </p:xfrm>
        <a:graphic>
          <a:graphicData uri="http://schemas.openxmlformats.org/drawingml/2006/table">
            <a:tbl>
              <a:tblPr firstRow="1" bandCol="1">
                <a:tableStyleId>{E8B1032C-EA38-4F05-BA0D-38AFFFC7BED3}</a:tableStyleId>
              </a:tblPr>
              <a:tblGrid>
                <a:gridCol w="3874385"/>
                <a:gridCol w="989715"/>
                <a:gridCol w="1090660"/>
                <a:gridCol w="1152818"/>
              </a:tblGrid>
              <a:tr h="532175">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a:latin typeface="Symbol" charset="2"/>
                          <a:ea typeface="Symbol" charset="2"/>
                          <a:cs typeface="Symbol" charset="2"/>
                        </a:rPr>
                        <a:t>s</a:t>
                      </a:r>
                      <a:r>
                        <a:rPr lang="en-US" sz="2800" baseline="-25000"/>
                        <a:t>R</a:t>
                      </a:r>
                      <a:r>
                        <a:rPr lang="en-US" sz="2400" baseline="-25000"/>
                        <a:t> </a:t>
                      </a:r>
                      <a:r>
                        <a:rPr lang="en-US" sz="1800" baseline="0"/>
                        <a:t>(km/s)</a:t>
                      </a:r>
                      <a:endParaRPr lang="en-US" sz="1800" baseline="0">
                        <a:latin typeface="Symbol" charset="2"/>
                        <a:ea typeface="Symbol" charset="2"/>
                        <a:cs typeface="Symbol" charset="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latin typeface="Symbol" charset="2"/>
                          <a:ea typeface="Symbol" charset="2"/>
                          <a:cs typeface="Symbol" charset="2"/>
                        </a:rPr>
                        <a:t>s</a:t>
                      </a:r>
                      <a:r>
                        <a:rPr lang="en-US" sz="2800" baseline="-25000">
                          <a:latin typeface="Symbol" charset="2"/>
                          <a:ea typeface="Symbol" charset="2"/>
                          <a:cs typeface="Symbol" charset="2"/>
                        </a:rPr>
                        <a:t>f</a:t>
                      </a:r>
                      <a:endParaRPr lang="en-US" sz="2400" baseline="-25000">
                        <a:latin typeface="Symbol" charset="2"/>
                        <a:ea typeface="Symbol" charset="2"/>
                        <a:cs typeface="Symbol" charset="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latin typeface="Symbol" charset="2"/>
                          <a:ea typeface="Symbol" charset="2"/>
                          <a:cs typeface="Symbol" charset="2"/>
                        </a:rPr>
                        <a:t>s</a:t>
                      </a:r>
                      <a:r>
                        <a:rPr lang="en-US" sz="2800" baseline="-25000"/>
                        <a:t>z</a:t>
                      </a:r>
                      <a:endParaRPr lang="en-US" sz="2400" baseline="-25000">
                        <a:latin typeface="Symbol" charset="2"/>
                        <a:ea typeface="Symbol" charset="2"/>
                        <a:cs typeface="Symbol" charset="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5253">
                <a:tc>
                  <a:txBody>
                    <a:bodyPr/>
                    <a:lstStyle/>
                    <a:p>
                      <a:r>
                        <a:rPr lang="en-US">
                          <a:solidFill>
                            <a:srgbClr val="FF0000"/>
                          </a:solidFill>
                        </a:rPr>
                        <a:t>Non-variable old</a:t>
                      </a:r>
                      <a:r>
                        <a:rPr lang="en-US" baseline="0">
                          <a:solidFill>
                            <a:srgbClr val="FF0000"/>
                          </a:solidFill>
                        </a:rPr>
                        <a:t> </a:t>
                      </a:r>
                      <a:r>
                        <a:rPr lang="en-US" b="1" baseline="0">
                          <a:solidFill>
                            <a:srgbClr val="FF0000"/>
                          </a:solidFill>
                        </a:rPr>
                        <a:t>THIN</a:t>
                      </a:r>
                      <a:r>
                        <a:rPr lang="en-US" baseline="0">
                          <a:solidFill>
                            <a:srgbClr val="FF0000"/>
                          </a:solidFill>
                        </a:rPr>
                        <a:t> disk stars</a:t>
                      </a:r>
                      <a:r>
                        <a:rPr lang="en-US" baseline="0"/>
                        <a:t>  (GCS)</a:t>
                      </a:r>
                    </a:p>
                    <a:p>
                      <a:r>
                        <a:rPr lang="en-US"/>
                        <a:t>[Fe/H] ≥</a:t>
                      </a:r>
                      <a:r>
                        <a:rPr lang="en-US" baseline="0"/>
                        <a:t> -0.5,  6 &lt; age &lt; 10 Gyr</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42 ±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28 ±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23 ±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5253">
                <a:tc>
                  <a:txBody>
                    <a:bodyPr/>
                    <a:lstStyle/>
                    <a:p>
                      <a:r>
                        <a:rPr lang="en-US">
                          <a:solidFill>
                            <a:srgbClr val="FF0000"/>
                          </a:solidFill>
                        </a:rPr>
                        <a:t>RR Lyr stars </a:t>
                      </a:r>
                      <a:r>
                        <a:rPr lang="en-US"/>
                        <a:t>(this project)</a:t>
                      </a:r>
                    </a:p>
                    <a:p>
                      <a:r>
                        <a:rPr lang="en-US"/>
                        <a:t>[Fe/H] ≥</a:t>
                      </a:r>
                      <a:r>
                        <a:rPr lang="en-US" baseline="0"/>
                        <a:t> -0.5</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34 ±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27 ±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17 ±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8716">
                <a:tc>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4037">
                <a:tc>
                  <a:txBody>
                    <a:bodyPr/>
                    <a:lstStyle/>
                    <a:p>
                      <a:r>
                        <a:rPr lang="en-US">
                          <a:solidFill>
                            <a:srgbClr val="FF0000"/>
                          </a:solidFill>
                        </a:rPr>
                        <a:t>Non-variable</a:t>
                      </a:r>
                      <a:r>
                        <a:rPr lang="en-US" baseline="0">
                          <a:solidFill>
                            <a:srgbClr val="FF0000"/>
                          </a:solidFill>
                        </a:rPr>
                        <a:t> </a:t>
                      </a:r>
                      <a:r>
                        <a:rPr lang="en-US" b="1" baseline="0">
                          <a:solidFill>
                            <a:srgbClr val="FF0000"/>
                          </a:solidFill>
                        </a:rPr>
                        <a:t>THICK </a:t>
                      </a:r>
                      <a:r>
                        <a:rPr lang="en-US" baseline="0">
                          <a:solidFill>
                            <a:srgbClr val="FF0000"/>
                          </a:solidFill>
                        </a:rPr>
                        <a:t>disk stars </a:t>
                      </a:r>
                      <a:r>
                        <a:rPr lang="en-US" baseline="0"/>
                        <a:t>(GCS)</a:t>
                      </a:r>
                    </a:p>
                    <a:p>
                      <a:r>
                        <a:rPr lang="en-US" baseline="0"/>
                        <a:t>-0.9 ≤ [Fe/H] &lt; -0.5, age &gt; 10 Gyr</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t>66 ± 4</a:t>
                      </a:r>
                    </a:p>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t>51 ± 3</a:t>
                      </a:r>
                    </a:p>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t>35 ± 7</a:t>
                      </a:r>
                    </a:p>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5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solidFill>
                            <a:srgbClr val="FF0000"/>
                          </a:solidFill>
                        </a:rPr>
                        <a:t>RR Lyr stars </a:t>
                      </a:r>
                      <a:r>
                        <a:rPr lang="en-US"/>
                        <a:t>(this project)</a:t>
                      </a:r>
                    </a:p>
                    <a:p>
                      <a:r>
                        <a:rPr lang="en-US" baseline="0"/>
                        <a:t>-0.9 ≤ [Fe/H] &lt; -0.5</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55 ± 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43 ± 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32 ±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672215" y="914400"/>
            <a:ext cx="7534883" cy="400110"/>
          </a:xfrm>
          <a:prstGeom prst="rect">
            <a:avLst/>
          </a:prstGeom>
          <a:noFill/>
        </p:spPr>
        <p:txBody>
          <a:bodyPr wrap="none" rtlCol="0">
            <a:spAutoFit/>
          </a:bodyPr>
          <a:lstStyle/>
          <a:p>
            <a:r>
              <a:rPr lang="en-US" sz="2000"/>
              <a:t>Summary of velocity dispersions for disk RR Lyr stars and non-variables</a:t>
            </a:r>
          </a:p>
        </p:txBody>
      </p:sp>
      <p:sp>
        <p:nvSpPr>
          <p:cNvPr id="2" name="TextBox 1"/>
          <p:cNvSpPr txBox="1"/>
          <p:nvPr/>
        </p:nvSpPr>
        <p:spPr>
          <a:xfrm>
            <a:off x="1498600" y="5641230"/>
            <a:ext cx="5673028" cy="369332"/>
          </a:xfrm>
          <a:prstGeom prst="rect">
            <a:avLst/>
          </a:prstGeom>
          <a:noFill/>
        </p:spPr>
        <p:txBody>
          <a:bodyPr wrap="none" rtlCol="0">
            <a:spAutoFit/>
          </a:bodyPr>
          <a:lstStyle/>
          <a:p>
            <a:r>
              <a:rPr lang="en-US"/>
              <a:t>GCS = Geneva-Copenhagen survey (Casagrande et al 2011)</a:t>
            </a:r>
          </a:p>
        </p:txBody>
      </p:sp>
    </p:spTree>
    <p:extLst>
      <p:ext uri="{BB962C8B-B14F-4D97-AF65-F5344CB8AC3E}">
        <p14:creationId xmlns:p14="http://schemas.microsoft.com/office/powerpoint/2010/main" val="177478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100" y="637520"/>
            <a:ext cx="7797800" cy="4851400"/>
          </a:xfrm>
          <a:prstGeom prst="rect">
            <a:avLst/>
          </a:prstGeom>
        </p:spPr>
      </p:pic>
      <p:sp>
        <p:nvSpPr>
          <p:cNvPr id="4" name="TextBox 3"/>
          <p:cNvSpPr txBox="1"/>
          <p:nvPr/>
        </p:nvSpPr>
        <p:spPr>
          <a:xfrm>
            <a:off x="3632200" y="114300"/>
            <a:ext cx="2539285" cy="523220"/>
          </a:xfrm>
          <a:prstGeom prst="rect">
            <a:avLst/>
          </a:prstGeom>
          <a:noFill/>
        </p:spPr>
        <p:txBody>
          <a:bodyPr wrap="none" rtlCol="0">
            <a:spAutoFit/>
          </a:bodyPr>
          <a:lstStyle/>
          <a:p>
            <a:r>
              <a:rPr lang="en-US" sz="2800" dirty="0">
                <a:solidFill>
                  <a:srgbClr val="2532FF"/>
                </a:solidFill>
              </a:rPr>
              <a:t>[</a:t>
            </a:r>
            <a:r>
              <a:rPr lang="en-US" sz="2800" dirty="0">
                <a:solidFill>
                  <a:srgbClr val="2532FF"/>
                </a:solidFill>
                <a:latin typeface="Symbol" charset="2"/>
                <a:ea typeface="Symbol" charset="2"/>
                <a:cs typeface="Symbol" charset="2"/>
              </a:rPr>
              <a:t>a/</a:t>
            </a:r>
            <a:r>
              <a:rPr lang="en-US" sz="2800" dirty="0">
                <a:solidFill>
                  <a:srgbClr val="2532FF"/>
                </a:solidFill>
                <a:ea typeface="Symbol" charset="2"/>
                <a:cs typeface="Symbol" charset="2"/>
              </a:rPr>
              <a:t>Fe]  vs [Fe/H]</a:t>
            </a:r>
            <a:endParaRPr lang="en-US" sz="2800"/>
          </a:p>
        </p:txBody>
      </p:sp>
      <p:sp>
        <p:nvSpPr>
          <p:cNvPr id="5" name="Rectangle 4"/>
          <p:cNvSpPr/>
          <p:nvPr/>
        </p:nvSpPr>
        <p:spPr>
          <a:xfrm>
            <a:off x="6529357" y="4920734"/>
            <a:ext cx="340158" cy="461665"/>
          </a:xfrm>
          <a:prstGeom prst="rect">
            <a:avLst/>
          </a:prstGeom>
        </p:spPr>
        <p:txBody>
          <a:bodyPr wrap="none">
            <a:spAutoFit/>
          </a:bodyPr>
          <a:lstStyle/>
          <a:p>
            <a:r>
              <a:rPr lang="en-US" sz="2400" dirty="0"/>
              <a:t>0</a:t>
            </a:r>
          </a:p>
        </p:txBody>
      </p:sp>
      <p:sp>
        <p:nvSpPr>
          <p:cNvPr id="6" name="TextBox 5"/>
          <p:cNvSpPr txBox="1"/>
          <p:nvPr/>
        </p:nvSpPr>
        <p:spPr>
          <a:xfrm>
            <a:off x="177800" y="5517008"/>
            <a:ext cx="8648700" cy="1015663"/>
          </a:xfrm>
          <a:prstGeom prst="rect">
            <a:avLst/>
          </a:prstGeom>
          <a:noFill/>
        </p:spPr>
        <p:txBody>
          <a:bodyPr wrap="square" rtlCol="0">
            <a:spAutoFit/>
          </a:bodyPr>
          <a:lstStyle/>
          <a:p>
            <a:r>
              <a:rPr lang="en-US" sz="2000" dirty="0">
                <a:solidFill>
                  <a:srgbClr val="2532FF"/>
                </a:solidFill>
              </a:rPr>
              <a:t>[</a:t>
            </a:r>
            <a:r>
              <a:rPr lang="en-US" sz="2000" dirty="0">
                <a:solidFill>
                  <a:srgbClr val="2532FF"/>
                </a:solidFill>
                <a:latin typeface="Symbol" charset="2"/>
                <a:ea typeface="Symbol" charset="2"/>
                <a:cs typeface="Symbol" charset="2"/>
              </a:rPr>
              <a:t>a/</a:t>
            </a:r>
            <a:r>
              <a:rPr lang="en-US" sz="2000" dirty="0">
                <a:solidFill>
                  <a:srgbClr val="2532FF"/>
                </a:solidFill>
                <a:ea typeface="Symbol" charset="2"/>
                <a:cs typeface="Symbol" charset="2"/>
              </a:rPr>
              <a:t>Fe]  vs [Fe/H] for thin disk, thick disk, halo stars </a:t>
            </a:r>
            <a:r>
              <a:rPr lang="mr-IN" sz="2000" dirty="0">
                <a:solidFill>
                  <a:srgbClr val="2532FF"/>
                </a:solidFill>
                <a:ea typeface="Symbol" charset="2"/>
                <a:cs typeface="Symbol" charset="2"/>
              </a:rPr>
              <a:t>–</a:t>
            </a:r>
            <a:r>
              <a:rPr lang="en-US" sz="2000" dirty="0">
                <a:solidFill>
                  <a:srgbClr val="2532FF"/>
                </a:solidFill>
                <a:ea typeface="Symbol" charset="2"/>
                <a:cs typeface="Symbol" charset="2"/>
              </a:rPr>
              <a:t> </a:t>
            </a:r>
            <a:r>
              <a:rPr lang="en-US" sz="2000" dirty="0">
                <a:solidFill>
                  <a:srgbClr val="2532FF"/>
                </a:solidFill>
                <a:latin typeface="Symbol" charset="2"/>
                <a:ea typeface="Symbol" charset="2"/>
                <a:cs typeface="Symbol" charset="2"/>
              </a:rPr>
              <a:t>a </a:t>
            </a:r>
            <a:r>
              <a:rPr lang="en-US" sz="2000" dirty="0">
                <a:solidFill>
                  <a:srgbClr val="2532FF"/>
                </a:solidFill>
                <a:ea typeface="Symbol" charset="2"/>
                <a:cs typeface="Symbol" charset="2"/>
              </a:rPr>
              <a:t>elements here are Mg, Si, Ca, Ti  (</a:t>
            </a:r>
            <a:r>
              <a:rPr lang="en-US" sz="2000" dirty="0" err="1">
                <a:solidFill>
                  <a:srgbClr val="2532FF"/>
                </a:solidFill>
                <a:ea typeface="Symbol" charset="2"/>
                <a:cs typeface="Symbol" charset="2"/>
              </a:rPr>
              <a:t>Helmi</a:t>
            </a:r>
            <a:r>
              <a:rPr lang="en-US" sz="2000" dirty="0">
                <a:solidFill>
                  <a:srgbClr val="2532FF"/>
                </a:solidFill>
                <a:ea typeface="Symbol" charset="2"/>
                <a:cs typeface="Symbol" charset="2"/>
              </a:rPr>
              <a:t> et al 2018) :  (</a:t>
            </a:r>
            <a:r>
              <a:rPr lang="en-US" sz="2000" dirty="0">
                <a:solidFill>
                  <a:srgbClr val="2532FF"/>
                </a:solidFill>
              </a:rPr>
              <a:t>[</a:t>
            </a:r>
            <a:r>
              <a:rPr lang="en-US" sz="2000" dirty="0">
                <a:solidFill>
                  <a:srgbClr val="2532FF"/>
                </a:solidFill>
                <a:latin typeface="Symbol" charset="2"/>
                <a:ea typeface="Symbol" charset="2"/>
                <a:cs typeface="Symbol" charset="2"/>
              </a:rPr>
              <a:t>a/</a:t>
            </a:r>
            <a:r>
              <a:rPr lang="en-US" sz="2000" dirty="0">
                <a:solidFill>
                  <a:srgbClr val="2532FF"/>
                </a:solidFill>
                <a:ea typeface="Symbol" charset="2"/>
                <a:cs typeface="Symbol" charset="2"/>
              </a:rPr>
              <a:t>Fe]  is </a:t>
            </a:r>
            <a:r>
              <a:rPr lang="en-US" sz="2000" dirty="0">
                <a:ea typeface="Symbol" charset="2"/>
                <a:cs typeface="Symbol" charset="2"/>
              </a:rPr>
              <a:t>indicator of past star formation history and star formation rates)</a:t>
            </a:r>
            <a:r>
              <a:rPr lang="en-US" sz="2000" dirty="0">
                <a:solidFill>
                  <a:srgbClr val="2532FF"/>
                </a:solidFill>
                <a:ea typeface="Symbol" charset="2"/>
                <a:cs typeface="Symbol" charset="2"/>
              </a:rPr>
              <a:t>. The RR Lyr stars show a similar trend.</a:t>
            </a:r>
            <a:endParaRPr lang="en-US" sz="2000" dirty="0">
              <a:solidFill>
                <a:srgbClr val="2532FF"/>
              </a:solidFill>
            </a:endParaRPr>
          </a:p>
        </p:txBody>
      </p:sp>
      <p:sp>
        <p:nvSpPr>
          <p:cNvPr id="7" name="TextBox 6"/>
          <p:cNvSpPr txBox="1"/>
          <p:nvPr/>
        </p:nvSpPr>
        <p:spPr>
          <a:xfrm>
            <a:off x="3657600" y="1066800"/>
            <a:ext cx="851515" cy="523220"/>
          </a:xfrm>
          <a:prstGeom prst="rect">
            <a:avLst/>
          </a:prstGeom>
          <a:noFill/>
        </p:spPr>
        <p:txBody>
          <a:bodyPr wrap="none" rtlCol="0">
            <a:spAutoFit/>
          </a:bodyPr>
          <a:lstStyle/>
          <a:p>
            <a:r>
              <a:rPr lang="en-US" sz="2800"/>
              <a:t>Halo</a:t>
            </a:r>
          </a:p>
        </p:txBody>
      </p:sp>
    </p:spTree>
    <p:extLst>
      <p:ext uri="{BB962C8B-B14F-4D97-AF65-F5344CB8AC3E}">
        <p14:creationId xmlns:p14="http://schemas.microsoft.com/office/powerpoint/2010/main" val="1852973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5700" y="88900"/>
            <a:ext cx="7162800" cy="5372100"/>
          </a:xfrm>
          <a:prstGeom prst="rect">
            <a:avLst/>
          </a:prstGeom>
        </p:spPr>
      </p:pic>
      <p:sp>
        <p:nvSpPr>
          <p:cNvPr id="5" name="TextBox 4"/>
          <p:cNvSpPr txBox="1"/>
          <p:nvPr/>
        </p:nvSpPr>
        <p:spPr>
          <a:xfrm>
            <a:off x="546100" y="5780157"/>
            <a:ext cx="8190832" cy="707886"/>
          </a:xfrm>
          <a:prstGeom prst="rect">
            <a:avLst/>
          </a:prstGeom>
          <a:noFill/>
        </p:spPr>
        <p:txBody>
          <a:bodyPr wrap="none" rtlCol="0">
            <a:spAutoFit/>
          </a:bodyPr>
          <a:lstStyle/>
          <a:p>
            <a:r>
              <a:rPr lang="en-US" sz="2000">
                <a:solidFill>
                  <a:srgbClr val="2532FF"/>
                </a:solidFill>
              </a:rPr>
              <a:t>The RR Lyr stars in our sample show a similar </a:t>
            </a:r>
            <a:r>
              <a:rPr lang="en-US" sz="2000" dirty="0">
                <a:solidFill>
                  <a:srgbClr val="2532FF"/>
                </a:solidFill>
              </a:rPr>
              <a:t>[</a:t>
            </a:r>
            <a:r>
              <a:rPr lang="en-US" sz="2000" dirty="0">
                <a:solidFill>
                  <a:srgbClr val="2532FF"/>
                </a:solidFill>
                <a:latin typeface="Symbol" charset="2"/>
                <a:ea typeface="Symbol" charset="2"/>
                <a:cs typeface="Symbol" charset="2"/>
              </a:rPr>
              <a:t>a/</a:t>
            </a:r>
            <a:r>
              <a:rPr lang="en-US" sz="2000" dirty="0">
                <a:solidFill>
                  <a:srgbClr val="2532FF"/>
                </a:solidFill>
                <a:ea typeface="Symbol" charset="2"/>
                <a:cs typeface="Symbol" charset="2"/>
              </a:rPr>
              <a:t>Fe] </a:t>
            </a:r>
            <a:r>
              <a:rPr lang="en-US" sz="2000">
                <a:solidFill>
                  <a:srgbClr val="2532FF"/>
                </a:solidFill>
              </a:rPr>
              <a:t>trend to the nonvariable </a:t>
            </a:r>
          </a:p>
          <a:p>
            <a:r>
              <a:rPr lang="en-US" sz="2000">
                <a:solidFill>
                  <a:srgbClr val="2532FF"/>
                </a:solidFill>
              </a:rPr>
              <a:t>disk and halo stars</a:t>
            </a:r>
          </a:p>
        </p:txBody>
      </p:sp>
      <p:cxnSp>
        <p:nvCxnSpPr>
          <p:cNvPr id="7" name="Straight Connector 6"/>
          <p:cNvCxnSpPr/>
          <p:nvPr/>
        </p:nvCxnSpPr>
        <p:spPr>
          <a:xfrm>
            <a:off x="5346700" y="1549400"/>
            <a:ext cx="25400" cy="312420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8401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7696200" cy="5772150"/>
          </a:xfrm>
          <a:prstGeom prst="rect">
            <a:avLst/>
          </a:prstGeom>
        </p:spPr>
      </p:pic>
      <p:sp>
        <p:nvSpPr>
          <p:cNvPr id="3" name="TextBox 2"/>
          <p:cNvSpPr txBox="1"/>
          <p:nvPr/>
        </p:nvSpPr>
        <p:spPr>
          <a:xfrm>
            <a:off x="952500" y="5969000"/>
            <a:ext cx="7503593" cy="369332"/>
          </a:xfrm>
          <a:prstGeom prst="rect">
            <a:avLst/>
          </a:prstGeom>
          <a:noFill/>
        </p:spPr>
        <p:txBody>
          <a:bodyPr wrap="none" rtlCol="0">
            <a:spAutoFit/>
          </a:bodyPr>
          <a:lstStyle/>
          <a:p>
            <a:r>
              <a:rPr lang="en-US"/>
              <a:t>The disk RR Lyr stars are in the same [</a:t>
            </a:r>
            <a:r>
              <a:rPr lang="en-US">
                <a:latin typeface="Symbol" charset="2"/>
                <a:ea typeface="Symbol" charset="2"/>
                <a:cs typeface="Symbol" charset="2"/>
              </a:rPr>
              <a:t>a</a:t>
            </a:r>
            <a:r>
              <a:rPr lang="en-US">
                <a:ea typeface="Symbol" charset="2"/>
                <a:cs typeface="Symbol" charset="2"/>
              </a:rPr>
              <a:t>/Fe] range as the nonvariable disk stars</a:t>
            </a:r>
            <a:endParaRPr lang="en-US"/>
          </a:p>
        </p:txBody>
      </p:sp>
      <p:cxnSp>
        <p:nvCxnSpPr>
          <p:cNvPr id="7" name="Straight Connector 6"/>
          <p:cNvCxnSpPr/>
          <p:nvPr/>
        </p:nvCxnSpPr>
        <p:spPr>
          <a:xfrm>
            <a:off x="2159000" y="2744788"/>
            <a:ext cx="5549900"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3395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199" y="446306"/>
            <a:ext cx="8786901" cy="3600986"/>
          </a:xfrm>
          <a:prstGeom prst="rect">
            <a:avLst/>
          </a:prstGeom>
          <a:noFill/>
        </p:spPr>
        <p:txBody>
          <a:bodyPr wrap="square" rtlCol="0">
            <a:spAutoFit/>
          </a:bodyPr>
          <a:lstStyle/>
          <a:p>
            <a:pPr algn="ctr"/>
            <a:r>
              <a:rPr lang="en-US" sz="2400">
                <a:solidFill>
                  <a:srgbClr val="2532FF"/>
                </a:solidFill>
              </a:rPr>
              <a:t>Origins and Conclusion</a:t>
            </a:r>
          </a:p>
          <a:p>
            <a:pPr algn="ctr"/>
            <a:endParaRPr lang="en-US" sz="2400">
              <a:solidFill>
                <a:srgbClr val="2532FF"/>
              </a:solidFill>
            </a:endParaRPr>
          </a:p>
          <a:p>
            <a:pPr marL="285750" indent="-285750">
              <a:buFont typeface="Arial" charset="0"/>
              <a:buChar char="•"/>
            </a:pPr>
            <a:r>
              <a:rPr lang="en-US" sz="2000"/>
              <a:t> There is a thin disk component of metal-rich RR Lyr stars near the sun. The </a:t>
            </a:r>
            <a:r>
              <a:rPr lang="en-US" sz="2000">
                <a:solidFill>
                  <a:srgbClr val="2532FF"/>
                </a:solidFill>
              </a:rPr>
              <a:t>kinematics</a:t>
            </a:r>
            <a:r>
              <a:rPr lang="en-US" sz="2000"/>
              <a:t> and </a:t>
            </a:r>
            <a:r>
              <a:rPr lang="en-US" sz="2000" dirty="0">
                <a:solidFill>
                  <a:srgbClr val="2532FF"/>
                </a:solidFill>
              </a:rPr>
              <a:t>[</a:t>
            </a:r>
            <a:r>
              <a:rPr lang="en-US" sz="2000" dirty="0">
                <a:solidFill>
                  <a:srgbClr val="2532FF"/>
                </a:solidFill>
                <a:latin typeface="Symbol" charset="2"/>
                <a:ea typeface="Symbol" charset="2"/>
                <a:cs typeface="Symbol" charset="2"/>
              </a:rPr>
              <a:t>a/</a:t>
            </a:r>
            <a:r>
              <a:rPr lang="en-US" sz="2000" dirty="0">
                <a:solidFill>
                  <a:srgbClr val="2532FF"/>
                </a:solidFill>
                <a:ea typeface="Symbol" charset="2"/>
                <a:cs typeface="Symbol" charset="2"/>
              </a:rPr>
              <a:t>Fe]  vs [Fe/H]  relation </a:t>
            </a:r>
            <a:r>
              <a:rPr lang="en-US" sz="2000" dirty="0">
                <a:ea typeface="Symbol" charset="2"/>
                <a:cs typeface="Symbol" charset="2"/>
              </a:rPr>
              <a:t>for</a:t>
            </a:r>
            <a:r>
              <a:rPr lang="en-US" sz="2000" dirty="0">
                <a:solidFill>
                  <a:srgbClr val="2532FF"/>
                </a:solidFill>
                <a:ea typeface="Symbol" charset="2"/>
                <a:cs typeface="Symbol" charset="2"/>
              </a:rPr>
              <a:t> </a:t>
            </a:r>
            <a:r>
              <a:rPr lang="en-US" sz="2000"/>
              <a:t>the disk RR Lyr stars appear similar to  those for the non-variable disk stars. </a:t>
            </a:r>
          </a:p>
          <a:p>
            <a:pPr marL="285750" indent="-285750">
              <a:buFont typeface="Arial" charset="0"/>
              <a:buChar char="•"/>
            </a:pPr>
            <a:endParaRPr lang="en-US" sz="2000"/>
          </a:p>
          <a:p>
            <a:pPr marL="285750" indent="-285750">
              <a:buFont typeface="Arial" charset="0"/>
              <a:buChar char="•"/>
            </a:pPr>
            <a:r>
              <a:rPr lang="en-US" sz="2000">
                <a:solidFill>
                  <a:srgbClr val="2532FF"/>
                </a:solidFill>
              </a:rPr>
              <a:t>The oldest non-variable stars in the thin disk are currently believed to be ~ 1-2 Gyr younger  (8-9 Gyr) than the RR Lyrae stars (10 Gyr +). </a:t>
            </a:r>
          </a:p>
          <a:p>
            <a:pPr marL="285750" indent="-285750">
              <a:buFont typeface="Arial" charset="0"/>
              <a:buChar char="•"/>
            </a:pPr>
            <a:endParaRPr lang="en-US" sz="2000"/>
          </a:p>
          <a:p>
            <a:pPr marL="285750" indent="-285750">
              <a:buFont typeface="Arial" charset="0"/>
              <a:buChar char="•"/>
            </a:pPr>
            <a:r>
              <a:rPr lang="en-US" sz="2000" dirty="0"/>
              <a:t>If the progenitors of the disk RR Lyr stars were born in the thin disk,  then the age of the thin disk probably exceeds 10 </a:t>
            </a:r>
            <a:r>
              <a:rPr lang="en-US" sz="2000" dirty="0" err="1"/>
              <a:t>Gyr</a:t>
            </a:r>
            <a:r>
              <a:rPr lang="en-US" sz="2000" dirty="0"/>
              <a:t>.   </a:t>
            </a:r>
          </a:p>
        </p:txBody>
      </p:sp>
      <p:sp>
        <p:nvSpPr>
          <p:cNvPr id="3" name="TextBox 2"/>
          <p:cNvSpPr txBox="1"/>
          <p:nvPr/>
        </p:nvSpPr>
        <p:spPr>
          <a:xfrm>
            <a:off x="470988" y="5181600"/>
            <a:ext cx="184731" cy="646331"/>
          </a:xfrm>
          <a:prstGeom prst="rect">
            <a:avLst/>
          </a:prstGeom>
          <a:noFill/>
        </p:spPr>
        <p:txBody>
          <a:bodyPr wrap="none" rtlCol="0">
            <a:spAutoFit/>
          </a:bodyPr>
          <a:lstStyle/>
          <a:p>
            <a:endParaRPr lang="en-US" dirty="0"/>
          </a:p>
          <a:p>
            <a:endParaRPr lang="en-US"/>
          </a:p>
        </p:txBody>
      </p:sp>
    </p:spTree>
    <p:extLst>
      <p:ext uri="{BB962C8B-B14F-4D97-AF65-F5344CB8AC3E}">
        <p14:creationId xmlns:p14="http://schemas.microsoft.com/office/powerpoint/2010/main" val="1783955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250" y="2129795"/>
            <a:ext cx="8191500" cy="3954181"/>
          </a:xfrm>
          <a:prstGeom prst="rect">
            <a:avLst/>
          </a:prstGeom>
        </p:spPr>
      </p:pic>
      <p:sp>
        <p:nvSpPr>
          <p:cNvPr id="4" name="TextBox 3"/>
          <p:cNvSpPr txBox="1"/>
          <p:nvPr/>
        </p:nvSpPr>
        <p:spPr>
          <a:xfrm>
            <a:off x="6595692" y="6451600"/>
            <a:ext cx="2408608" cy="369332"/>
          </a:xfrm>
          <a:prstGeom prst="rect">
            <a:avLst/>
          </a:prstGeom>
          <a:noFill/>
        </p:spPr>
        <p:txBody>
          <a:bodyPr wrap="none" rtlCol="0">
            <a:spAutoFit/>
          </a:bodyPr>
          <a:lstStyle/>
          <a:p>
            <a:r>
              <a:rPr lang="en-US"/>
              <a:t>Pietrukowicz  et al 2015</a:t>
            </a:r>
          </a:p>
        </p:txBody>
      </p:sp>
      <p:sp>
        <p:nvSpPr>
          <p:cNvPr id="5" name="TextBox 4"/>
          <p:cNvSpPr txBox="1"/>
          <p:nvPr/>
        </p:nvSpPr>
        <p:spPr>
          <a:xfrm>
            <a:off x="2032000" y="6017612"/>
            <a:ext cx="5171416" cy="707886"/>
          </a:xfrm>
          <a:prstGeom prst="rect">
            <a:avLst/>
          </a:prstGeom>
          <a:noFill/>
        </p:spPr>
        <p:txBody>
          <a:bodyPr wrap="none" rtlCol="0">
            <a:spAutoFit/>
          </a:bodyPr>
          <a:lstStyle/>
          <a:p>
            <a:r>
              <a:rPr lang="en-US" sz="2000">
                <a:solidFill>
                  <a:srgbClr val="FF0000"/>
                </a:solidFill>
              </a:rPr>
              <a:t>MDF for RR Lyr stars in inner 4 kpc of the Galaxy</a:t>
            </a:r>
          </a:p>
          <a:p>
            <a:r>
              <a:rPr lang="en-US" sz="2000">
                <a:solidFill>
                  <a:srgbClr val="FF0000"/>
                </a:solidFill>
              </a:rPr>
              <a:t>(Fourier  </a:t>
            </a:r>
            <a:r>
              <a:rPr lang="en-US" sz="2000">
                <a:solidFill>
                  <a:srgbClr val="FF0000"/>
                </a:solidFill>
                <a:latin typeface="Symbol" charset="2"/>
                <a:ea typeface="Symbol" charset="2"/>
                <a:cs typeface="Symbol" charset="2"/>
              </a:rPr>
              <a:t>f</a:t>
            </a:r>
            <a:r>
              <a:rPr lang="en-US" sz="2000">
                <a:solidFill>
                  <a:srgbClr val="FF0000"/>
                </a:solidFill>
                <a:ea typeface="Symbol" charset="2"/>
                <a:cs typeface="Symbol" charset="2"/>
              </a:rPr>
              <a:t>31</a:t>
            </a:r>
            <a:r>
              <a:rPr lang="en-US" sz="2000">
                <a:solidFill>
                  <a:srgbClr val="FF0000"/>
                </a:solidFill>
                <a:latin typeface="Symbol" charset="2"/>
                <a:ea typeface="Symbol" charset="2"/>
                <a:cs typeface="Symbol" charset="2"/>
              </a:rPr>
              <a:t>   </a:t>
            </a:r>
            <a:r>
              <a:rPr lang="en-US" sz="2000">
                <a:solidFill>
                  <a:srgbClr val="FF0000"/>
                </a:solidFill>
              </a:rPr>
              <a:t>abundances)</a:t>
            </a:r>
          </a:p>
        </p:txBody>
      </p:sp>
      <p:sp>
        <p:nvSpPr>
          <p:cNvPr id="6" name="TextBox 5"/>
          <p:cNvSpPr txBox="1"/>
          <p:nvPr/>
        </p:nvSpPr>
        <p:spPr>
          <a:xfrm>
            <a:off x="769608" y="622544"/>
            <a:ext cx="7696200" cy="1323439"/>
          </a:xfrm>
          <a:prstGeom prst="rect">
            <a:avLst/>
          </a:prstGeom>
          <a:noFill/>
        </p:spPr>
        <p:txBody>
          <a:bodyPr wrap="square" rtlCol="0">
            <a:spAutoFit/>
          </a:bodyPr>
          <a:lstStyle/>
          <a:p>
            <a:pPr marL="342900" indent="-342900">
              <a:buFont typeface="Arial" charset="0"/>
              <a:buChar char="•"/>
            </a:pPr>
            <a:r>
              <a:rPr lang="en-US" sz="2000" dirty="0">
                <a:solidFill>
                  <a:srgbClr val="2532FF"/>
                </a:solidFill>
              </a:rPr>
              <a:t>Or did they migrate from the inner Galaxy, where there is a large population of RRL stars covering a similar range of [Fe/H] </a:t>
            </a:r>
            <a:r>
              <a:rPr lang="en-US" sz="2000" dirty="0"/>
              <a:t>?   (Radial migration of these stars could generate a cold sub-population of disk RR Lyr stars near the sun).</a:t>
            </a:r>
          </a:p>
        </p:txBody>
      </p:sp>
      <p:cxnSp>
        <p:nvCxnSpPr>
          <p:cNvPr id="8" name="Straight Connector 7"/>
          <p:cNvCxnSpPr/>
          <p:nvPr/>
        </p:nvCxnSpPr>
        <p:spPr>
          <a:xfrm>
            <a:off x="5111750" y="2868635"/>
            <a:ext cx="0" cy="2147738"/>
          </a:xfrm>
          <a:prstGeom prst="line">
            <a:avLst/>
          </a:prstGeom>
          <a:ln>
            <a:solidFill>
              <a:srgbClr val="FF0000"/>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3725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8960"/>
          <a:stretch/>
        </p:blipFill>
        <p:spPr>
          <a:xfrm>
            <a:off x="0" y="1356491"/>
            <a:ext cx="4660899" cy="440216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3276" y="1422400"/>
            <a:ext cx="4519923" cy="4310852"/>
          </a:xfrm>
          <a:prstGeom prst="rect">
            <a:avLst/>
          </a:prstGeom>
        </p:spPr>
      </p:pic>
      <p:sp>
        <p:nvSpPr>
          <p:cNvPr id="6" name="TextBox 5"/>
          <p:cNvSpPr txBox="1"/>
          <p:nvPr/>
        </p:nvSpPr>
        <p:spPr>
          <a:xfrm>
            <a:off x="1816100" y="5758651"/>
            <a:ext cx="6222666" cy="923330"/>
          </a:xfrm>
          <a:prstGeom prst="rect">
            <a:avLst/>
          </a:prstGeom>
          <a:noFill/>
          <a:ln>
            <a:solidFill>
              <a:srgbClr val="2532FF"/>
            </a:solidFill>
          </a:ln>
        </p:spPr>
        <p:txBody>
          <a:bodyPr wrap="none" rtlCol="0">
            <a:spAutoFit/>
          </a:bodyPr>
          <a:lstStyle/>
          <a:p>
            <a:r>
              <a:rPr lang="en-US">
                <a:solidFill>
                  <a:srgbClr val="2532FF"/>
                </a:solidFill>
              </a:rPr>
              <a:t>Binary mass transfer scenario:  expect these RR Lyr stars to have </a:t>
            </a:r>
          </a:p>
          <a:p>
            <a:pPr marL="285750" indent="-285750">
              <a:buFont typeface="Arial" charset="0"/>
              <a:buChar char="•"/>
            </a:pPr>
            <a:r>
              <a:rPr lang="en-US">
                <a:solidFill>
                  <a:srgbClr val="2532FF"/>
                </a:solidFill>
              </a:rPr>
              <a:t>orbital periods ~ 1000 - 2000 days</a:t>
            </a:r>
          </a:p>
          <a:p>
            <a:pPr marL="285750" indent="-285750">
              <a:buFont typeface="Arial" charset="0"/>
              <a:buChar char="•"/>
            </a:pPr>
            <a:r>
              <a:rPr lang="en-US">
                <a:solidFill>
                  <a:srgbClr val="2532FF"/>
                </a:solidFill>
              </a:rPr>
              <a:t>orbital velocities ~ 4 </a:t>
            </a:r>
            <a:r>
              <a:rPr lang="mr-IN">
                <a:solidFill>
                  <a:srgbClr val="2532FF"/>
                </a:solidFill>
              </a:rPr>
              <a:t>–</a:t>
            </a:r>
            <a:r>
              <a:rPr lang="en-US">
                <a:solidFill>
                  <a:srgbClr val="2532FF"/>
                </a:solidFill>
              </a:rPr>
              <a:t> 7 km/s      (Bobrick et al 2022)</a:t>
            </a:r>
          </a:p>
        </p:txBody>
      </p:sp>
      <p:sp>
        <p:nvSpPr>
          <p:cNvPr id="3" name="TextBox 2"/>
          <p:cNvSpPr txBox="1"/>
          <p:nvPr/>
        </p:nvSpPr>
        <p:spPr>
          <a:xfrm>
            <a:off x="793749" y="114300"/>
            <a:ext cx="7759700" cy="1323439"/>
          </a:xfrm>
          <a:prstGeom prst="rect">
            <a:avLst/>
          </a:prstGeom>
          <a:noFill/>
        </p:spPr>
        <p:txBody>
          <a:bodyPr wrap="square" rtlCol="0">
            <a:spAutoFit/>
          </a:bodyPr>
          <a:lstStyle/>
          <a:p>
            <a:pPr marL="285750" indent="-285750">
              <a:buFont typeface="Arial" charset="0"/>
              <a:buChar char="•"/>
            </a:pPr>
            <a:r>
              <a:rPr lang="en-US" sz="2000" dirty="0">
                <a:solidFill>
                  <a:srgbClr val="2532FF"/>
                </a:solidFill>
              </a:rPr>
              <a:t>Or did these  “</a:t>
            </a:r>
            <a:r>
              <a:rPr lang="en-US" sz="2000" i="1" dirty="0">
                <a:solidFill>
                  <a:srgbClr val="2532FF"/>
                </a:solidFill>
              </a:rPr>
              <a:t>sui generis</a:t>
            </a:r>
            <a:r>
              <a:rPr lang="en-US" sz="2000" dirty="0">
                <a:solidFill>
                  <a:srgbClr val="2532FF"/>
                </a:solidFill>
              </a:rPr>
              <a:t>”  RR Lyr stars become RR Lyr stars by a different evolutionary route: e.g. via mass exchange in a binary system as suggested by Bono et al  (1997) and others.  Then they could be much younger than 10 Gyr.</a:t>
            </a:r>
          </a:p>
        </p:txBody>
      </p:sp>
    </p:spTree>
    <p:extLst>
      <p:ext uri="{BB962C8B-B14F-4D97-AF65-F5344CB8AC3E}">
        <p14:creationId xmlns:p14="http://schemas.microsoft.com/office/powerpoint/2010/main" val="1330029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4700" y="596900"/>
            <a:ext cx="184731" cy="646331"/>
          </a:xfrm>
          <a:prstGeom prst="rect">
            <a:avLst/>
          </a:prstGeom>
          <a:noFill/>
        </p:spPr>
        <p:txBody>
          <a:bodyPr wrap="none" rtlCol="0">
            <a:spAutoFit/>
          </a:bodyPr>
          <a:lstStyle/>
          <a:p>
            <a:endParaRPr lang="en-US"/>
          </a:p>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0"/>
            <a:ext cx="5299364" cy="6858000"/>
          </a:xfrm>
          <a:prstGeom prst="rect">
            <a:avLst/>
          </a:prstGeom>
        </p:spPr>
      </p:pic>
      <p:sp>
        <p:nvSpPr>
          <p:cNvPr id="4" name="TextBox 3"/>
          <p:cNvSpPr txBox="1"/>
          <p:nvPr/>
        </p:nvSpPr>
        <p:spPr>
          <a:xfrm>
            <a:off x="5553364" y="781566"/>
            <a:ext cx="3438698" cy="1477328"/>
          </a:xfrm>
          <a:prstGeom prst="rect">
            <a:avLst/>
          </a:prstGeom>
          <a:noFill/>
          <a:ln>
            <a:solidFill>
              <a:srgbClr val="2532FF"/>
            </a:solidFill>
          </a:ln>
        </p:spPr>
        <p:txBody>
          <a:bodyPr wrap="none" rtlCol="0">
            <a:spAutoFit/>
          </a:bodyPr>
          <a:lstStyle/>
          <a:p>
            <a:r>
              <a:rPr lang="en-US">
                <a:solidFill>
                  <a:srgbClr val="2532FF"/>
                </a:solidFill>
              </a:rPr>
              <a:t>Each point shows the phase-</a:t>
            </a:r>
          </a:p>
          <a:p>
            <a:r>
              <a:rPr lang="en-US">
                <a:solidFill>
                  <a:srgbClr val="2532FF"/>
                </a:solidFill>
              </a:rPr>
              <a:t>corrected systemic velocity.  Epoch</a:t>
            </a:r>
          </a:p>
          <a:p>
            <a:r>
              <a:rPr lang="en-US">
                <a:solidFill>
                  <a:srgbClr val="2532FF"/>
                </a:solidFill>
              </a:rPr>
              <a:t>color-coded as in figure below.</a:t>
            </a:r>
          </a:p>
          <a:p>
            <a:endParaRPr lang="en-US">
              <a:solidFill>
                <a:srgbClr val="2532FF"/>
              </a:solidFill>
            </a:endParaRPr>
          </a:p>
          <a:p>
            <a:r>
              <a:rPr lang="en-US">
                <a:solidFill>
                  <a:srgbClr val="2532FF"/>
                </a:solidFill>
              </a:rPr>
              <a:t>Vertical bar shows 10 km/sec  </a:t>
            </a:r>
          </a:p>
        </p:txBody>
      </p:sp>
    </p:spTree>
    <p:extLst>
      <p:ext uri="{BB962C8B-B14F-4D97-AF65-F5344CB8AC3E}">
        <p14:creationId xmlns:p14="http://schemas.microsoft.com/office/powerpoint/2010/main" val="2087101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700" y="0"/>
            <a:ext cx="5299364" cy="6858000"/>
          </a:xfrm>
          <a:prstGeom prst="rect">
            <a:avLst/>
          </a:prstGeom>
        </p:spPr>
      </p:pic>
    </p:spTree>
    <p:extLst>
      <p:ext uri="{BB962C8B-B14F-4D97-AF65-F5344CB8AC3E}">
        <p14:creationId xmlns:p14="http://schemas.microsoft.com/office/powerpoint/2010/main" val="755684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700" y="0"/>
            <a:ext cx="5299364" cy="6858000"/>
          </a:xfrm>
          <a:prstGeom prst="rect">
            <a:avLst/>
          </a:prstGeom>
        </p:spPr>
      </p:pic>
    </p:spTree>
    <p:extLst>
      <p:ext uri="{BB962C8B-B14F-4D97-AF65-F5344CB8AC3E}">
        <p14:creationId xmlns:p14="http://schemas.microsoft.com/office/powerpoint/2010/main" val="563741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600" y="330200"/>
            <a:ext cx="8204200" cy="4708981"/>
          </a:xfrm>
          <a:prstGeom prst="rect">
            <a:avLst/>
          </a:prstGeom>
          <a:noFill/>
        </p:spPr>
        <p:txBody>
          <a:bodyPr wrap="square" rtlCol="0">
            <a:spAutoFit/>
          </a:bodyPr>
          <a:lstStyle/>
          <a:p>
            <a:r>
              <a:rPr lang="en-US" sz="2000">
                <a:solidFill>
                  <a:srgbClr val="FF0000"/>
                </a:solidFill>
              </a:rPr>
              <a:t>CONCLUSIONS</a:t>
            </a:r>
          </a:p>
          <a:p>
            <a:endParaRPr lang="en-US" sz="2000">
              <a:solidFill>
                <a:srgbClr val="2532FF"/>
              </a:solidFill>
            </a:endParaRPr>
          </a:p>
          <a:p>
            <a:r>
              <a:rPr lang="en-US" sz="2000">
                <a:solidFill>
                  <a:srgbClr val="2532FF"/>
                </a:solidFill>
              </a:rPr>
              <a:t>1.  There is a metal-rich population of RRab stars with thin disk kinematics</a:t>
            </a:r>
          </a:p>
          <a:p>
            <a:endParaRPr lang="en-US" sz="2000">
              <a:solidFill>
                <a:srgbClr val="2532FF"/>
              </a:solidFill>
            </a:endParaRPr>
          </a:p>
          <a:p>
            <a:pPr marL="342900" indent="-342900">
              <a:buAutoNum type="arabicPeriod" startAt="2"/>
            </a:pPr>
            <a:r>
              <a:rPr lang="en-US" sz="2000">
                <a:solidFill>
                  <a:srgbClr val="2532FF"/>
                </a:solidFill>
              </a:rPr>
              <a:t>If they were born in the Galactic thin disk, and are as old as other RRab stars, then the thin disk is at least 10 Gyr old.  </a:t>
            </a:r>
          </a:p>
          <a:p>
            <a:pPr marL="342900" indent="-342900">
              <a:buAutoNum type="arabicPeriod" startAt="2"/>
            </a:pPr>
            <a:endParaRPr lang="en-US" sz="2000">
              <a:solidFill>
                <a:srgbClr val="2532FF"/>
              </a:solidFill>
            </a:endParaRPr>
          </a:p>
          <a:p>
            <a:r>
              <a:rPr lang="en-US" sz="2000">
                <a:solidFill>
                  <a:srgbClr val="FF0000"/>
                </a:solidFill>
              </a:rPr>
              <a:t>Alternatively </a:t>
            </a:r>
            <a:r>
              <a:rPr lang="mr-IN" sz="2000">
                <a:solidFill>
                  <a:srgbClr val="FF0000"/>
                </a:solidFill>
              </a:rPr>
              <a:t>…</a:t>
            </a:r>
            <a:r>
              <a:rPr lang="en-US" sz="2000">
                <a:solidFill>
                  <a:srgbClr val="FF0000"/>
                </a:solidFill>
              </a:rPr>
              <a:t>.</a:t>
            </a:r>
          </a:p>
          <a:p>
            <a:endParaRPr lang="en-US" sz="2000">
              <a:solidFill>
                <a:srgbClr val="2532FF"/>
              </a:solidFill>
            </a:endParaRPr>
          </a:p>
          <a:p>
            <a:r>
              <a:rPr lang="en-US" sz="2000">
                <a:solidFill>
                  <a:srgbClr val="2532FF"/>
                </a:solidFill>
              </a:rPr>
              <a:t>3. They could be much younger stars, formed via binary mass transfer, but this seems unlikely </a:t>
            </a:r>
            <a:r>
              <a:rPr lang="mr-IN" sz="2000">
                <a:solidFill>
                  <a:srgbClr val="2532FF"/>
                </a:solidFill>
              </a:rPr>
              <a:t>–</a:t>
            </a:r>
            <a:r>
              <a:rPr lang="en-US" sz="2000">
                <a:solidFill>
                  <a:srgbClr val="2532FF"/>
                </a:solidFill>
              </a:rPr>
              <a:t> </a:t>
            </a:r>
            <a:r>
              <a:rPr lang="en-US" sz="2000"/>
              <a:t>we find metal rich RRab stars with  no significant long-term velocity  variations. </a:t>
            </a:r>
          </a:p>
          <a:p>
            <a:endParaRPr lang="en-US" sz="2000">
              <a:solidFill>
                <a:srgbClr val="2532FF"/>
              </a:solidFill>
            </a:endParaRPr>
          </a:p>
          <a:p>
            <a:r>
              <a:rPr lang="en-US" sz="2000">
                <a:solidFill>
                  <a:srgbClr val="2532FF"/>
                </a:solidFill>
              </a:rPr>
              <a:t>4.  They may have migrated from the inner Galaxy,  where metal-rich RRab stars are common.   </a:t>
            </a:r>
            <a:endParaRPr lang="en-US" sz="2000"/>
          </a:p>
        </p:txBody>
      </p:sp>
    </p:spTree>
    <p:extLst>
      <p:ext uri="{BB962C8B-B14F-4D97-AF65-F5344CB8AC3E}">
        <p14:creationId xmlns:p14="http://schemas.microsoft.com/office/powerpoint/2010/main" val="1688517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58000"/>
          </a:xfrm>
          <a:prstGeom prst="rect">
            <a:avLst/>
          </a:prstGeom>
          <a:solidFill>
            <a:srgbClr val="92D050"/>
          </a:solidFill>
        </p:spPr>
        <p:txBody>
          <a:bodyPr wrap="square" rtlCol="0">
            <a:spAutoFit/>
          </a:bodyPr>
          <a:lstStyle/>
          <a:p>
            <a:endParaRPr lang="en-US"/>
          </a:p>
        </p:txBody>
      </p:sp>
    </p:spTree>
    <p:extLst>
      <p:ext uri="{BB962C8B-B14F-4D97-AF65-F5344CB8AC3E}">
        <p14:creationId xmlns:p14="http://schemas.microsoft.com/office/powerpoint/2010/main" val="1923833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9300" y="444500"/>
            <a:ext cx="7990842" cy="1200329"/>
          </a:xfrm>
          <a:prstGeom prst="rect">
            <a:avLst/>
          </a:prstGeom>
          <a:noFill/>
        </p:spPr>
        <p:txBody>
          <a:bodyPr wrap="none" rtlCol="0">
            <a:spAutoFit/>
          </a:bodyPr>
          <a:lstStyle/>
          <a:p>
            <a:r>
              <a:rPr lang="en-US"/>
              <a:t>Estimates of the binary properties at the present time indicate periods ~ 1000 d</a:t>
            </a:r>
          </a:p>
          <a:p>
            <a:r>
              <a:rPr lang="en-US"/>
              <a:t>and long-term velocity variability ~ 10 km/sec.  We were given access to long</a:t>
            </a:r>
          </a:p>
          <a:p>
            <a:r>
              <a:rPr lang="en-US"/>
              <a:t>velocity time series for a sample of metal-rich RR Lyr stars, and there is no evidence</a:t>
            </a:r>
          </a:p>
          <a:p>
            <a:r>
              <a:rPr lang="en-US"/>
              <a:t>for such long-term velocity variability.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700" y="355600"/>
            <a:ext cx="8102600" cy="6134100"/>
          </a:xfrm>
          <a:prstGeom prst="rect">
            <a:avLst/>
          </a:prstGeom>
        </p:spPr>
      </p:pic>
    </p:spTree>
    <p:extLst>
      <p:ext uri="{BB962C8B-B14F-4D97-AF65-F5344CB8AC3E}">
        <p14:creationId xmlns:p14="http://schemas.microsoft.com/office/powerpoint/2010/main" val="8974993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2370</TotalTime>
  <Words>1527</Words>
  <Application>Microsoft Macintosh PowerPoint</Application>
  <PresentationFormat>On-screen Show (4:3)</PresentationFormat>
  <Paragraphs>127</Paragraphs>
  <Slides>24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Calibri</vt:lpstr>
      <vt:lpstr>Calibri Light</vt:lpstr>
      <vt:lpstr>Mangal</vt:lpstr>
      <vt:lpstr>Symbol</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143</cp:revision>
  <dcterms:created xsi:type="dcterms:W3CDTF">2019-11-29T06:45:12Z</dcterms:created>
  <dcterms:modified xsi:type="dcterms:W3CDTF">2022-09-19T07:41:40Z</dcterms:modified>
</cp:coreProperties>
</file>