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29"/>
  </p:notesMasterIdLst>
  <p:sldIdLst>
    <p:sldId id="257" r:id="rId2"/>
    <p:sldId id="329" r:id="rId3"/>
    <p:sldId id="379" r:id="rId4"/>
    <p:sldId id="261" r:id="rId5"/>
    <p:sldId id="290" r:id="rId6"/>
    <p:sldId id="332" r:id="rId7"/>
    <p:sldId id="270" r:id="rId8"/>
    <p:sldId id="2074" r:id="rId9"/>
    <p:sldId id="2078" r:id="rId10"/>
    <p:sldId id="296" r:id="rId11"/>
    <p:sldId id="337" r:id="rId12"/>
    <p:sldId id="371" r:id="rId13"/>
    <p:sldId id="2084" r:id="rId14"/>
    <p:sldId id="338" r:id="rId15"/>
    <p:sldId id="2085" r:id="rId16"/>
    <p:sldId id="339" r:id="rId17"/>
    <p:sldId id="369" r:id="rId18"/>
    <p:sldId id="2080" r:id="rId19"/>
    <p:sldId id="343" r:id="rId20"/>
    <p:sldId id="354" r:id="rId21"/>
    <p:sldId id="2083" r:id="rId22"/>
    <p:sldId id="2081" r:id="rId23"/>
    <p:sldId id="309" r:id="rId24"/>
    <p:sldId id="2079" r:id="rId25"/>
    <p:sldId id="317" r:id="rId26"/>
    <p:sldId id="2077" r:id="rId27"/>
    <p:sldId id="20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1919FF"/>
    <a:srgbClr val="343638"/>
    <a:srgbClr val="FFA300"/>
    <a:srgbClr val="BFBF00"/>
    <a:srgbClr val="728292"/>
    <a:srgbClr val="7FFF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25" autoAdjust="0"/>
    <p:restoredTop sz="86336" autoAdjust="0"/>
  </p:normalViewPr>
  <p:slideViewPr>
    <p:cSldViewPr snapToGrid="0">
      <p:cViewPr>
        <p:scale>
          <a:sx n="85" d="100"/>
          <a:sy n="85" d="100"/>
        </p:scale>
        <p:origin x="408" y="4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80588-3279-4680-B5A4-1B34E225D2FE}" type="datetimeFigureOut">
              <a:rPr lang="en-AU" smtClean="0"/>
              <a:t>19/9/2022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96255-121B-45C8-BF69-21A23B5B9F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9563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339BE-B31C-814C-AD5A-582ED0988D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40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92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Almost all galaxies &gt;10</a:t>
            </a:r>
            <a:r>
              <a:rPr baseline="31999" dirty="0"/>
              <a:t>9</a:t>
            </a:r>
            <a:r>
              <a:rPr dirty="0"/>
              <a:t> M</a:t>
            </a:r>
            <a:r>
              <a:rPr baseline="-5999" dirty="0"/>
              <a:t>☉ </a:t>
            </a:r>
            <a:r>
              <a:rPr dirty="0"/>
              <a:t>host GC systems</a:t>
            </a:r>
          </a:p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GC formation accompanies all major star formation</a:t>
            </a:r>
          </a:p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Bright (10</a:t>
            </a:r>
            <a:r>
              <a:rPr baseline="31999" dirty="0"/>
              <a:t>5</a:t>
            </a:r>
            <a:r>
              <a:rPr dirty="0"/>
              <a:t>­10</a:t>
            </a:r>
            <a:r>
              <a:rPr baseline="31999" dirty="0"/>
              <a:t>6</a:t>
            </a:r>
            <a:r>
              <a:rPr dirty="0"/>
              <a:t> M</a:t>
            </a:r>
            <a:r>
              <a:rPr baseline="-5999" dirty="0"/>
              <a:t>☉</a:t>
            </a:r>
            <a:r>
              <a:rPr dirty="0"/>
              <a:t>) fossils</a:t>
            </a:r>
          </a:p>
          <a:p>
            <a:pPr defTabSz="914400">
              <a:spcBef>
                <a:spcPts val="4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914400">
              <a:spcBef>
                <a:spcPts val="500"/>
              </a:spcBef>
              <a:defRPr sz="1200">
                <a:solidFill>
                  <a:srgbClr val="5ADCE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Spectroscopy feasible to ~ 50 </a:t>
            </a:r>
            <a:r>
              <a:rPr dirty="0" err="1"/>
              <a:t>Mpc</a:t>
            </a:r>
            <a:r>
              <a:rPr dirty="0"/>
              <a:t> </a:t>
            </a:r>
            <a:br>
              <a:rPr dirty="0"/>
            </a:br>
            <a:r>
              <a:rPr sz="1100" dirty="0"/>
              <a:t> </a:t>
            </a:r>
            <a:r>
              <a:rPr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5952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2" name="Shape 5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UCDs are easily observable tracers of dynamically significant minor mergers, and smoking gun for</a:t>
            </a:r>
          </a:p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MC origins as NSCs.</a:t>
            </a:r>
          </a:p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i</a:t>
            </a:r>
            <a:r>
              <a:rPr dirty="0"/>
              <a:t>-band luminosity for the UCD is ~1.2 x 10^6, with a size of ~10 pc. Uncertainty on the luminosity is ~10% from the distance, while the size has an uncertainty of +/- 3 pc from distance and systematic uncertainties in the fitting. </a:t>
            </a:r>
          </a:p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For the progenitor, the total </a:t>
            </a:r>
            <a:r>
              <a:rPr dirty="0" err="1"/>
              <a:t>i</a:t>
            </a:r>
            <a:r>
              <a:rPr dirty="0"/>
              <a:t>-band luminosity is ~8x10^8, although that should be considered a lower limit given the uncertainties involved; there's almost certainly additional starlight below our detection threshold, or possibly behind the galaxy itself. The approximate size of the stream is around 2000 pc, but that should be taken with a very large grain of salt, it's not a very quantitative measurement at all. I wouldn't really use that number to infer the size of the progenitor at anything more than the order of magnitude level. It's probably more informative to just assume a size typical of a dwarf galaxy for that particular luminosity. </a:t>
            </a:r>
          </a:p>
        </p:txBody>
      </p:sp>
    </p:spTree>
    <p:extLst>
      <p:ext uri="{BB962C8B-B14F-4D97-AF65-F5344CB8AC3E}">
        <p14:creationId xmlns:p14="http://schemas.microsoft.com/office/powerpoint/2010/main" val="3586427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2224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1825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052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GM/R ~ sigma^2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1077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Just mention that the masses come from variety of sources but you don’t need to care about 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2623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this “Puffy Dwarf” type of UDG that has been successfully simulated</a:t>
            </a:r>
          </a:p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Failed giants, by some, as yet unknown, mechanism ceased subsequent star formation.</a:t>
            </a:r>
          </a:p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Failed galaxies lie above the SMHM relation for normal galaxies</a:t>
            </a:r>
          </a:p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DM Free – not initially expected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9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4890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6647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5926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2979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025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806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revised distance, all of the GCs in NGC 1052–DF2 are 0.2 mag more luminous than previously reported. The GC luminosity function now peaks at </a:t>
            </a:r>
            <a:r>
              <a:rPr lang="en-US" dirty="0" err="1"/>
              <a:t>Mv</a:t>
            </a:r>
            <a:r>
              <a:rPr lang="en-US" dirty="0"/>
              <a:t> ≈ −9.3, even further from the canonical value of−7.5 (see </a:t>
            </a:r>
            <a:r>
              <a:rPr lang="en-US" dirty="0" err="1"/>
              <a:t>Rejkuba</a:t>
            </a:r>
            <a:r>
              <a:rPr lang="en-US" dirty="0"/>
              <a:t> 2012).</a:t>
            </a:r>
          </a:p>
        </p:txBody>
      </p:sp>
    </p:spTree>
    <p:extLst>
      <p:ext uri="{BB962C8B-B14F-4D97-AF65-F5344CB8AC3E}">
        <p14:creationId xmlns:p14="http://schemas.microsoft.com/office/powerpoint/2010/main" val="2178912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Self-interaction cross section for DM</a:t>
            </a:r>
          </a:p>
          <a:p>
            <a:r>
              <a:rPr lang="en-US" dirty="0"/>
              <a:t>Search for other examples – simulations suggest 8 within 20Mpc</a:t>
            </a:r>
          </a:p>
          <a:p>
            <a:pPr defTabSz="685742">
              <a:spcBef>
                <a:spcPts val="107"/>
              </a:spcBef>
              <a:defRPr sz="2500"/>
            </a:pPr>
            <a:r>
              <a:rPr lang="en-US" sz="1200" dirty="0"/>
              <a:t>Star cluster ages in DF2 ≳ 8 </a:t>
            </a:r>
            <a:r>
              <a:rPr lang="en-US" sz="1200" dirty="0" err="1"/>
              <a:t>Gyr</a:t>
            </a:r>
            <a:r>
              <a:rPr lang="en-US" sz="1200" dirty="0"/>
              <a:t>,</a:t>
            </a:r>
            <a:endParaRPr lang="en-US" sz="1200" dirty="0">
              <a:solidFill>
                <a:srgbClr val="CCCCFF"/>
              </a:solidFill>
            </a:endParaRPr>
          </a:p>
          <a:p>
            <a:pPr defTabSz="685742">
              <a:spcBef>
                <a:spcPts val="107"/>
              </a:spcBef>
              <a:defRPr sz="2500"/>
            </a:pPr>
            <a:r>
              <a:rPr lang="en-US" sz="1200" dirty="0"/>
              <a:t>[Fe/H] ≅ –1.35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96255-121B-45C8-BF69-21A23B5B9F61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0948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Contour for UGC 2162 is the 26 mag/</a:t>
            </a:r>
            <a:r>
              <a:rPr lang="en-US" dirty="0" err="1"/>
              <a:t>sq</a:t>
            </a:r>
            <a:r>
              <a:rPr lang="en-US" dirty="0"/>
              <a:t> arcsec </a:t>
            </a:r>
            <a:r>
              <a:rPr lang="en-US" dirty="0" err="1"/>
              <a:t>countour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763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at least learned what we need.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49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1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6EBD57-7606-EB40-99D1-D3DE11ABC026}"/>
              </a:ext>
            </a:extLst>
          </p:cNvPr>
          <p:cNvSpPr/>
          <p:nvPr userDrawn="1"/>
        </p:nvSpPr>
        <p:spPr>
          <a:xfrm>
            <a:off x="783238" y="1101779"/>
            <a:ext cx="7577528" cy="3620124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38682B-CC0C-2240-9610-7524699E50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1697" y="5159680"/>
            <a:ext cx="1360610" cy="880395"/>
          </a:xfrm>
          <a:prstGeom prst="rect">
            <a:avLst/>
          </a:prstGeom>
          <a:ln w="6350"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B0107CB-9715-6F4F-928C-B476CCFFBD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760409"/>
            <a:ext cx="6858000" cy="743025"/>
          </a:xfrm>
        </p:spPr>
        <p:txBody>
          <a:bodyPr wrap="square" anchor="t" anchorCtr="0">
            <a:spAutoFit/>
          </a:bodyPr>
          <a:lstStyle>
            <a:lvl1pPr algn="ctr">
              <a:lnSpc>
                <a:spcPts val="4965"/>
              </a:lnSpc>
              <a:defRPr sz="4951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745F282-2A66-3542-8D67-02B6F2E957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697128"/>
            <a:ext cx="6858000" cy="361637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 algn="ctr">
              <a:lnSpc>
                <a:spcPts val="2145"/>
              </a:lnSpc>
              <a:spcAft>
                <a:spcPts val="0"/>
              </a:spcAft>
              <a:buNone/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DEBBFEF-D790-5A49-8F9E-78B3CD568D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0325" y="3429000"/>
            <a:ext cx="2623361" cy="284578"/>
          </a:xfrm>
        </p:spPr>
        <p:txBody>
          <a:bodyPr>
            <a:normAutofit/>
          </a:bodyPr>
          <a:lstStyle>
            <a:lvl1pPr algn="ctr">
              <a:defRPr sz="1051" b="1" i="0">
                <a:solidFill>
                  <a:schemeClr val="bg1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E7059A-4981-1240-A195-CFF7EC1322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0325" y="3756992"/>
            <a:ext cx="2623361" cy="284578"/>
          </a:xfrm>
        </p:spPr>
        <p:txBody>
          <a:bodyPr>
            <a:normAutofit/>
          </a:bodyPr>
          <a:lstStyle>
            <a:lvl1pPr algn="ctr">
              <a:defRPr sz="1051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1520352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2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2601EB-8222-494C-BCAA-ADE1E111F7C6}"/>
              </a:ext>
            </a:extLst>
          </p:cNvPr>
          <p:cNvSpPr/>
          <p:nvPr userDrawn="1"/>
        </p:nvSpPr>
        <p:spPr>
          <a:xfrm>
            <a:off x="783238" y="1101779"/>
            <a:ext cx="7577528" cy="3620124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C9E5F0-BF7B-554D-90B0-1358E55BDE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1697" y="5159680"/>
            <a:ext cx="1360610" cy="880395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6D5203-1956-EE46-9EEA-A1A00FAB42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760409"/>
            <a:ext cx="6858000" cy="743025"/>
          </a:xfrm>
        </p:spPr>
        <p:txBody>
          <a:bodyPr wrap="square" anchor="t" anchorCtr="0">
            <a:spAutoFit/>
          </a:bodyPr>
          <a:lstStyle>
            <a:lvl1pPr algn="ctr">
              <a:lnSpc>
                <a:spcPts val="4965"/>
              </a:lnSpc>
              <a:defRPr sz="4951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5FEA7F5-0D1D-C44D-A184-0DCF7ED81E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697128"/>
            <a:ext cx="6858000" cy="361637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 algn="ctr">
              <a:lnSpc>
                <a:spcPts val="2145"/>
              </a:lnSpc>
              <a:spcAft>
                <a:spcPts val="0"/>
              </a:spcAft>
              <a:buNone/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9208B-C450-264C-B433-2E8EEBE581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0325" y="3429000"/>
            <a:ext cx="2623361" cy="284578"/>
          </a:xfrm>
        </p:spPr>
        <p:txBody>
          <a:bodyPr>
            <a:normAutofit/>
          </a:bodyPr>
          <a:lstStyle>
            <a:lvl1pPr algn="ctr">
              <a:defRPr sz="1051" b="1" i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FDBFE3-829F-174B-ADAD-2AB150BB5F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0325" y="3756992"/>
            <a:ext cx="2623361" cy="284578"/>
          </a:xfrm>
        </p:spPr>
        <p:txBody>
          <a:bodyPr>
            <a:normAutofit/>
          </a:bodyPr>
          <a:lstStyle>
            <a:lvl1pPr algn="ctr">
              <a:defRPr sz="1051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3699328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5026A-0603-9B4C-AFAA-75402B868077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E567E7-33E4-A84A-AC43-E41060E7D0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214" y="1683029"/>
            <a:ext cx="3845576" cy="740844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ts val="4965"/>
              </a:lnSpc>
              <a:spcAft>
                <a:spcPts val="0"/>
              </a:spcAft>
              <a:defRPr sz="4951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BD5641-9D7E-1D48-B470-6D5B2EDA9D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384" y="2531360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70E444-94AC-3F48-980C-B836E203D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8764" y="5395943"/>
            <a:ext cx="1360610" cy="880395"/>
          </a:xfrm>
          <a:prstGeom prst="rect">
            <a:avLst/>
          </a:prstGeom>
          <a:ln w="635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59F4DF-624F-9844-815A-8C6ACED9E7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1999" y="0"/>
            <a:ext cx="4572000" cy="68580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A3F6973-0BCB-9A45-A836-EFDA9B6037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67" y="4144365"/>
            <a:ext cx="2623361" cy="284578"/>
          </a:xfrm>
        </p:spPr>
        <p:txBody>
          <a:bodyPr>
            <a:normAutofit/>
          </a:bodyPr>
          <a:lstStyle>
            <a:lvl1pPr algn="l">
              <a:defRPr sz="1051" b="1" i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DF20DF3-E5B1-F44E-8712-07B28C808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767" y="4472357"/>
            <a:ext cx="2623361" cy="284578"/>
          </a:xfrm>
        </p:spPr>
        <p:txBody>
          <a:bodyPr>
            <a:normAutofit/>
          </a:bodyPr>
          <a:lstStyle>
            <a:lvl1pPr algn="l">
              <a:defRPr sz="1051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1352432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5026A-0603-9B4C-AFAA-75402B868077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E567E7-33E4-A84A-AC43-E41060E7D0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106" y="1507916"/>
            <a:ext cx="3771799" cy="74084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lnSpc>
                <a:spcPts val="4965"/>
              </a:lnSpc>
              <a:spcAft>
                <a:spcPts val="0"/>
              </a:spcAft>
              <a:defRPr sz="4951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BD5641-9D7E-1D48-B470-6D5B2EDA9D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103" y="2535678"/>
            <a:ext cx="2847975" cy="335989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8CEA35-28D9-A34B-92CD-F0624E8D2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8761" y="5395942"/>
            <a:ext cx="1360610" cy="880395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E3FB2C-F5B1-774A-B924-74B9834EA9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3770" y="5310"/>
            <a:ext cx="4568460" cy="685269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B4F03C-ADEA-1442-86E1-328CA6EE7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67" y="4144365"/>
            <a:ext cx="2623361" cy="284578"/>
          </a:xfrm>
        </p:spPr>
        <p:txBody>
          <a:bodyPr>
            <a:normAutofit/>
          </a:bodyPr>
          <a:lstStyle>
            <a:lvl1pPr algn="l">
              <a:defRPr sz="1051" b="1" i="0">
                <a:solidFill>
                  <a:schemeClr val="bg1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802D176-D71B-ED42-BB5E-D28CA99EE2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767" y="4472357"/>
            <a:ext cx="2623361" cy="284578"/>
          </a:xfrm>
        </p:spPr>
        <p:txBody>
          <a:bodyPr>
            <a:normAutofit/>
          </a:bodyPr>
          <a:lstStyle>
            <a:lvl1pPr algn="l">
              <a:defRPr sz="1051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343890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A9E9825-8F2C-F14F-B02A-84866A2C083A}"/>
              </a:ext>
            </a:extLst>
          </p:cNvPr>
          <p:cNvSpPr/>
          <p:nvPr userDrawn="1"/>
        </p:nvSpPr>
        <p:spPr>
          <a:xfrm>
            <a:off x="-1" y="0"/>
            <a:ext cx="4572001" cy="6858000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E567E7-33E4-A84A-AC43-E41060E7D0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104" y="1507916"/>
            <a:ext cx="3771799" cy="74084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lnSpc>
                <a:spcPts val="4965"/>
              </a:lnSpc>
              <a:spcAft>
                <a:spcPts val="0"/>
              </a:spcAft>
              <a:defRPr sz="4951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BD5641-9D7E-1D48-B470-6D5B2EDA9D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384" y="2535678"/>
            <a:ext cx="2847975" cy="335989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9FC3B6-7B7F-204A-B94F-1866BE0F1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8764" y="5395943"/>
            <a:ext cx="1360610" cy="880395"/>
          </a:xfrm>
          <a:prstGeom prst="rect">
            <a:avLst/>
          </a:prstGeom>
          <a:ln w="6350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75C402-A500-EE48-8B04-2CB273D387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1999" y="0"/>
            <a:ext cx="4572000" cy="68580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33AFFA5-99AA-F54D-B62E-B14E9FBD4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67" y="4144365"/>
            <a:ext cx="2623361" cy="284578"/>
          </a:xfrm>
        </p:spPr>
        <p:txBody>
          <a:bodyPr>
            <a:normAutofit/>
          </a:bodyPr>
          <a:lstStyle>
            <a:lvl1pPr algn="l">
              <a:defRPr sz="1051" b="1" i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58AAA78-7A53-A04F-AE84-F09261BBD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767" y="4472357"/>
            <a:ext cx="2623361" cy="284578"/>
          </a:xfrm>
        </p:spPr>
        <p:txBody>
          <a:bodyPr>
            <a:normAutofit/>
          </a:bodyPr>
          <a:lstStyle>
            <a:lvl1pPr algn="l">
              <a:defRPr sz="1051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132002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24033FC5-DEF9-7449-AEB5-526560BF9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5F51837-3B47-A14C-94FF-0609CD2B5923}"/>
              </a:ext>
            </a:extLst>
          </p:cNvPr>
          <p:cNvSpPr/>
          <p:nvPr userDrawn="1"/>
        </p:nvSpPr>
        <p:spPr>
          <a:xfrm>
            <a:off x="1921481" y="1507922"/>
            <a:ext cx="5301049" cy="3653481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9190901-086F-7A47-B86B-13DA13C05A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4058" y="4216510"/>
            <a:ext cx="895895" cy="579697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1D5E17CE-6162-624E-98C5-4FC06E4D36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86103" y="1900211"/>
            <a:ext cx="3771799" cy="74084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ctr">
              <a:lnSpc>
                <a:spcPts val="4965"/>
              </a:lnSpc>
              <a:spcAft>
                <a:spcPts val="0"/>
              </a:spcAft>
              <a:defRPr sz="4951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506B7B7C-24C1-9C4E-A082-EFD490330E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86103" y="2801403"/>
            <a:ext cx="3771799" cy="33598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ctr"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5C60FC-8176-9841-BD93-9513822183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0325" y="3437965"/>
            <a:ext cx="2623361" cy="284578"/>
          </a:xfrm>
        </p:spPr>
        <p:txBody>
          <a:bodyPr>
            <a:normAutofit/>
          </a:bodyPr>
          <a:lstStyle>
            <a:lvl1pPr algn="ctr">
              <a:defRPr sz="1051" b="1" i="0">
                <a:solidFill>
                  <a:schemeClr val="bg1"/>
                </a:solidFill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Presented by Name </a:t>
            </a:r>
            <a:r>
              <a:rPr lang="en-GB" dirty="0" err="1"/>
              <a:t>Lastname</a:t>
            </a:r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EFB53E-4645-7641-B4D2-26BBEA3B3D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325" y="3765957"/>
            <a:ext cx="2623361" cy="284578"/>
          </a:xfrm>
        </p:spPr>
        <p:txBody>
          <a:bodyPr>
            <a:normAutofit/>
          </a:bodyPr>
          <a:lstStyle>
            <a:lvl1pPr algn="ctr">
              <a:defRPr sz="1051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Day 00 Month, 2019</a:t>
            </a:r>
          </a:p>
        </p:txBody>
      </p:sp>
    </p:spTree>
    <p:extLst>
      <p:ext uri="{BB962C8B-B14F-4D97-AF65-F5344CB8AC3E}">
        <p14:creationId xmlns:p14="http://schemas.microsoft.com/office/powerpoint/2010/main" val="4168879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B9D6B2-4C6E-A340-AD89-54F8142A6F86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10" name="Picture Placeholder 2">
            <a:extLst>
              <a:ext uri="{FF2B5EF4-FFF2-40B4-BE49-F238E27FC236}">
                <a16:creationId xmlns:a16="http://schemas.microsoft.com/office/drawing/2014/main" id="{A8CA268B-3D2E-E34B-8E59-EF3D3FFD6D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913" t="90" r="24938" b="25445"/>
          <a:stretch/>
        </p:blipFill>
        <p:spPr>
          <a:xfrm>
            <a:off x="4572000" y="6"/>
            <a:ext cx="4572000" cy="68662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735BA6-E840-F74A-9B91-361FA7BDFF41}"/>
              </a:ext>
            </a:extLst>
          </p:cNvPr>
          <p:cNvSpPr txBox="1"/>
          <p:nvPr userDrawn="1"/>
        </p:nvSpPr>
        <p:spPr>
          <a:xfrm>
            <a:off x="367996" y="597889"/>
            <a:ext cx="3724507" cy="78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Acknowledgement</a:t>
            </a:r>
            <a:b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of Country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414625-7659-5344-A152-A9F0B55AB26C}"/>
              </a:ext>
            </a:extLst>
          </p:cNvPr>
          <p:cNvSpPr txBox="1"/>
          <p:nvPr userDrawn="1"/>
        </p:nvSpPr>
        <p:spPr>
          <a:xfrm>
            <a:off x="367996" y="1839388"/>
            <a:ext cx="3724507" cy="316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respectfully acknowledge the Wurundjeri People of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Kulin Nation, who are the Traditional Owners of the land on which Swinburne’s Australian campuses are located in Melbourne’s east and outer-east, and pay our respect to their Elders past, present and emerging.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are honoured to recognise our connection to Wurundjeri Country, history, culture, and spirituality through these locations, and strive to ensure that we operate in a manner that respects and honours the Elders and Ancestors of these lands.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also respectfully acknowledge Swinburne’s Aboriginal and Torres Strait Islander staff, students, alumni, partners and visitors.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also acknowledge and respect the Traditional Owners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 lands across Australia, their Elders, Ancestors, cultures, and heritage, and recognise the continuing sovereignties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 all Aboriginal and Torres Strait Islander Nations.</a:t>
            </a:r>
          </a:p>
        </p:txBody>
      </p:sp>
    </p:spTree>
    <p:extLst>
      <p:ext uri="{BB962C8B-B14F-4D97-AF65-F5344CB8AC3E}">
        <p14:creationId xmlns:p14="http://schemas.microsoft.com/office/powerpoint/2010/main" val="291011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5771D2-BB6E-4548-B040-765DEC9D9544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7" name="Picture Placeholder 2">
            <a:extLst>
              <a:ext uri="{FF2B5EF4-FFF2-40B4-BE49-F238E27FC236}">
                <a16:creationId xmlns:a16="http://schemas.microsoft.com/office/drawing/2014/main" id="{B77B7A88-A1D8-E846-82FA-3291F98C4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913" t="90" r="24938" b="25445"/>
          <a:stretch/>
        </p:blipFill>
        <p:spPr>
          <a:xfrm>
            <a:off x="4572000" y="6"/>
            <a:ext cx="4572000" cy="68662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1D7E6F-490C-6548-8028-F346438F8CA8}"/>
              </a:ext>
            </a:extLst>
          </p:cNvPr>
          <p:cNvSpPr txBox="1"/>
          <p:nvPr userDrawn="1"/>
        </p:nvSpPr>
        <p:spPr>
          <a:xfrm>
            <a:off x="367996" y="1263810"/>
            <a:ext cx="3724507" cy="78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Acknowledgement</a:t>
            </a:r>
            <a:b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of Country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79B796-7C1E-EB48-9838-2D0E8222C330}"/>
              </a:ext>
            </a:extLst>
          </p:cNvPr>
          <p:cNvSpPr txBox="1"/>
          <p:nvPr userDrawn="1"/>
        </p:nvSpPr>
        <p:spPr>
          <a:xfrm>
            <a:off x="367996" y="2505315"/>
            <a:ext cx="3724507" cy="196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1" b="0" i="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 behalf of those present, I acknowledge the Traditional Owners of the land on which we now meet. I pay my respects to their Elders: past, present and emerging.</a:t>
            </a:r>
          </a:p>
          <a:p>
            <a:pPr algn="l"/>
            <a:r>
              <a:rPr lang="en-US" sz="1351" b="0" i="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algn="l"/>
            <a:r>
              <a:rPr lang="en-US" sz="1351" b="0" i="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 also pay my respect to all Aboriginal and Torres Strait Islander people of Australia and hope that the path towards reconciliation continues to be shared and embraced.</a:t>
            </a:r>
          </a:p>
        </p:txBody>
      </p:sp>
    </p:spTree>
    <p:extLst>
      <p:ext uri="{BB962C8B-B14F-4D97-AF65-F5344CB8AC3E}">
        <p14:creationId xmlns:p14="http://schemas.microsoft.com/office/powerpoint/2010/main" val="394609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1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149" y="1161021"/>
            <a:ext cx="4967192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spcAft>
                <a:spcPts val="0"/>
              </a:spcAft>
              <a:defRPr sz="4500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147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8090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2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149" y="1161021"/>
            <a:ext cx="4967192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spcAft>
                <a:spcPts val="0"/>
              </a:spcAft>
              <a:defRPr sz="4500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147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E3EDB-5878-094F-8B9E-15ADF39A3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2408" y="6201943"/>
            <a:ext cx="680717" cy="44046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2946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3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149" y="1161021"/>
            <a:ext cx="4967192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spcAft>
                <a:spcPts val="0"/>
              </a:spcAft>
              <a:defRPr sz="4500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147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788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4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8B0FF-DD06-9D49-9077-3C0EF24A530D}"/>
              </a:ext>
            </a:extLst>
          </p:cNvPr>
          <p:cNvSpPr/>
          <p:nvPr userDrawn="1"/>
        </p:nvSpPr>
        <p:spPr>
          <a:xfrm>
            <a:off x="424872" y="560180"/>
            <a:ext cx="3472249" cy="5775311"/>
          </a:xfrm>
          <a:prstGeom prst="rect">
            <a:avLst/>
          </a:prstGeom>
          <a:solidFill>
            <a:srgbClr val="303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8723" y="1161020"/>
            <a:ext cx="2954295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defRPr sz="4500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723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43514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5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D542088-5570-874A-913F-29238889BAF6}"/>
              </a:ext>
            </a:extLst>
          </p:cNvPr>
          <p:cNvSpPr/>
          <p:nvPr userDrawn="1"/>
        </p:nvSpPr>
        <p:spPr>
          <a:xfrm>
            <a:off x="424872" y="560180"/>
            <a:ext cx="3472249" cy="5775311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8729" y="1161021"/>
            <a:ext cx="2863379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defRPr sz="4500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723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C04F3D-B8D4-754A-B006-B8136DA4AF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2408" y="6201943"/>
            <a:ext cx="680717" cy="44046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3623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40E8D6-300A-EC4E-9A82-8E5FF0C767D0}"/>
              </a:ext>
            </a:extLst>
          </p:cNvPr>
          <p:cNvSpPr/>
          <p:nvPr userDrawn="1"/>
        </p:nvSpPr>
        <p:spPr>
          <a:xfrm>
            <a:off x="-1" y="12"/>
            <a:ext cx="9144001" cy="1202633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solidFill>
                <a:srgbClr val="343638"/>
              </a:solidFill>
              <a:latin typeface="Montserrat" pitchFamily="2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330D4FA-A435-6F40-AF7C-09CB2861B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5C92E7-459D-D445-8484-6DE7DF9E7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75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40E8D6-300A-EC4E-9A82-8E5FF0C767D0}"/>
              </a:ext>
            </a:extLst>
          </p:cNvPr>
          <p:cNvSpPr/>
          <p:nvPr userDrawn="1"/>
        </p:nvSpPr>
        <p:spPr>
          <a:xfrm>
            <a:off x="-1" y="11"/>
            <a:ext cx="9144001" cy="1202635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B252FA-DA85-3A44-94E6-B57BDF7F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32B33-4CDD-1249-850C-3BBEBF4C62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2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40E8D6-300A-EC4E-9A82-8E5FF0C767D0}"/>
              </a:ext>
            </a:extLst>
          </p:cNvPr>
          <p:cNvSpPr/>
          <p:nvPr userDrawn="1"/>
        </p:nvSpPr>
        <p:spPr>
          <a:xfrm>
            <a:off x="-1" y="11"/>
            <a:ext cx="9144001" cy="1202635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B252FA-DA85-3A44-94E6-B57BDF7F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32B33-4CDD-1249-850C-3BBEBF4C62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901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40E8D6-300A-EC4E-9A82-8E5FF0C767D0}"/>
              </a:ext>
            </a:extLst>
          </p:cNvPr>
          <p:cNvSpPr/>
          <p:nvPr userDrawn="1"/>
        </p:nvSpPr>
        <p:spPr>
          <a:xfrm>
            <a:off x="1" y="4"/>
            <a:ext cx="3947984" cy="6857999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B0EFA-3F34-0E4E-876D-DD157F3928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1" y="2097088"/>
            <a:ext cx="3559628" cy="2351088"/>
          </a:xfrm>
        </p:spPr>
        <p:txBody>
          <a:bodyPr/>
          <a:lstStyle>
            <a:lvl1pPr>
              <a:defRPr b="1" i="0">
                <a:latin typeface="Montserra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92B58B2-F493-734C-8C62-6F498C9486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106" y="1068765"/>
            <a:ext cx="2958838" cy="838307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>
            <a:lvl1pPr marL="0" indent="0">
              <a:lnSpc>
                <a:spcPts val="2865"/>
              </a:lnSpc>
              <a:spcBef>
                <a:spcPts val="0"/>
              </a:spcBef>
              <a:spcAft>
                <a:spcPts val="2700"/>
              </a:spcAft>
              <a:buFontTx/>
              <a:buNone/>
              <a:defRPr sz="2700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  <a:lvl2pPr marL="0" indent="0">
              <a:buFontTx/>
              <a:buNone/>
              <a:defRPr sz="1351">
                <a:solidFill>
                  <a:srgbClr val="4B4F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750" indent="0">
              <a:buFontTx/>
              <a:buNone/>
              <a:defRPr sz="1351"/>
            </a:lvl3pPr>
            <a:lvl4pPr marL="1028624" indent="0">
              <a:buFontTx/>
              <a:buNone/>
              <a:defRPr sz="1351"/>
            </a:lvl4pPr>
            <a:lvl5pPr marL="1371498" indent="0">
              <a:buFontTx/>
              <a:buNone/>
              <a:defRPr sz="1351"/>
            </a:lvl5pPr>
          </a:lstStyle>
          <a:p>
            <a:pPr lvl="0"/>
            <a:r>
              <a:rPr lang="en-US" dirty="0"/>
              <a:t>EDIT MASTER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981326-7A3A-9349-9B37-4C09076C7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0106" y="2445086"/>
            <a:ext cx="2958838" cy="325346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FontTx/>
              <a:buNone/>
              <a:defRPr sz="1500" b="1" i="0" cap="none" baseline="0">
                <a:solidFill>
                  <a:srgbClr val="343638"/>
                </a:solidFill>
                <a:latin typeface="Montserrat" pitchFamily="2" charset="77"/>
              </a:defRPr>
            </a:lvl1pPr>
            <a:lvl2pPr marL="0" indent="0">
              <a:buFontTx/>
              <a:buNone/>
              <a:defRPr sz="1351">
                <a:solidFill>
                  <a:srgbClr val="4B4F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750" indent="0">
              <a:buFontTx/>
              <a:buNone/>
              <a:defRPr sz="1351"/>
            </a:lvl3pPr>
            <a:lvl4pPr marL="1028624" indent="0">
              <a:buFontTx/>
              <a:buNone/>
              <a:defRPr sz="1351"/>
            </a:lvl4pPr>
            <a:lvl5pPr marL="1371498" indent="0">
              <a:buFontTx/>
              <a:buNone/>
              <a:defRPr sz="1351"/>
            </a:lvl5pPr>
          </a:lstStyle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1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40E8D6-300A-EC4E-9A82-8E5FF0C767D0}"/>
              </a:ext>
            </a:extLst>
          </p:cNvPr>
          <p:cNvSpPr/>
          <p:nvPr userDrawn="1"/>
        </p:nvSpPr>
        <p:spPr>
          <a:xfrm>
            <a:off x="1" y="4"/>
            <a:ext cx="3947984" cy="6857999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E3BEB8A-DF79-AC42-A490-C8EA1A38BA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1" y="2097088"/>
            <a:ext cx="3559628" cy="2351088"/>
          </a:xfrm>
        </p:spPr>
        <p:txBody>
          <a:bodyPr/>
          <a:lstStyle>
            <a:lvl1pPr>
              <a:defRPr b="1" i="0">
                <a:latin typeface="Montserra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D3A404B-0E7E-7643-A457-322EEC9B60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106" y="1068765"/>
            <a:ext cx="2958838" cy="838307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>
            <a:lvl1pPr marL="0" indent="0">
              <a:lnSpc>
                <a:spcPts val="2865"/>
              </a:lnSpc>
              <a:spcBef>
                <a:spcPts val="0"/>
              </a:spcBef>
              <a:spcAft>
                <a:spcPts val="2700"/>
              </a:spcAft>
              <a:buFontTx/>
              <a:buNone/>
              <a:defRPr sz="2700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  <a:lvl2pPr marL="0" indent="0">
              <a:buFontTx/>
              <a:buNone/>
              <a:defRPr sz="1351">
                <a:solidFill>
                  <a:srgbClr val="4B4F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750" indent="0">
              <a:buFontTx/>
              <a:buNone/>
              <a:defRPr sz="1351"/>
            </a:lvl3pPr>
            <a:lvl4pPr marL="1028624" indent="0">
              <a:buFontTx/>
              <a:buNone/>
              <a:defRPr sz="1351"/>
            </a:lvl4pPr>
            <a:lvl5pPr marL="1371498" indent="0">
              <a:buFontTx/>
              <a:buNone/>
              <a:defRPr sz="1351"/>
            </a:lvl5pPr>
          </a:lstStyle>
          <a:p>
            <a:pPr lvl="0"/>
            <a:r>
              <a:rPr lang="en-US" dirty="0"/>
              <a:t>EDIT MASTER TEXT SYTLES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17CE92-395A-F846-9FCC-AC4D5219D50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0106" y="2445086"/>
            <a:ext cx="2958838" cy="325346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FontTx/>
              <a:buNone/>
              <a:defRPr sz="15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  <a:lvl2pPr marL="0" indent="0">
              <a:buFontTx/>
              <a:buNone/>
              <a:defRPr sz="1351">
                <a:solidFill>
                  <a:srgbClr val="4B4F5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750" indent="0">
              <a:buFontTx/>
              <a:buNone/>
              <a:defRPr sz="1351"/>
            </a:lvl3pPr>
            <a:lvl4pPr marL="1028624" indent="0">
              <a:buFontTx/>
              <a:buNone/>
              <a:defRPr sz="1351"/>
            </a:lvl4pPr>
            <a:lvl5pPr marL="1371498" indent="0">
              <a:buFontTx/>
              <a:buNone/>
              <a:defRPr sz="1351"/>
            </a:lvl5pPr>
          </a:lstStyle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11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8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E48AE8-5874-5440-971A-953B75E6B2E1}"/>
              </a:ext>
            </a:extLst>
          </p:cNvPr>
          <p:cNvSpPr/>
          <p:nvPr userDrawn="1"/>
        </p:nvSpPr>
        <p:spPr>
          <a:xfrm>
            <a:off x="-1" y="12"/>
            <a:ext cx="9144001" cy="1202633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solidFill>
                <a:srgbClr val="343638"/>
              </a:solidFill>
              <a:latin typeface="Montserrat" pitchFamily="2" charset="77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DF5DD4-3027-0F46-967C-A7F6C2A7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DD9FCE1-C0D1-6245-9161-BA8314A6FB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09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10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255E213-A518-694B-9608-8584150F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F9E721-EB91-1141-9625-C805DFF0AA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2408" y="6201943"/>
            <a:ext cx="680717" cy="44046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A7DF19B-F192-784C-9868-1B9AF96A7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51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1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E787809-95D2-644C-9743-13211CBC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2FCC32-5D20-6042-96B7-37A2BFD738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9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AD367326-00F1-714B-8BE2-22FCF02A46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111" y="1828306"/>
            <a:ext cx="2223453" cy="39973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64C4C768-1C62-7A4F-8F79-D5A425949B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28300" y="1836047"/>
            <a:ext cx="1899377" cy="283837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48F1D0F9-6E1F-5D47-B8F8-06FAC367AC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38239" y="4822628"/>
            <a:ext cx="1899377" cy="100141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780925FD-A956-5843-8836-AF41613AD9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48429" y="1828247"/>
            <a:ext cx="1899377" cy="17727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EDABD615-73EB-7143-A5B8-E51E84636D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48429" y="3741991"/>
            <a:ext cx="1899377" cy="208364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80C31EFC-C1FA-BC43-AFB5-056D88C263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1102" y="1828306"/>
            <a:ext cx="1758775" cy="39973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1E374D-8850-F84A-853E-2F091AFD6A8C}"/>
              </a:ext>
            </a:extLst>
          </p:cNvPr>
          <p:cNvSpPr/>
          <p:nvPr userDrawn="1"/>
        </p:nvSpPr>
        <p:spPr>
          <a:xfrm>
            <a:off x="-1" y="11"/>
            <a:ext cx="9144001" cy="1202635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351A98-2531-304A-B8E4-95645B8C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04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D1E374D-8850-F84A-853E-2F091AFD6A8C}"/>
              </a:ext>
            </a:extLst>
          </p:cNvPr>
          <p:cNvSpPr/>
          <p:nvPr userDrawn="1"/>
        </p:nvSpPr>
        <p:spPr>
          <a:xfrm>
            <a:off x="-1" y="11"/>
            <a:ext cx="9144001" cy="1202635"/>
          </a:xfrm>
          <a:prstGeom prst="rect">
            <a:avLst/>
          </a:prstGeom>
          <a:solidFill>
            <a:srgbClr val="DED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351A98-2531-304A-B8E4-95645B8C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1CC5FDD-9DB5-6942-A81B-6DD897415C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111" y="1828306"/>
            <a:ext cx="2223453" cy="39973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2AEBD483-B75E-A84C-A25B-B0C4BF6768A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28300" y="1836047"/>
            <a:ext cx="1899377" cy="283837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0AFA07CF-E3D8-9E42-ABBB-EFB34468E2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38239" y="4822628"/>
            <a:ext cx="1899377" cy="100141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1B588A42-1FC2-DA49-B53C-2859B422AE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48429" y="1828247"/>
            <a:ext cx="1899377" cy="17727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44CC4BF5-8A62-1B40-987C-5DD21CF8DE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48429" y="3741991"/>
            <a:ext cx="1899377" cy="208364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285B3AA3-6AC3-2341-8231-1C54D04B6B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1102" y="1828306"/>
            <a:ext cx="1758775" cy="39973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88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1">
    <p:bg>
      <p:bgPr>
        <a:solidFill>
          <a:srgbClr val="DED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B517-4CAE-F54F-B7A7-78D08E8F41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58281"/>
            <a:ext cx="9144000" cy="846387"/>
          </a:xfrm>
        </p:spPr>
        <p:txBody>
          <a:bodyPr wrap="square" anchor="b" anchorCtr="0">
            <a:normAutofit/>
          </a:bodyPr>
          <a:lstStyle>
            <a:lvl1pPr algn="ctr">
              <a:lnSpc>
                <a:spcPts val="4965"/>
              </a:lnSpc>
              <a:defRPr sz="4951" b="1" i="0" cap="none" baseline="0">
                <a:solidFill>
                  <a:srgbClr val="343638"/>
                </a:solidFill>
                <a:latin typeface="Montserrat ExtraBold" pitchFamily="2" charset="77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4AFE2-7EEB-6C4E-A2EA-2B83E8D972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1697" y="4784930"/>
            <a:ext cx="1360610" cy="8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25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2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B517-4CAE-F54F-B7A7-78D08E8F41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58281"/>
            <a:ext cx="9144000" cy="846387"/>
          </a:xfrm>
        </p:spPr>
        <p:txBody>
          <a:bodyPr wrap="square" anchor="b" anchorCtr="0">
            <a:normAutofit/>
          </a:bodyPr>
          <a:lstStyle>
            <a:lvl1pPr algn="ctr">
              <a:lnSpc>
                <a:spcPts val="4965"/>
              </a:lnSpc>
              <a:defRPr sz="4951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5A915B-ABEC-F243-9414-E6B45E457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1697" y="4784930"/>
            <a:ext cx="1360610" cy="880395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12408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823F-BA59-6E4C-A899-1BF9C92B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2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24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291FB-F3E0-6D46-9122-C5D0E628B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8" y="1654629"/>
            <a:ext cx="8092642" cy="3875314"/>
          </a:xfrm>
        </p:spPr>
        <p:txBody>
          <a:bodyPr/>
          <a:lstStyle>
            <a:lvl1pPr>
              <a:defRPr sz="1500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70260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400030" indent="-97626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535755" indent="-135725">
              <a:lnSpc>
                <a:spcPct val="100000"/>
              </a:lnSpc>
              <a:spcBef>
                <a:spcPts val="0"/>
              </a:spcBef>
              <a:tabLst/>
              <a:defRPr sz="12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99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5462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Text"/>
          <p:cNvSpPr txBox="1">
            <a:spLocks noGrp="1"/>
          </p:cNvSpPr>
          <p:nvPr>
            <p:ph type="title"/>
          </p:nvPr>
        </p:nvSpPr>
        <p:spPr>
          <a:xfrm>
            <a:off x="457201" y="274649"/>
            <a:ext cx="8229602" cy="1143001"/>
          </a:xfrm>
          <a:prstGeom prst="rect">
            <a:avLst/>
          </a:prstGeom>
        </p:spPr>
        <p:txBody>
          <a:bodyPr lIns="65023" tIns="65023" rIns="65023" bIns="65023">
            <a:normAutofit/>
          </a:bodyPr>
          <a:lstStyle>
            <a:lvl1pPr defTabSz="685742">
              <a:defRPr sz="326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79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1" y="1600200"/>
            <a:ext cx="8229602" cy="4525964"/>
          </a:xfrm>
          <a:prstGeom prst="rect">
            <a:avLst/>
          </a:prstGeom>
        </p:spPr>
        <p:txBody>
          <a:bodyPr lIns="65023" tIns="65023" rIns="65023" bIns="65023" anchor="t">
            <a:normAutofit/>
          </a:bodyPr>
          <a:lstStyle>
            <a:lvl1pPr marL="248615" indent="-248615" defTabSz="685742">
              <a:spcBef>
                <a:spcPts val="527"/>
              </a:spcBef>
              <a:buSzPct val="100000"/>
              <a:buFont typeface="Arial"/>
              <a:defRPr sz="232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77857" indent="-236777" defTabSz="685742">
              <a:spcBef>
                <a:spcPts val="527"/>
              </a:spcBef>
              <a:buSzPct val="100000"/>
              <a:buFont typeface="Arial"/>
              <a:buChar char="–"/>
              <a:defRPr sz="232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03153" indent="-220992" defTabSz="685742">
              <a:spcBef>
                <a:spcPts val="527"/>
              </a:spcBef>
              <a:buSzPct val="100000"/>
              <a:buFont typeface="Arial"/>
              <a:defRPr sz="232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988433" indent="-265189" defTabSz="685742">
              <a:spcBef>
                <a:spcPts val="527"/>
              </a:spcBef>
              <a:buSzPct val="100000"/>
              <a:buFont typeface="Arial"/>
              <a:buChar char="–"/>
              <a:defRPr sz="232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229512" indent="-265189" defTabSz="685742">
              <a:spcBef>
                <a:spcPts val="527"/>
              </a:spcBef>
              <a:buSzPct val="100000"/>
              <a:buFont typeface="Arial"/>
              <a:buChar char="»"/>
              <a:defRPr sz="232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7515" y="6415173"/>
            <a:ext cx="259291" cy="247501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685742">
              <a:defRPr sz="84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7718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92974" y="1151941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74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899"/>
            </a:lvl1pPr>
            <a:lvl2pPr marL="0" indent="0" algn="ctr">
              <a:spcBef>
                <a:spcPts val="0"/>
              </a:spcBef>
              <a:buSzTx/>
              <a:buNone/>
              <a:defRPr sz="1899"/>
            </a:lvl2pPr>
            <a:lvl3pPr marL="0" indent="0" algn="ctr">
              <a:spcBef>
                <a:spcPts val="0"/>
              </a:spcBef>
              <a:buSzTx/>
              <a:buNone/>
              <a:defRPr sz="1899"/>
            </a:lvl3pPr>
            <a:lvl4pPr marL="0" indent="0" algn="ctr">
              <a:spcBef>
                <a:spcPts val="0"/>
              </a:spcBef>
              <a:buSzTx/>
              <a:buNone/>
              <a:defRPr sz="1899"/>
            </a:lvl4pPr>
            <a:lvl5pPr marL="0" indent="0" algn="ctr">
              <a:spcBef>
                <a:spcPts val="0"/>
              </a:spcBef>
              <a:buSzTx/>
              <a:buNone/>
              <a:defRPr sz="189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0315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3104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0200-A197-4245-9DAA-3AB9EF5F3AD3}" type="datetime1">
              <a:rPr lang="en-AU" smtClean="0"/>
              <a:t>19/9/2022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Jonah Gannon - Macquarie Colloquium 7/5/21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191BD-8FD2-4AF7-8C64-2CE3C13465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08311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B9D6B2-4C6E-A340-AD89-54F8142A6F86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343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10" name="Picture Placeholder 2">
            <a:extLst>
              <a:ext uri="{FF2B5EF4-FFF2-40B4-BE49-F238E27FC236}">
                <a16:creationId xmlns:a16="http://schemas.microsoft.com/office/drawing/2014/main" id="{A8CA268B-3D2E-E34B-8E59-EF3D3FFD6D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913" t="90" r="24938" b="25445"/>
          <a:stretch/>
        </p:blipFill>
        <p:spPr>
          <a:xfrm>
            <a:off x="4572000" y="6"/>
            <a:ext cx="4572000" cy="68662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735BA6-E840-F74A-9B91-361FA7BDFF41}"/>
              </a:ext>
            </a:extLst>
          </p:cNvPr>
          <p:cNvSpPr txBox="1"/>
          <p:nvPr userDrawn="1"/>
        </p:nvSpPr>
        <p:spPr>
          <a:xfrm>
            <a:off x="367996" y="597889"/>
            <a:ext cx="3724507" cy="78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Acknowledgement</a:t>
            </a:r>
            <a:b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2251" b="1" i="0" dirty="0">
                <a:solidFill>
                  <a:schemeClr val="bg1"/>
                </a:solidFill>
                <a:latin typeface="Montserrat" pitchFamily="2" charset="77"/>
              </a:rPr>
              <a:t>of Country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414625-7659-5344-A152-A9F0B55AB26C}"/>
              </a:ext>
            </a:extLst>
          </p:cNvPr>
          <p:cNvSpPr txBox="1"/>
          <p:nvPr userDrawn="1"/>
        </p:nvSpPr>
        <p:spPr>
          <a:xfrm>
            <a:off x="367996" y="1839388"/>
            <a:ext cx="3724507" cy="316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respectfully acknowledge the Wurundjeri People of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Kulin Nation, who are the Traditional Owners of the land on which Swinburne’s Australian campuses are located in Melbourne’s east and outer-east, and pay our respect to their Elders past, present and emerging.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are honoured to recognise our connection to Wurundjeri Country, history, culture, and spirituality through these locations, and strive to ensure that we operate in a manner that respects and honours the Elders and Ancestors of these lands.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also respectfully acknowledge Swinburne’s Aboriginal and Torres Strait Islander staff, students, alumni, partners and visitors.</a:t>
            </a:r>
          </a:p>
          <a:p>
            <a:endParaRPr lang="en-AU" sz="1051" b="0" i="0" u="none" strike="noStrike" kern="12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also acknowledge and respect the Traditional Owners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 lands across Australia, their Elders, Ancestors, cultures, and heritage, and recognise the continuing sovereignties </a:t>
            </a:r>
            <a:b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AU" sz="1051" b="0" i="0" u="none" strike="noStrike" kern="12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 all Aboriginal and Torres Strait Islander Nations.</a:t>
            </a:r>
          </a:p>
        </p:txBody>
      </p:sp>
    </p:spTree>
    <p:extLst>
      <p:ext uri="{BB962C8B-B14F-4D97-AF65-F5344CB8AC3E}">
        <p14:creationId xmlns:p14="http://schemas.microsoft.com/office/powerpoint/2010/main" val="16959568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_Title_2"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8A07AD-FA16-9C4D-892D-F019E3CFC9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149" y="1161021"/>
            <a:ext cx="4967192" cy="12545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4500"/>
              </a:lnSpc>
              <a:spcAft>
                <a:spcPts val="0"/>
              </a:spcAft>
              <a:defRPr sz="4500" b="1" i="0" cap="none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5640242-B237-C546-93E2-A014ABF926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147" y="3016073"/>
            <a:ext cx="2847975" cy="33598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1860"/>
              </a:lnSpc>
              <a:spcAft>
                <a:spcPts val="0"/>
              </a:spcAft>
              <a:defRPr sz="1800" b="1" i="0" cap="none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E3EDB-5878-094F-8B9E-15ADF39A3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2408" y="6201943"/>
            <a:ext cx="680717" cy="440464"/>
          </a:xfrm>
          <a:prstGeom prst="rect">
            <a:avLst/>
          </a:prstGeom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15436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3823F-BA59-6E4C-A899-1BF9C92B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8" y="13"/>
            <a:ext cx="7886700" cy="1202633"/>
          </a:xfrm>
        </p:spPr>
        <p:txBody>
          <a:bodyPr lIns="90000" tIns="46800" rIns="90000" bIns="46800">
            <a:normAutofit/>
          </a:bodyPr>
          <a:lstStyle>
            <a:lvl1pPr>
              <a:defRPr sz="1800" cap="none" baseline="0">
                <a:solidFill>
                  <a:srgbClr val="343638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291FB-F3E0-6D46-9122-C5D0E628B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51" y="1654629"/>
            <a:ext cx="8092642" cy="3875314"/>
          </a:xfrm>
        </p:spPr>
        <p:txBody>
          <a:bodyPr/>
          <a:lstStyle>
            <a:lvl1pPr>
              <a:defRPr sz="1125" b="1" i="0">
                <a:solidFill>
                  <a:srgbClr val="343638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339"/>
              </a:spcAft>
              <a:defRPr sz="9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202694" indent="-101792">
              <a:lnSpc>
                <a:spcPct val="100000"/>
              </a:lnSpc>
              <a:spcBef>
                <a:spcPts val="0"/>
              </a:spcBef>
              <a:tabLst/>
              <a:defRPr sz="9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300022" indent="-73220">
              <a:lnSpc>
                <a:spcPct val="100000"/>
              </a:lnSpc>
              <a:spcBef>
                <a:spcPts val="0"/>
              </a:spcBef>
              <a:tabLst/>
              <a:defRPr sz="9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401814" indent="-101792">
              <a:lnSpc>
                <a:spcPct val="100000"/>
              </a:lnSpc>
              <a:spcBef>
                <a:spcPts val="0"/>
              </a:spcBef>
              <a:tabLst/>
              <a:defRPr sz="900" b="0" i="0">
                <a:solidFill>
                  <a:srgbClr val="34363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9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210F03-1513-F141-BDA9-0B35A20B7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42" y="3"/>
            <a:ext cx="7886700" cy="876849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068EF-60B8-C047-B10C-0EADF33E1AC1}"/>
              </a:ext>
            </a:extLst>
          </p:cNvPr>
          <p:cNvSpPr txBox="1">
            <a:spLocks/>
          </p:cNvSpPr>
          <p:nvPr userDrawn="1"/>
        </p:nvSpPr>
        <p:spPr>
          <a:xfrm>
            <a:off x="5931338" y="3197255"/>
            <a:ext cx="30861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rgbClr val="4B4F5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" dirty="0">
              <a:latin typeface="Montserrat" pitchFamily="2" charset="77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7F615-EBE0-1142-BB2A-A45B382A8ACE}"/>
              </a:ext>
            </a:extLst>
          </p:cNvPr>
          <p:cNvSpPr txBox="1"/>
          <p:nvPr userDrawn="1"/>
        </p:nvSpPr>
        <p:spPr>
          <a:xfrm>
            <a:off x="7956500" y="330965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 b="1" i="0" dirty="0">
              <a:latin typeface="Montserra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DC2FDB-B26B-6548-B177-1EC72DE3708C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8208197" y="6194077"/>
            <a:ext cx="680315" cy="45554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0D5C40-8A19-8348-96FE-82F8A3C5A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14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D3D12-A8C9-EF4A-A21C-CA92AAF01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7142" y="6254761"/>
            <a:ext cx="3086100" cy="365125"/>
          </a:xfrm>
          <a:prstGeom prst="rect">
            <a:avLst/>
          </a:prstGeom>
        </p:spPr>
        <p:txBody>
          <a:bodyPr vert="horz" lIns="90000" tIns="46800" rIns="90000" bIns="46800" rtlCol="0" anchor="ctr"/>
          <a:lstStyle>
            <a:lvl1pPr algn="l">
              <a:defRPr sz="600" b="1" i="0">
                <a:solidFill>
                  <a:srgbClr val="343638"/>
                </a:solidFill>
                <a:latin typeface="Montserrat" pitchFamily="2" charset="77"/>
              </a:defRPr>
            </a:lvl1pPr>
          </a:lstStyle>
          <a:p>
            <a:r>
              <a:rPr lang="en-US" cap="all"/>
              <a:t>NAME PRESENTATION  2019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278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745" r:id="rId27"/>
    <p:sldLayoutId id="2147483748" r:id="rId28"/>
    <p:sldLayoutId id="2147483749" r:id="rId29"/>
    <p:sldLayoutId id="2147483750" r:id="rId30"/>
    <p:sldLayoutId id="2147483751" r:id="rId31"/>
    <p:sldLayoutId id="2147483743" r:id="rId32"/>
    <p:sldLayoutId id="2147483744" r:id="rId33"/>
    <p:sldLayoutId id="2147483747" r:id="rId34"/>
  </p:sldLayoutIdLst>
  <p:hf sldNum="0" hdr="0" dt="0"/>
  <p:txStyles>
    <p:titleStyle>
      <a:lvl1pPr algn="l" defTabSz="685750" rtl="0" eaLnBrk="1" latinLnBrk="0" hangingPunct="1">
        <a:lnSpc>
          <a:spcPct val="90000"/>
        </a:lnSpc>
        <a:spcBef>
          <a:spcPct val="0"/>
        </a:spcBef>
        <a:buNone/>
        <a:defRPr sz="751" b="1" i="0" kern="1200" cap="all" baseline="0">
          <a:solidFill>
            <a:srgbClr val="343638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685750" rtl="0" eaLnBrk="1" latinLnBrk="0" hangingPunct="1">
        <a:lnSpc>
          <a:spcPct val="100000"/>
        </a:lnSpc>
        <a:spcBef>
          <a:spcPts val="0"/>
        </a:spcBef>
        <a:spcAft>
          <a:spcPts val="451"/>
        </a:spcAft>
        <a:buFontTx/>
        <a:buNone/>
        <a:defRPr sz="1500" b="1" i="0" kern="1200" cap="none" baseline="0">
          <a:solidFill>
            <a:srgbClr val="34363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0" indent="0" algn="l" defTabSz="685750" rtl="0" eaLnBrk="1" latinLnBrk="0" hangingPunct="1">
        <a:lnSpc>
          <a:spcPct val="100000"/>
        </a:lnSpc>
        <a:spcBef>
          <a:spcPts val="0"/>
        </a:spcBef>
        <a:spcAft>
          <a:spcPts val="451"/>
        </a:spcAft>
        <a:buFontTx/>
        <a:buNone/>
        <a:defRPr sz="1051" b="0" i="0" kern="1200">
          <a:solidFill>
            <a:srgbClr val="343638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270260" indent="-103580" algn="l" defTabSz="68575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051" b="0" i="0" kern="1200">
          <a:solidFill>
            <a:srgbClr val="343638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400030" indent="-129773" algn="l" defTabSz="68575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051" b="0" i="0" kern="1200">
          <a:solidFill>
            <a:srgbClr val="343638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535755" indent="-135725" algn="l" defTabSz="68575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051" b="0" i="0" kern="1200">
          <a:solidFill>
            <a:srgbClr val="343638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1885809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72" y="462218"/>
            <a:ext cx="8865704" cy="940359"/>
          </a:xfrm>
        </p:spPr>
        <p:txBody>
          <a:bodyPr>
            <a:no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Montserrat" panose="020B0604020202020204" charset="0"/>
                <a:ea typeface="Copperplate" charset="0"/>
                <a:cs typeface="Copperplate" charset="0"/>
              </a:rPr>
              <a:t>The Origin of Ultra-Diffuse Galaxies: </a:t>
            </a:r>
            <a:br>
              <a:rPr lang="en-US" sz="3000" dirty="0">
                <a:solidFill>
                  <a:schemeClr val="bg1"/>
                </a:solidFill>
                <a:latin typeface="Montserrat" panose="020B0604020202020204" charset="0"/>
                <a:ea typeface="Copperplate" charset="0"/>
                <a:cs typeface="Copperplate" charset="0"/>
              </a:rPr>
            </a:br>
            <a:r>
              <a:rPr lang="en-US" sz="3000" dirty="0">
                <a:solidFill>
                  <a:schemeClr val="bg1"/>
                </a:solidFill>
                <a:latin typeface="Montserrat" panose="020B0604020202020204" charset="0"/>
                <a:ea typeface="Copperplate" charset="0"/>
                <a:cs typeface="Copperplate" charset="0"/>
              </a:rPr>
              <a:t>Challenging the galaxy formation paradigm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sz="quarter" idx="1"/>
          </p:nvPr>
        </p:nvSpPr>
        <p:spPr>
          <a:xfrm>
            <a:off x="5727694" y="5242925"/>
            <a:ext cx="1556945" cy="422104"/>
          </a:xfrm>
        </p:spPr>
        <p:txBody>
          <a:bodyPr>
            <a:normAutofit/>
          </a:bodyPr>
          <a:lstStyle/>
          <a:p>
            <a:r>
              <a:rPr lang="en-US" sz="1500" b="0" dirty="0">
                <a:solidFill>
                  <a:schemeClr val="bg1"/>
                </a:solidFill>
                <a:latin typeface="+mn-lt"/>
              </a:rPr>
              <a:t>Jonah Gannon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53A3DD-0430-426E-873A-97B9A4156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47" y="4063370"/>
            <a:ext cx="1022793" cy="102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8709F31-60C6-4CE6-B021-77F6B3CAE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543" y="4070033"/>
            <a:ext cx="1022793" cy="102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846DD6-5D08-4CF2-B1FF-1B635274421B}"/>
              </a:ext>
            </a:extLst>
          </p:cNvPr>
          <p:cNvSpPr txBox="1"/>
          <p:nvPr/>
        </p:nvSpPr>
        <p:spPr>
          <a:xfrm>
            <a:off x="0" y="2095442"/>
            <a:ext cx="898737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100" b="1" dirty="0">
                <a:solidFill>
                  <a:srgbClr val="FFFF00"/>
                </a:solidFill>
              </a:rPr>
              <a:t>North American Collaborators    </a:t>
            </a:r>
          </a:p>
          <a:p>
            <a:pPr algn="ctr"/>
            <a:r>
              <a:rPr lang="en-AU" sz="2100" dirty="0">
                <a:solidFill>
                  <a:schemeClr val="bg1"/>
                </a:solidFill>
              </a:rPr>
              <a:t>Aaron Romanowsky, Alexa Villaume, Asher Wasserman, </a:t>
            </a:r>
            <a:r>
              <a:rPr lang="en-AU" sz="2100" dirty="0" err="1">
                <a:solidFill>
                  <a:schemeClr val="bg1"/>
                </a:solidFill>
              </a:rPr>
              <a:t>Adebusola</a:t>
            </a:r>
            <a:r>
              <a:rPr lang="en-AU" sz="2100" dirty="0">
                <a:solidFill>
                  <a:schemeClr val="bg1"/>
                </a:solidFill>
              </a:rPr>
              <a:t> Alabi  </a:t>
            </a:r>
          </a:p>
          <a:p>
            <a:pPr algn="ctr"/>
            <a:r>
              <a:rPr lang="en-AU" sz="2100" dirty="0">
                <a:solidFill>
                  <a:schemeClr val="bg1"/>
                </a:solidFill>
              </a:rPr>
              <a:t>Roberto Abraham, Pieter van </a:t>
            </a:r>
            <a:r>
              <a:rPr lang="en-AU" sz="2100" dirty="0" err="1">
                <a:solidFill>
                  <a:schemeClr val="bg1"/>
                </a:solidFill>
              </a:rPr>
              <a:t>Dokkum</a:t>
            </a:r>
            <a:r>
              <a:rPr lang="en-AU" sz="2100" dirty="0">
                <a:solidFill>
                  <a:schemeClr val="bg1"/>
                </a:solidFill>
              </a:rPr>
              <a:t>, </a:t>
            </a:r>
            <a:r>
              <a:rPr lang="en-AU" sz="2100" dirty="0" err="1">
                <a:solidFill>
                  <a:schemeClr val="bg1"/>
                </a:solidFill>
              </a:rPr>
              <a:t>Shany</a:t>
            </a:r>
            <a:r>
              <a:rPr lang="en-AU" sz="2100" dirty="0">
                <a:solidFill>
                  <a:schemeClr val="bg1"/>
                </a:solidFill>
              </a:rPr>
              <a:t> </a:t>
            </a:r>
            <a:r>
              <a:rPr lang="en-AU" sz="2100" dirty="0" err="1">
                <a:solidFill>
                  <a:schemeClr val="bg1"/>
                </a:solidFill>
              </a:rPr>
              <a:t>Danieli</a:t>
            </a:r>
            <a:r>
              <a:rPr lang="en-AU" sz="2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10D32B-B242-4E21-84C3-F7EE155AF37C}"/>
              </a:ext>
            </a:extLst>
          </p:cNvPr>
          <p:cNvSpPr txBox="1"/>
          <p:nvPr/>
        </p:nvSpPr>
        <p:spPr>
          <a:xfrm>
            <a:off x="1537307" y="5196772"/>
            <a:ext cx="15438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dirty="0" err="1">
                <a:solidFill>
                  <a:schemeClr val="bg1"/>
                </a:solidFill>
              </a:rPr>
              <a:t>Warrick</a:t>
            </a:r>
            <a:r>
              <a:rPr lang="en-AU" sz="1500" dirty="0">
                <a:solidFill>
                  <a:schemeClr val="bg1"/>
                </a:solidFill>
              </a:rPr>
              <a:t> Couch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E825BC-19B8-438E-AA4B-75581063B29A}"/>
              </a:ext>
            </a:extLst>
          </p:cNvPr>
          <p:cNvSpPr txBox="1"/>
          <p:nvPr/>
        </p:nvSpPr>
        <p:spPr>
          <a:xfrm>
            <a:off x="3081186" y="5136721"/>
            <a:ext cx="12900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dirty="0">
                <a:solidFill>
                  <a:schemeClr val="bg1"/>
                </a:solidFill>
              </a:rPr>
              <a:t>Anna </a:t>
            </a:r>
            <a:r>
              <a:rPr lang="en-AU" sz="1500" dirty="0" err="1">
                <a:solidFill>
                  <a:schemeClr val="bg1"/>
                </a:solidFill>
              </a:rPr>
              <a:t>Ferrè-Mateu</a:t>
            </a:r>
            <a:endParaRPr lang="en-AU" sz="15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1A982A-96F2-4706-8527-369A13409F29}"/>
              </a:ext>
            </a:extLst>
          </p:cNvPr>
          <p:cNvSpPr txBox="1"/>
          <p:nvPr/>
        </p:nvSpPr>
        <p:spPr>
          <a:xfrm>
            <a:off x="3769054" y="1275188"/>
            <a:ext cx="1711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Jean Brodie</a:t>
            </a:r>
          </a:p>
        </p:txBody>
      </p:sp>
      <p:pic>
        <p:nvPicPr>
          <p:cNvPr id="26" name="Picture 2" descr="Swinburne University of Technology - Wikipedia">
            <a:extLst>
              <a:ext uri="{FF2B5EF4-FFF2-40B4-BE49-F238E27FC236}">
                <a16:creationId xmlns:a16="http://schemas.microsoft.com/office/drawing/2014/main" id="{93AC90F3-E9A7-4A85-B771-745269F2A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741" y="5938163"/>
            <a:ext cx="1518637" cy="75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05370A-A4F2-4C73-BC9B-6D0A92F31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631" y="4091047"/>
            <a:ext cx="1010688" cy="1022793"/>
          </a:xfrm>
          <a:prstGeom prst="rect">
            <a:avLst/>
          </a:prstGeom>
        </p:spPr>
      </p:pic>
      <p:pic>
        <p:nvPicPr>
          <p:cNvPr id="7" name="Picture 6" descr="A person smiling for the picture&#10;&#10;Description automatically generated with low confidence">
            <a:extLst>
              <a:ext uri="{FF2B5EF4-FFF2-40B4-BE49-F238E27FC236}">
                <a16:creationId xmlns:a16="http://schemas.microsoft.com/office/drawing/2014/main" id="{6DC37B50-4957-45EA-ACCB-60E791284B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 r="7026" b="30322"/>
          <a:stretch/>
        </p:blipFill>
        <p:spPr>
          <a:xfrm>
            <a:off x="5936824" y="4079350"/>
            <a:ext cx="1022043" cy="1035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082BF7-CB6D-D64E-8D59-3B150091EA7B}"/>
              </a:ext>
            </a:extLst>
          </p:cNvPr>
          <p:cNvSpPr txBox="1"/>
          <p:nvPr/>
        </p:nvSpPr>
        <p:spPr>
          <a:xfrm>
            <a:off x="3033317" y="3403397"/>
            <a:ext cx="29360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rgbClr val="FFFF00"/>
                </a:solidFill>
              </a:rPr>
              <a:t>Swinburne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sz="2100" b="1" dirty="0">
                <a:solidFill>
                  <a:srgbClr val="FFFF00"/>
                </a:solidFill>
              </a:rPr>
              <a:t>Collaborators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77081-D43E-634F-92CE-B8BF7B5E3D70}"/>
              </a:ext>
            </a:extLst>
          </p:cNvPr>
          <p:cNvSpPr txBox="1"/>
          <p:nvPr/>
        </p:nvSpPr>
        <p:spPr>
          <a:xfrm>
            <a:off x="4327206" y="5252138"/>
            <a:ext cx="1330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500" dirty="0">
                <a:solidFill>
                  <a:schemeClr val="bg1"/>
                </a:solidFill>
              </a:rPr>
              <a:t>Steve Janssens</a:t>
            </a:r>
            <a:endParaRPr lang="en-US" sz="15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A6E2E3-D2A5-DE4A-8876-1327BBD9B106}"/>
              </a:ext>
            </a:extLst>
          </p:cNvPr>
          <p:cNvSpPr/>
          <p:nvPr/>
        </p:nvSpPr>
        <p:spPr>
          <a:xfrm>
            <a:off x="7354378" y="5242925"/>
            <a:ext cx="107330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Luisa </a:t>
            </a:r>
            <a:r>
              <a:rPr lang="en-US" sz="1500" dirty="0" err="1">
                <a:solidFill>
                  <a:schemeClr val="bg1"/>
                </a:solidFill>
              </a:rPr>
              <a:t>Buzzo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1" name="Picture 10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902D119A-471B-E041-9B26-D4CDF63358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452" y="4063118"/>
            <a:ext cx="875602" cy="10507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3B5B178-8C4C-104B-A461-06CB0F6AFF76}"/>
              </a:ext>
            </a:extLst>
          </p:cNvPr>
          <p:cNvSpPr txBox="1"/>
          <p:nvPr/>
        </p:nvSpPr>
        <p:spPr>
          <a:xfrm>
            <a:off x="176587" y="5196771"/>
            <a:ext cx="17037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dirty="0">
                <a:solidFill>
                  <a:schemeClr val="bg1"/>
                </a:solidFill>
              </a:rPr>
              <a:t>Duncan Forbes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D0B12-F4F7-E547-BCD1-D788FC965D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468229" y="4154761"/>
            <a:ext cx="1145780" cy="93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3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03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roppedImage.pdf" descr="droppedImage.pdf">
            <a:extLst>
              <a:ext uri="{FF2B5EF4-FFF2-40B4-BE49-F238E27FC236}">
                <a16:creationId xmlns:a16="http://schemas.microsoft.com/office/drawing/2014/main" id="{F6C63239-6914-E549-B128-41136F27D3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7" t="292" r="31792" b="44824"/>
          <a:stretch>
            <a:fillRect/>
          </a:stretch>
        </p:blipFill>
        <p:spPr>
          <a:xfrm>
            <a:off x="-352095" y="1"/>
            <a:ext cx="949609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alk Outline"/>
          <p:cNvSpPr txBox="1">
            <a:spLocks noGrp="1"/>
          </p:cNvSpPr>
          <p:nvPr>
            <p:ph type="body" sz="quarter" idx="1"/>
          </p:nvPr>
        </p:nvSpPr>
        <p:spPr>
          <a:xfrm>
            <a:off x="1496157" y="149154"/>
            <a:ext cx="5518547" cy="59605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sz="2800" dirty="0">
                <a:latin typeface="+mn-lt"/>
              </a:rPr>
              <a:t>Talk Outline</a:t>
            </a:r>
          </a:p>
        </p:txBody>
      </p:sp>
      <p:sp>
        <p:nvSpPr>
          <p:cNvPr id="202" name="Introduction to me…"/>
          <p:cNvSpPr txBox="1"/>
          <p:nvPr/>
        </p:nvSpPr>
        <p:spPr>
          <a:xfrm>
            <a:off x="0" y="2305503"/>
            <a:ext cx="5825741" cy="454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pPr>
              <a:defRPr sz="2600"/>
            </a:pPr>
            <a:endParaRPr sz="2600" dirty="0"/>
          </a:p>
        </p:txBody>
      </p:sp>
      <p:pic>
        <p:nvPicPr>
          <p:cNvPr id="8" name="Picture 2" descr="Swinburne University of Technology - Wikipedia">
            <a:extLst>
              <a:ext uri="{FF2B5EF4-FFF2-40B4-BE49-F238E27FC236}">
                <a16:creationId xmlns:a16="http://schemas.microsoft.com/office/drawing/2014/main" id="{B8585577-6A35-4C42-A290-384EDCDDC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224" y="6062918"/>
            <a:ext cx="1392963" cy="69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5049D8-D164-CF4F-B2D7-F66B57289D8B}"/>
              </a:ext>
            </a:extLst>
          </p:cNvPr>
          <p:cNvSpPr/>
          <p:nvPr/>
        </p:nvSpPr>
        <p:spPr>
          <a:xfrm>
            <a:off x="-178554" y="394174"/>
            <a:ext cx="921122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endParaRPr lang="en-AU" sz="2200" dirty="0">
              <a:latin typeface="Montserrat" panose="020B0604020202020204" charset="0"/>
            </a:endParaRP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The Globular Cluster – Galaxy Connection</a:t>
            </a: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What are Ultra Diffuse Galaxies (UDGs)?</a:t>
            </a: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Why are Globular Clusters particularly important for understanding UDGs?</a:t>
            </a: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Multiple types of UDGs</a:t>
            </a: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The Challenge for Simulations</a:t>
            </a:r>
          </a:p>
          <a:p>
            <a:pPr marL="557185" lvl="1" indent="-214303">
              <a:buFont typeface="Arial" panose="020B0604020202020204" pitchFamily="34" charset="0"/>
              <a:buChar char="•"/>
              <a:defRPr/>
            </a:pPr>
            <a:r>
              <a:rPr lang="en-AU" sz="2200" dirty="0"/>
              <a:t>Summary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559135-DFE2-2D4E-ACFC-8F913360934C}"/>
              </a:ext>
            </a:extLst>
          </p:cNvPr>
          <p:cNvSpPr/>
          <p:nvPr/>
        </p:nvSpPr>
        <p:spPr>
          <a:xfrm>
            <a:off x="363763" y="6226152"/>
            <a:ext cx="4465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41081" hangingPunct="0"/>
            <a:r>
              <a:rPr lang="en-US" dirty="0">
                <a:solidFill>
                  <a:schemeClr val="bg1"/>
                </a:solidFill>
              </a:rPr>
              <a:t>Keck twin 10-metre telescopes on Mauna Kea</a:t>
            </a:r>
            <a:endParaRPr lang="en-US" dirty="0">
              <a:solidFill>
                <a:schemeClr val="bg1"/>
              </a:solidFill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994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41" y="4286967"/>
            <a:ext cx="2294875" cy="15467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419" y="4286966"/>
            <a:ext cx="3615635" cy="15467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4" descr="Picture 4"/>
          <p:cNvPicPr>
            <a:picLocks noChangeAspect="1"/>
          </p:cNvPicPr>
          <p:nvPr/>
        </p:nvPicPr>
        <p:blipFill>
          <a:blip r:embed="rId5"/>
          <a:srcRect t="24062"/>
          <a:stretch>
            <a:fillRect/>
          </a:stretch>
        </p:blipFill>
        <p:spPr>
          <a:xfrm>
            <a:off x="6328056" y="4351665"/>
            <a:ext cx="2715864" cy="1546767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Rectangle 5"/>
          <p:cNvSpPr txBox="1"/>
          <p:nvPr/>
        </p:nvSpPr>
        <p:spPr>
          <a:xfrm>
            <a:off x="6496485" y="5929353"/>
            <a:ext cx="2294875" cy="24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300480">
              <a:defRPr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477" dirty="0"/>
              <a:t>E</a:t>
            </a:r>
            <a:r>
              <a:rPr lang="en-US" sz="1477" dirty="0"/>
              <a:t>lliptical</a:t>
            </a:r>
            <a:r>
              <a:rPr sz="1477" dirty="0"/>
              <a:t>s: 100s to10,000</a:t>
            </a:r>
            <a:r>
              <a:rPr sz="1583" dirty="0"/>
              <a:t>+</a:t>
            </a:r>
          </a:p>
        </p:txBody>
      </p:sp>
      <p:sp>
        <p:nvSpPr>
          <p:cNvPr id="225" name="Rectangle 6"/>
          <p:cNvSpPr txBox="1"/>
          <p:nvPr/>
        </p:nvSpPr>
        <p:spPr>
          <a:xfrm>
            <a:off x="3443075" y="5966415"/>
            <a:ext cx="2417715" cy="227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685742">
              <a:defRPr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77" dirty="0"/>
              <a:t>Spirals: 10s to 100s</a:t>
            </a:r>
            <a:r>
              <a:rPr sz="1477" baseline="31999" dirty="0"/>
              <a:t> </a:t>
            </a:r>
          </a:p>
        </p:txBody>
      </p:sp>
      <p:sp>
        <p:nvSpPr>
          <p:cNvPr id="226" name="Rectangle 7"/>
          <p:cNvSpPr txBox="1"/>
          <p:nvPr/>
        </p:nvSpPr>
        <p:spPr>
          <a:xfrm>
            <a:off x="542110" y="5984571"/>
            <a:ext cx="1614043" cy="227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300480">
              <a:defRPr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477" dirty="0"/>
              <a:t>Dwarfs: 0 to 10s</a:t>
            </a:r>
          </a:p>
        </p:txBody>
      </p:sp>
      <p:pic>
        <p:nvPicPr>
          <p:cNvPr id="227" name="Picture 9" descr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237" y="29095"/>
            <a:ext cx="4674592" cy="4291650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Rectangle 2"/>
          <p:cNvSpPr txBox="1"/>
          <p:nvPr/>
        </p:nvSpPr>
        <p:spPr>
          <a:xfrm>
            <a:off x="0" y="147484"/>
            <a:ext cx="3621523" cy="438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>
            <a:lvl1pPr defTabSz="1300480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en-AU" sz="2400" dirty="0">
                <a:solidFill>
                  <a:schemeClr val="bg1"/>
                </a:solidFill>
              </a:rPr>
              <a:t>Globular Clusters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29" name="Rectangle 3"/>
          <p:cNvSpPr txBox="1"/>
          <p:nvPr/>
        </p:nvSpPr>
        <p:spPr>
          <a:xfrm>
            <a:off x="160141" y="718746"/>
            <a:ext cx="3750470" cy="3454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marL="253136" indent="-253136" defTabSz="685742">
              <a:buSzPct val="100000"/>
              <a:buFont typeface="Arial"/>
              <a:buChar char="•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solidFill>
                  <a:schemeClr val="bg1"/>
                </a:solidFill>
              </a:rPr>
              <a:t>Spherical aggregates of stars </a:t>
            </a:r>
          </a:p>
          <a:p>
            <a:pPr defTabSz="685742">
              <a:buSzPct val="100000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solidFill>
                  <a:schemeClr val="bg1"/>
                </a:solidFill>
              </a:rPr>
              <a:t>    (10</a:t>
            </a:r>
            <a:r>
              <a:rPr lang="en-US" sz="2000" baseline="31999" dirty="0">
                <a:solidFill>
                  <a:schemeClr val="bg1"/>
                </a:solidFill>
              </a:rPr>
              <a:t>5</a:t>
            </a:r>
            <a:r>
              <a:rPr lang="en-US" sz="2000" dirty="0">
                <a:solidFill>
                  <a:schemeClr val="bg1"/>
                </a:solidFill>
              </a:rPr>
              <a:t>­−10</a:t>
            </a:r>
            <a:r>
              <a:rPr lang="en-US" sz="2000" baseline="31999" dirty="0">
                <a:solidFill>
                  <a:schemeClr val="bg1"/>
                </a:solidFill>
              </a:rPr>
              <a:t>6 </a:t>
            </a:r>
            <a:r>
              <a:rPr lang="en-US" sz="2000" dirty="0">
                <a:solidFill>
                  <a:schemeClr val="bg1"/>
                </a:solidFill>
              </a:rPr>
              <a:t>M</a:t>
            </a:r>
            <a:r>
              <a:rPr lang="en-US" sz="2000" baseline="-5999" dirty="0">
                <a:solidFill>
                  <a:schemeClr val="bg1"/>
                </a:solidFill>
              </a:rPr>
              <a:t>☉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  <a:p>
            <a:pPr marL="253136" indent="-253136" defTabSz="685742">
              <a:buSzPct val="100000"/>
              <a:buFont typeface="Arial"/>
              <a:buChar char="•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chemeClr val="bg1"/>
                </a:solidFill>
              </a:rPr>
              <a:t>Almost all galaxies </a:t>
            </a:r>
            <a:br>
              <a:rPr sz="2000" dirty="0">
                <a:solidFill>
                  <a:schemeClr val="bg1"/>
                </a:solidFill>
              </a:rPr>
            </a:br>
            <a:r>
              <a:rPr sz="2000" dirty="0">
                <a:solidFill>
                  <a:schemeClr val="bg1"/>
                </a:solidFill>
              </a:rPr>
              <a:t>(&gt;10</a:t>
            </a:r>
            <a:r>
              <a:rPr sz="2000" baseline="31999" dirty="0">
                <a:solidFill>
                  <a:schemeClr val="bg1"/>
                </a:solidFill>
              </a:rPr>
              <a:t>9 </a:t>
            </a:r>
            <a:r>
              <a:rPr sz="2000" dirty="0">
                <a:solidFill>
                  <a:schemeClr val="bg1"/>
                </a:solidFill>
              </a:rPr>
              <a:t>M</a:t>
            </a:r>
            <a:r>
              <a:rPr sz="2000" baseline="-5999" dirty="0">
                <a:solidFill>
                  <a:schemeClr val="bg1"/>
                </a:solidFill>
              </a:rPr>
              <a:t>☉</a:t>
            </a:r>
            <a:r>
              <a:rPr sz="2000" dirty="0">
                <a:solidFill>
                  <a:schemeClr val="bg1"/>
                </a:solidFill>
              </a:rPr>
              <a:t>) host GC systems</a:t>
            </a:r>
          </a:p>
          <a:p>
            <a:pPr marL="253136" indent="-253136" defTabSz="685742">
              <a:buSzPct val="100000"/>
              <a:buFont typeface="Arial"/>
              <a:buChar char="•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chemeClr val="bg1"/>
                </a:solidFill>
              </a:rPr>
              <a:t>GC formation accompanies all major star formation</a:t>
            </a:r>
          </a:p>
          <a:p>
            <a:pPr marL="253136" indent="-253136" defTabSz="685742">
              <a:buSzPct val="100000"/>
              <a:buFont typeface="Arial"/>
              <a:buChar char="•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chemeClr val="bg1"/>
                </a:solidFill>
              </a:rPr>
              <a:t>Vast majority are old</a:t>
            </a:r>
          </a:p>
          <a:p>
            <a:pPr marL="253136" indent="-253136" defTabSz="685742">
              <a:buSzPct val="100000"/>
              <a:buFont typeface="Arial"/>
              <a:buChar char="•"/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chemeClr val="bg1"/>
                </a:solidFill>
              </a:rPr>
              <a:t>Bright fossil tracers of galaxy formation </a:t>
            </a:r>
          </a:p>
          <a:p>
            <a:pPr marL="253136" indent="-253136" defTabSz="685742">
              <a:buSzPct val="100000"/>
              <a:buFont typeface="Arial"/>
              <a:buChar char="•"/>
              <a:defRPr sz="27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>
                <a:solidFill>
                  <a:schemeClr val="bg1"/>
                </a:solidFill>
              </a:rPr>
              <a:t>Spectroscopy feasible to </a:t>
            </a:r>
            <a:br>
              <a:rPr sz="2000" dirty="0">
                <a:solidFill>
                  <a:schemeClr val="bg1"/>
                </a:solidFill>
              </a:rPr>
            </a:br>
            <a:r>
              <a:rPr sz="2000" dirty="0">
                <a:solidFill>
                  <a:schemeClr val="bg1"/>
                </a:solidFill>
              </a:rPr>
              <a:t>~ 50 </a:t>
            </a:r>
            <a:r>
              <a:rPr sz="2000" dirty="0" err="1">
                <a:solidFill>
                  <a:schemeClr val="bg1"/>
                </a:solidFill>
              </a:rPr>
              <a:t>Mpc</a:t>
            </a:r>
            <a:endParaRPr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6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Screen Shot 2014-04-18 at 4.36.33 PM.png" descr="Screen Shot 2014-04-18 at 4.36.33 PM.png"/>
          <p:cNvPicPr>
            <a:picLocks noChangeAspect="1"/>
          </p:cNvPicPr>
          <p:nvPr/>
        </p:nvPicPr>
        <p:blipFill>
          <a:blip r:embed="rId3"/>
          <a:srcRect l="1358" t="65980" r="1456" b="1144"/>
          <a:stretch>
            <a:fillRect/>
          </a:stretch>
        </p:blipFill>
        <p:spPr>
          <a:xfrm>
            <a:off x="-189916" y="4269172"/>
            <a:ext cx="5848481" cy="2156520"/>
          </a:xfrm>
          <a:prstGeom prst="rect">
            <a:avLst/>
          </a:prstGeom>
          <a:ln w="12700">
            <a:miter lim="400000"/>
          </a:ln>
        </p:spPr>
      </p:pic>
      <p:sp>
        <p:nvSpPr>
          <p:cNvPr id="534" name="disturbed spiral→"/>
          <p:cNvSpPr txBox="1"/>
          <p:nvPr/>
        </p:nvSpPr>
        <p:spPr>
          <a:xfrm>
            <a:off x="2908414" y="5694719"/>
            <a:ext cx="1220767" cy="248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584200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265"/>
              <a:t>disturbed spiral→</a:t>
            </a:r>
          </a:p>
        </p:txBody>
      </p:sp>
      <p:sp>
        <p:nvSpPr>
          <p:cNvPr id="535" name="Subaru/Suprime-Cam"/>
          <p:cNvSpPr txBox="1"/>
          <p:nvPr/>
        </p:nvSpPr>
        <p:spPr>
          <a:xfrm>
            <a:off x="4162929" y="4449728"/>
            <a:ext cx="1526977" cy="248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 anchor="ctr">
            <a:spAutoFit/>
          </a:bodyPr>
          <a:lstStyle>
            <a:lvl1pPr algn="ctr" defTabSz="584200">
              <a:defRPr sz="2400" i="1">
                <a:solidFill>
                  <a:srgbClr val="FFFF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265"/>
              <a:t>Subaru/Suprime-Cam</a:t>
            </a:r>
          </a:p>
        </p:txBody>
      </p:sp>
      <p:sp>
        <p:nvSpPr>
          <p:cNvPr id="538" name="Line"/>
          <p:cNvSpPr/>
          <p:nvPr/>
        </p:nvSpPr>
        <p:spPr>
          <a:xfrm flipH="1" flipV="1">
            <a:off x="1658675" y="2161815"/>
            <a:ext cx="93680" cy="439871"/>
          </a:xfrm>
          <a:prstGeom prst="line">
            <a:avLst/>
          </a:prstGeom>
          <a:ln w="38100">
            <a:solidFill>
              <a:srgbClr val="00F900"/>
            </a:solidFill>
            <a:miter lim="400000"/>
            <a:headEnd type="stealth"/>
          </a:ln>
        </p:spPr>
        <p:txBody>
          <a:bodyPr lIns="26789" tIns="26789" rIns="26789" bIns="26789" anchor="ctr"/>
          <a:lstStyle/>
          <a:p>
            <a:endParaRPr sz="949"/>
          </a:p>
        </p:txBody>
      </p:sp>
      <p:sp>
        <p:nvSpPr>
          <p:cNvPr id="539" name="Red nugget NGC 4342 is being stripped by NGC 4365: GCs and stream stars share velocity and stellar pop characteristics"/>
          <p:cNvSpPr txBox="1"/>
          <p:nvPr/>
        </p:nvSpPr>
        <p:spPr>
          <a:xfrm>
            <a:off x="5061502" y="3106604"/>
            <a:ext cx="3040559" cy="63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 anchor="ctr">
            <a:spAutoFit/>
          </a:bodyPr>
          <a:lstStyle>
            <a:lvl1pPr defTabSz="584200">
              <a:defRPr sz="24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265"/>
              <a:t>Red nugget NGC 4342 is being stripped by NGC 4365: GCs and stream stars share velocity and stellar pop characteristics</a:t>
            </a:r>
          </a:p>
        </p:txBody>
      </p:sp>
      <p:sp>
        <p:nvSpPr>
          <p:cNvPr id="540" name="Foster+ 2014"/>
          <p:cNvSpPr txBox="1"/>
          <p:nvPr/>
        </p:nvSpPr>
        <p:spPr>
          <a:xfrm>
            <a:off x="3246367" y="1545281"/>
            <a:ext cx="810719" cy="224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584200"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108"/>
              <a:t>Foster+ 2014</a:t>
            </a:r>
          </a:p>
        </p:txBody>
      </p:sp>
      <p:sp>
        <p:nvSpPr>
          <p:cNvPr id="541" name="NGC 4651"/>
          <p:cNvSpPr txBox="1"/>
          <p:nvPr/>
        </p:nvSpPr>
        <p:spPr>
          <a:xfrm>
            <a:off x="3419130" y="1786868"/>
            <a:ext cx="738584" cy="257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584200">
              <a:defRPr sz="2500">
                <a:solidFill>
                  <a:srgbClr val="FFFF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319"/>
              <a:t>NGC 4651</a:t>
            </a:r>
          </a:p>
        </p:txBody>
      </p:sp>
      <p:pic>
        <p:nvPicPr>
          <p:cNvPr id="543" name="Screen Shot 2016-01-25 at 5.00.03 PM.png" descr="Screen Shot 2016-01-25 at 5.00.03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049" y="4735415"/>
            <a:ext cx="2341724" cy="867579"/>
          </a:xfrm>
          <a:prstGeom prst="rect">
            <a:avLst/>
          </a:prstGeom>
          <a:ln w="12700">
            <a:miter lim="400000"/>
          </a:ln>
        </p:spPr>
      </p:pic>
      <p:sp>
        <p:nvSpPr>
          <p:cNvPr id="544" name="Jennings, Romanowsky, Brodie+ 2015"/>
          <p:cNvSpPr txBox="1"/>
          <p:nvPr/>
        </p:nvSpPr>
        <p:spPr>
          <a:xfrm>
            <a:off x="5724652" y="6244056"/>
            <a:ext cx="2390951" cy="546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>
            <a:lvl1pPr>
              <a:defRPr sz="2600"/>
            </a:lvl1pPr>
          </a:lstStyle>
          <a:p>
            <a:r>
              <a:rPr sz="1600" dirty="0"/>
              <a:t>Jennings, Romanowsky, Brodie+ 2015</a:t>
            </a:r>
          </a:p>
        </p:txBody>
      </p:sp>
      <p:sp>
        <p:nvSpPr>
          <p:cNvPr id="545" name="Line"/>
          <p:cNvSpPr/>
          <p:nvPr/>
        </p:nvSpPr>
        <p:spPr>
          <a:xfrm flipH="1" flipV="1">
            <a:off x="1876096" y="4250327"/>
            <a:ext cx="308303" cy="746012"/>
          </a:xfrm>
          <a:prstGeom prst="line">
            <a:avLst/>
          </a:prstGeom>
          <a:ln w="38100">
            <a:solidFill>
              <a:srgbClr val="00F900"/>
            </a:solidFill>
            <a:miter lim="400000"/>
            <a:headEnd type="stealth"/>
          </a:ln>
        </p:spPr>
        <p:txBody>
          <a:bodyPr lIns="26789" tIns="26789" rIns="26789" bIns="26789" anchor="ctr"/>
          <a:lstStyle/>
          <a:p>
            <a:endParaRPr sz="949"/>
          </a:p>
        </p:txBody>
      </p:sp>
      <p:sp>
        <p:nvSpPr>
          <p:cNvPr id="546" name="ω Cen in formation!"/>
          <p:cNvSpPr txBox="1"/>
          <p:nvPr/>
        </p:nvSpPr>
        <p:spPr>
          <a:xfrm>
            <a:off x="1109049" y="1605209"/>
            <a:ext cx="910829" cy="508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 anchor="ctr">
            <a:spAutoFit/>
          </a:bodyPr>
          <a:lstStyle>
            <a:lvl1pPr algn="ctr" defTabSz="584200">
              <a:defRPr sz="2800">
                <a:solidFill>
                  <a:srgbClr val="00F900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477"/>
              <a:t>ω Cen in formation!</a:t>
            </a:r>
          </a:p>
        </p:txBody>
      </p:sp>
      <p:sp>
        <p:nvSpPr>
          <p:cNvPr id="548" name="ω Cen in formation!"/>
          <p:cNvSpPr txBox="1"/>
          <p:nvPr/>
        </p:nvSpPr>
        <p:spPr>
          <a:xfrm>
            <a:off x="533952" y="3980812"/>
            <a:ext cx="2249445" cy="281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>
            <a:lvl1pPr algn="ctr" defTabSz="584200">
              <a:defRPr sz="2800">
                <a:solidFill>
                  <a:srgbClr val="008F00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1477" dirty="0"/>
              <a:t>UCDs</a:t>
            </a:r>
            <a:r>
              <a:rPr sz="1477" dirty="0"/>
              <a:t> in formation!</a:t>
            </a:r>
          </a:p>
        </p:txBody>
      </p:sp>
      <p:sp>
        <p:nvSpPr>
          <p:cNvPr id="550" name="NGC 3628"/>
          <p:cNvSpPr txBox="1"/>
          <p:nvPr/>
        </p:nvSpPr>
        <p:spPr>
          <a:xfrm>
            <a:off x="4654107" y="4678048"/>
            <a:ext cx="544620" cy="20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r>
              <a:rPr sz="949"/>
              <a:t>NGC 3628</a:t>
            </a:r>
          </a:p>
        </p:txBody>
      </p:sp>
      <p:sp>
        <p:nvSpPr>
          <p:cNvPr id="547" name="GCs and UCDs as markers of tidal interactions/mergers"/>
          <p:cNvSpPr txBox="1"/>
          <p:nvPr/>
        </p:nvSpPr>
        <p:spPr>
          <a:xfrm>
            <a:off x="843638" y="-32612"/>
            <a:ext cx="7685508" cy="13524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>
            <a:lvl1pPr algn="ctr" defTabSz="584200">
              <a:defRPr sz="35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AU" sz="2109" b="1" dirty="0"/>
              <a:t>Ultra Compact Dwarfs (UCDs)</a:t>
            </a:r>
            <a:br>
              <a:rPr lang="en-AU" sz="2109" dirty="0"/>
            </a:br>
            <a:r>
              <a:rPr lang="en-AU" sz="2109" dirty="0"/>
              <a:t>Larger and more massive than GCs </a:t>
            </a:r>
          </a:p>
          <a:p>
            <a:r>
              <a:rPr lang="en-AU" sz="2109" dirty="0"/>
              <a:t>Merged GCs, stripped nuclei or galaxy merger products? </a:t>
            </a:r>
          </a:p>
          <a:p>
            <a:endParaRPr sz="2109" dirty="0"/>
          </a:p>
        </p:txBody>
      </p:sp>
      <p:pic>
        <p:nvPicPr>
          <p:cNvPr id="537" name="Screen Shot 2014-04-18 at 4.36.33 PM.png" descr="Screen Shot 2014-04-18 at 4.36.33 PM.png"/>
          <p:cNvPicPr>
            <a:picLocks noChangeAspect="1"/>
          </p:cNvPicPr>
          <p:nvPr/>
        </p:nvPicPr>
        <p:blipFill>
          <a:blip r:embed="rId3"/>
          <a:srcRect l="1335" t="36561" r="50491" b="33710"/>
          <a:stretch>
            <a:fillRect/>
          </a:stretch>
        </p:blipFill>
        <p:spPr>
          <a:xfrm>
            <a:off x="-15429" y="1057793"/>
            <a:ext cx="4358203" cy="293164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3EF715-1133-F240-8AFE-3AEA4424A409}"/>
              </a:ext>
            </a:extLst>
          </p:cNvPr>
          <p:cNvSpPr/>
          <p:nvPr/>
        </p:nvSpPr>
        <p:spPr>
          <a:xfrm>
            <a:off x="5659032" y="4541202"/>
            <a:ext cx="31519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Many UCDs have Super Massive Black Holes at their </a:t>
            </a:r>
            <a:r>
              <a:rPr lang="en-US" dirty="0" err="1"/>
              <a:t>centres</a:t>
            </a:r>
            <a:r>
              <a:rPr lang="en-US" dirty="0"/>
              <a:t> </a:t>
            </a:r>
          </a:p>
          <a:p>
            <a:r>
              <a:rPr lang="en-US" dirty="0"/>
              <a:t> →</a:t>
            </a:r>
          </a:p>
          <a:p>
            <a:r>
              <a:rPr lang="en-US" dirty="0"/>
              <a:t>At least some UCDs are stripped galaxy nuclei</a:t>
            </a:r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957B8E32-78CA-F04E-B166-5CD89700E7D8}"/>
              </a:ext>
            </a:extLst>
          </p:cNvPr>
          <p:cNvSpPr/>
          <p:nvPr/>
        </p:nvSpPr>
        <p:spPr>
          <a:xfrm>
            <a:off x="947236" y="2707651"/>
            <a:ext cx="700680" cy="1266209"/>
          </a:xfrm>
          <a:prstGeom prst="line">
            <a:avLst/>
          </a:prstGeom>
          <a:ln w="38100">
            <a:solidFill>
              <a:srgbClr val="00F900"/>
            </a:solidFill>
            <a:miter lim="400000"/>
            <a:headEnd type="stealth"/>
          </a:ln>
        </p:spPr>
        <p:txBody>
          <a:bodyPr lIns="26789" tIns="26789" rIns="26789" bIns="26789" anchor="ctr"/>
          <a:lstStyle/>
          <a:p>
            <a:endParaRPr sz="949"/>
          </a:p>
        </p:txBody>
      </p:sp>
      <p:pic>
        <p:nvPicPr>
          <p:cNvPr id="542" name="Screen Shot 2015-07-26 at 3.07.42 PM.png" descr="Screen Shot 2015-07-26 at 3.07.42 PM.png"/>
          <p:cNvPicPr>
            <a:picLocks noChangeAspect="1"/>
          </p:cNvPicPr>
          <p:nvPr/>
        </p:nvPicPr>
        <p:blipFill rotWithShape="1">
          <a:blip r:embed="rId5"/>
          <a:srcRect t="7150"/>
          <a:stretch/>
        </p:blipFill>
        <p:spPr>
          <a:xfrm>
            <a:off x="4294473" y="1057793"/>
            <a:ext cx="4819061" cy="334189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7629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_2814_2e-Dragonfly-17.jpg">
            <a:extLst>
              <a:ext uri="{FF2B5EF4-FFF2-40B4-BE49-F238E27FC236}">
                <a16:creationId xmlns:a16="http://schemas.microsoft.com/office/drawing/2014/main" id="{793C8624-9E5E-483D-844C-A387617B3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92" y="681177"/>
            <a:ext cx="8881659" cy="542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61CDF3-7A11-479F-95D4-FDB69467B13B}"/>
              </a:ext>
            </a:extLst>
          </p:cNvPr>
          <p:cNvSpPr txBox="1"/>
          <p:nvPr/>
        </p:nvSpPr>
        <p:spPr>
          <a:xfrm>
            <a:off x="6275024" y="5547236"/>
            <a:ext cx="152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66">
              <a:defRPr/>
            </a:pPr>
            <a:r>
              <a:rPr lang="en-US" dirty="0">
                <a:solidFill>
                  <a:srgbClr val="FFFF00"/>
                </a:solidFill>
                <a:latin typeface="Montserrat" panose="020B0604020202020204" charset="0"/>
              </a:rPr>
              <a:t>Image to scale</a:t>
            </a:r>
          </a:p>
        </p:txBody>
      </p:sp>
      <p:sp>
        <p:nvSpPr>
          <p:cNvPr id="4" name="Ultra Diffuse Galaxies (UDGs)">
            <a:extLst>
              <a:ext uri="{FF2B5EF4-FFF2-40B4-BE49-F238E27FC236}">
                <a16:creationId xmlns:a16="http://schemas.microsoft.com/office/drawing/2014/main" id="{59B37CAA-5527-1D4E-A56B-B152CA7A13F3}"/>
              </a:ext>
            </a:extLst>
          </p:cNvPr>
          <p:cNvSpPr txBox="1"/>
          <p:nvPr/>
        </p:nvSpPr>
        <p:spPr>
          <a:xfrm>
            <a:off x="2122387" y="46389"/>
            <a:ext cx="5866719" cy="59631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sz="3375" dirty="0"/>
              <a:t>Ultra Diffuse Galaxies (UDGs)</a:t>
            </a:r>
          </a:p>
        </p:txBody>
      </p:sp>
      <p:pic>
        <p:nvPicPr>
          <p:cNvPr id="9" name="Picture 8" descr="A picture containing outdoor object, night sky&#10;&#10;Description automatically generated">
            <a:extLst>
              <a:ext uri="{FF2B5EF4-FFF2-40B4-BE49-F238E27FC236}">
                <a16:creationId xmlns:a16="http://schemas.microsoft.com/office/drawing/2014/main" id="{58C109D6-7A8E-4342-A74D-ACFCDC86EB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4" t="-10221" r="-12874" b="17360"/>
          <a:stretch/>
        </p:blipFill>
        <p:spPr>
          <a:xfrm>
            <a:off x="7217665" y="880764"/>
            <a:ext cx="1110427" cy="706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50F64E-75EC-8C4A-B07D-55E159A8529C}"/>
              </a:ext>
            </a:extLst>
          </p:cNvPr>
          <p:cNvSpPr txBox="1"/>
          <p:nvPr/>
        </p:nvSpPr>
        <p:spPr>
          <a:xfrm>
            <a:off x="7079234" y="1513556"/>
            <a:ext cx="189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dwarf spheroidal</a:t>
            </a:r>
          </a:p>
        </p:txBody>
      </p:sp>
      <p:sp>
        <p:nvSpPr>
          <p:cNvPr id="11" name="Working definition: UDGs are LSB galaxies with sizes Re &gt; 1.5 kpc">
            <a:extLst>
              <a:ext uri="{FF2B5EF4-FFF2-40B4-BE49-F238E27FC236}">
                <a16:creationId xmlns:a16="http://schemas.microsoft.com/office/drawing/2014/main" id="{CD34DED8-F4FE-8F46-A2AA-DC26AF73DCBC}"/>
              </a:ext>
            </a:extLst>
          </p:cNvPr>
          <p:cNvSpPr txBox="1"/>
          <p:nvPr/>
        </p:nvSpPr>
        <p:spPr>
          <a:xfrm>
            <a:off x="131800" y="6101502"/>
            <a:ext cx="7603055" cy="669654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pPr>
              <a:defRPr sz="2800" b="1">
                <a:solidFill>
                  <a:srgbClr val="00FDFF"/>
                </a:solidFill>
              </a:defRPr>
            </a:pPr>
            <a:r>
              <a:rPr sz="2000" dirty="0"/>
              <a:t>Working definition: </a:t>
            </a:r>
            <a:endParaRPr lang="en-AU" sz="2000" dirty="0"/>
          </a:p>
          <a:p>
            <a:pPr>
              <a:defRPr sz="2800" b="1">
                <a:solidFill>
                  <a:srgbClr val="00FDFF"/>
                </a:solidFill>
              </a:defRPr>
            </a:pPr>
            <a:r>
              <a:rPr sz="2000" dirty="0"/>
              <a:t>UDGs are LSB galaxies</a:t>
            </a:r>
            <a:r>
              <a:rPr lang="en-AU" sz="2000" dirty="0"/>
              <a:t> (𝜇&gt;24 m/arcsec</a:t>
            </a:r>
            <a:r>
              <a:rPr lang="en-AU" sz="2000" baseline="30000" dirty="0"/>
              <a:t>2</a:t>
            </a:r>
            <a:r>
              <a:rPr lang="en-AU" sz="2000" dirty="0"/>
              <a:t>), </a:t>
            </a:r>
            <a:r>
              <a:rPr sz="2000" dirty="0"/>
              <a:t>sizes R</a:t>
            </a:r>
            <a:r>
              <a:rPr sz="2000" baseline="-5999" dirty="0"/>
              <a:t>e </a:t>
            </a:r>
            <a:r>
              <a:rPr sz="2000" dirty="0"/>
              <a:t>&gt; 1.5 kpc</a:t>
            </a:r>
          </a:p>
        </p:txBody>
      </p:sp>
    </p:spTree>
    <p:extLst>
      <p:ext uri="{BB962C8B-B14F-4D97-AF65-F5344CB8AC3E}">
        <p14:creationId xmlns:p14="http://schemas.microsoft.com/office/powerpoint/2010/main" val="169733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CSS4f.png" descr="CSS4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81" y="872952"/>
            <a:ext cx="8447985" cy="4663692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⦁"/>
          <p:cNvSpPr txBox="1"/>
          <p:nvPr/>
        </p:nvSpPr>
        <p:spPr>
          <a:xfrm>
            <a:off x="4310558" y="4012653"/>
            <a:ext cx="188753" cy="42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>
              <a:defRPr sz="4600"/>
            </a:lvl1pPr>
          </a:lstStyle>
          <a:p>
            <a:r>
              <a:rPr sz="2427"/>
              <a:t>⦁</a:t>
            </a:r>
          </a:p>
        </p:txBody>
      </p:sp>
      <p:sp>
        <p:nvSpPr>
          <p:cNvPr id="316" name="Distance-confirmed hot stellar systems"/>
          <p:cNvSpPr txBox="1"/>
          <p:nvPr/>
        </p:nvSpPr>
        <p:spPr>
          <a:xfrm>
            <a:off x="2854923" y="5633600"/>
            <a:ext cx="4093027" cy="361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>
              <a:defRPr sz="3000"/>
            </a:lvl1pPr>
          </a:lstStyle>
          <a:p>
            <a:r>
              <a:rPr sz="2000" dirty="0"/>
              <a:t>Distance-confirmed hot stellar systems</a:t>
            </a:r>
          </a:p>
        </p:txBody>
      </p:sp>
      <p:sp>
        <p:nvSpPr>
          <p:cNvPr id="318" name="added since Brodie+ 2011"/>
          <p:cNvSpPr txBox="1"/>
          <p:nvPr/>
        </p:nvSpPr>
        <p:spPr>
          <a:xfrm>
            <a:off x="3760839" y="6124944"/>
            <a:ext cx="3575513" cy="361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>
            <a:lvl1pPr>
              <a:defRPr sz="3000"/>
            </a:lvl1pPr>
          </a:lstStyle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•</a:t>
            </a:r>
            <a:r>
              <a:rPr lang="en-US" sz="2000" dirty="0"/>
              <a:t> </a:t>
            </a:r>
            <a:r>
              <a:rPr sz="2000" dirty="0"/>
              <a:t>added since Brodie+ 2011</a:t>
            </a:r>
          </a:p>
        </p:txBody>
      </p:sp>
      <p:sp>
        <p:nvSpPr>
          <p:cNvPr id="319" name="Text"/>
          <p:cNvSpPr txBox="1"/>
          <p:nvPr/>
        </p:nvSpPr>
        <p:spPr>
          <a:xfrm>
            <a:off x="2298752" y="2038443"/>
            <a:ext cx="2385744" cy="2650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6789" tIns="26789" rIns="26789" bIns="26789" anchor="ctr">
            <a:spAutoFit/>
          </a:bodyPr>
          <a:lstStyle/>
          <a:p>
            <a:pPr defTabSz="308047">
              <a:defRPr sz="2600">
                <a:latin typeface="+mn-lt"/>
                <a:ea typeface="+mn-ea"/>
                <a:cs typeface="+mn-cs"/>
                <a:sym typeface="Gill Sans"/>
              </a:defRPr>
            </a:pPr>
            <a:endParaRPr sz="1371"/>
          </a:p>
        </p:txBody>
      </p:sp>
      <p:sp>
        <p:nvSpPr>
          <p:cNvPr id="320" name="Text"/>
          <p:cNvSpPr txBox="1"/>
          <p:nvPr/>
        </p:nvSpPr>
        <p:spPr>
          <a:xfrm>
            <a:off x="1691755" y="1012868"/>
            <a:ext cx="5786439" cy="313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 anchor="ctr">
            <a:spAutoFit/>
          </a:bodyPr>
          <a:lstStyle/>
          <a:p>
            <a:pPr defTabSz="308047">
              <a:defRPr sz="3200">
                <a:latin typeface="+mn-lt"/>
                <a:ea typeface="+mn-ea"/>
                <a:cs typeface="+mn-cs"/>
                <a:sym typeface="Gill Sans"/>
              </a:defRPr>
            </a:pPr>
            <a:endParaRPr sz="1688"/>
          </a:p>
        </p:txBody>
      </p:sp>
      <p:sp>
        <p:nvSpPr>
          <p:cNvPr id="321" name="The “Everything” Plot"/>
          <p:cNvSpPr txBox="1"/>
          <p:nvPr/>
        </p:nvSpPr>
        <p:spPr>
          <a:xfrm>
            <a:off x="3295365" y="258140"/>
            <a:ext cx="2745928" cy="423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defTabSz="584200">
              <a:defRPr sz="34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2400" dirty="0"/>
              <a:t>The “Everything” Plot</a:t>
            </a:r>
          </a:p>
        </p:txBody>
      </p:sp>
    </p:spTree>
    <p:extLst>
      <p:ext uri="{BB962C8B-B14F-4D97-AF65-F5344CB8AC3E}">
        <p14:creationId xmlns:p14="http://schemas.microsoft.com/office/powerpoint/2010/main" val="411543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36D920D7-4ECE-A149-B159-82494022E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13" y="177029"/>
            <a:ext cx="6226712" cy="61372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B6FED3-065A-6A48-843F-A3C1096A2131}"/>
              </a:ext>
            </a:extLst>
          </p:cNvPr>
          <p:cNvSpPr/>
          <p:nvPr/>
        </p:nvSpPr>
        <p:spPr>
          <a:xfrm>
            <a:off x="-179866" y="249892"/>
            <a:ext cx="5321497" cy="538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7418">
              <a:buSzPct val="171000"/>
              <a:defRPr sz="2700"/>
            </a:pPr>
            <a:endParaRPr lang="en-US" sz="1424" dirty="0"/>
          </a:p>
          <a:p>
            <a:pPr marL="167418">
              <a:buSzPct val="171000"/>
              <a:defRPr sz="2700"/>
            </a:pPr>
            <a:endParaRPr lang="en-US" sz="1477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DAA01-2B5A-B341-8A6A-1B4062B9232F}"/>
              </a:ext>
            </a:extLst>
          </p:cNvPr>
          <p:cNvSpPr txBox="1"/>
          <p:nvPr/>
        </p:nvSpPr>
        <p:spPr>
          <a:xfrm>
            <a:off x="900058" y="118460"/>
            <a:ext cx="2674057" cy="520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r>
              <a:rPr lang="en-US" sz="2400" b="1" dirty="0"/>
              <a:t>A bit of history</a:t>
            </a:r>
          </a:p>
          <a:p>
            <a:pPr defTabSz="241081" hangingPunct="0"/>
            <a:endParaRPr lang="en-US" sz="633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6C4989-9EC5-9D41-B048-C973D0CF52D0}"/>
              </a:ext>
            </a:extLst>
          </p:cNvPr>
          <p:cNvSpPr txBox="1"/>
          <p:nvPr/>
        </p:nvSpPr>
        <p:spPr>
          <a:xfrm>
            <a:off x="6819106" y="543692"/>
            <a:ext cx="2032850" cy="331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defTabSz="241081" hangingPunct="0"/>
            <a:r>
              <a:rPr lang="en-US" dirty="0"/>
              <a:t>van Dokkum+2015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7061C4-AAC1-3646-9F30-29743A35AB3B}"/>
              </a:ext>
            </a:extLst>
          </p:cNvPr>
          <p:cNvCxnSpPr>
            <a:cxnSpLocks/>
          </p:cNvCxnSpPr>
          <p:nvPr/>
        </p:nvCxnSpPr>
        <p:spPr>
          <a:xfrm flipV="1">
            <a:off x="6086391" y="392104"/>
            <a:ext cx="0" cy="5109151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945A5A-95BE-9345-B5A8-F722CC71FFA5}"/>
              </a:ext>
            </a:extLst>
          </p:cNvPr>
          <p:cNvSpPr txBox="1"/>
          <p:nvPr/>
        </p:nvSpPr>
        <p:spPr>
          <a:xfrm>
            <a:off x="1867064" y="149497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77943-2F04-764C-8FEA-5856DA5BF92D}"/>
              </a:ext>
            </a:extLst>
          </p:cNvPr>
          <p:cNvSpPr txBox="1"/>
          <p:nvPr/>
        </p:nvSpPr>
        <p:spPr>
          <a:xfrm>
            <a:off x="-92781" y="509286"/>
            <a:ext cx="31718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7418">
              <a:buSzPct val="171000"/>
              <a:defRPr sz="2700"/>
            </a:pPr>
            <a:r>
              <a:rPr lang="en-US" sz="2000" dirty="0"/>
              <a:t>Low Surface Brightness galaxies with UDG properties are not new </a:t>
            </a:r>
          </a:p>
          <a:p>
            <a:pPr marL="167418">
              <a:buSzPct val="171000"/>
              <a:defRPr sz="2700"/>
            </a:pPr>
            <a:endParaRPr lang="en-US" sz="2000" dirty="0">
              <a:solidFill>
                <a:srgbClr val="FF0000"/>
              </a:solidFill>
            </a:endParaRPr>
          </a:p>
          <a:p>
            <a:pPr marL="167418">
              <a:buSzPct val="171000"/>
              <a:defRPr sz="2700"/>
            </a:pPr>
            <a:r>
              <a:rPr lang="en-US" sz="2000" dirty="0">
                <a:solidFill>
                  <a:srgbClr val="FF0000"/>
                </a:solidFill>
              </a:rPr>
              <a:t>Handful</a:t>
            </a:r>
            <a:r>
              <a:rPr lang="en-US" sz="2000" dirty="0"/>
              <a:t> discovered much earlier  </a:t>
            </a:r>
          </a:p>
          <a:p>
            <a:pPr marL="167418">
              <a:buSzPct val="171000"/>
              <a:defRPr sz="2700"/>
            </a:pPr>
            <a:r>
              <a:rPr lang="en-US" sz="2000" dirty="0" err="1">
                <a:solidFill>
                  <a:srgbClr val="7030A0"/>
                </a:solidFill>
              </a:rPr>
              <a:t>Impey</a:t>
            </a:r>
            <a:r>
              <a:rPr lang="en-US" sz="2000" dirty="0">
                <a:solidFill>
                  <a:srgbClr val="7030A0"/>
                </a:solidFill>
              </a:rPr>
              <a:t>+ 1988, </a:t>
            </a:r>
            <a:r>
              <a:rPr lang="en-US" sz="2000" dirty="0" err="1">
                <a:solidFill>
                  <a:srgbClr val="7030A0"/>
                </a:solidFill>
              </a:rPr>
              <a:t>Bothun</a:t>
            </a:r>
            <a:r>
              <a:rPr lang="en-US" sz="2000" dirty="0">
                <a:solidFill>
                  <a:srgbClr val="7030A0"/>
                </a:solidFill>
              </a:rPr>
              <a:t>+ 1991, </a:t>
            </a:r>
            <a:r>
              <a:rPr lang="en-US" sz="2000" dirty="0" err="1">
                <a:solidFill>
                  <a:srgbClr val="7030A0"/>
                </a:solidFill>
              </a:rPr>
              <a:t>Dalcanton</a:t>
            </a:r>
            <a:r>
              <a:rPr lang="en-US" sz="2000" dirty="0">
                <a:solidFill>
                  <a:srgbClr val="7030A0"/>
                </a:solidFill>
              </a:rPr>
              <a:t>+ 1997</a:t>
            </a:r>
          </a:p>
          <a:p>
            <a:pPr marL="167418">
              <a:buSzPct val="171000"/>
              <a:defRPr sz="2700"/>
            </a:pPr>
            <a:endParaRPr lang="en-US" sz="2000" dirty="0"/>
          </a:p>
          <a:p>
            <a:pPr marL="167418">
              <a:buSzPct val="171000"/>
              <a:defRPr sz="2700"/>
            </a:pPr>
            <a:r>
              <a:rPr lang="en-US" sz="2000" dirty="0"/>
              <a:t>Identified in </a:t>
            </a:r>
            <a:r>
              <a:rPr lang="en-US" sz="2000" dirty="0">
                <a:solidFill>
                  <a:srgbClr val="FF0000"/>
                </a:solidFill>
              </a:rPr>
              <a:t>large numbers</a:t>
            </a:r>
            <a:r>
              <a:rPr lang="en-US" sz="2000" dirty="0"/>
              <a:t>, originally in Coma, and suggested as a new class of galaxy </a:t>
            </a:r>
          </a:p>
          <a:p>
            <a:pPr marL="167418">
              <a:buSzPct val="171000"/>
              <a:defRPr sz="2700"/>
            </a:pPr>
            <a:r>
              <a:rPr lang="en-US" sz="2000" dirty="0">
                <a:solidFill>
                  <a:srgbClr val="7030A0"/>
                </a:solidFill>
              </a:rPr>
              <a:t>van </a:t>
            </a:r>
            <a:r>
              <a:rPr lang="en-US" sz="2000" dirty="0" err="1">
                <a:solidFill>
                  <a:srgbClr val="7030A0"/>
                </a:solidFill>
              </a:rPr>
              <a:t>Dokkum</a:t>
            </a:r>
            <a:r>
              <a:rPr lang="en-US" sz="2000" dirty="0">
                <a:solidFill>
                  <a:srgbClr val="7030A0"/>
                </a:solidFill>
              </a:rPr>
              <a:t>+ 2015</a:t>
            </a:r>
          </a:p>
          <a:p>
            <a:pPr algn="ctr"/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CD13A6-7930-A74E-A36E-84A71E0D1267}"/>
              </a:ext>
            </a:extLst>
          </p:cNvPr>
          <p:cNvSpPr txBox="1"/>
          <p:nvPr/>
        </p:nvSpPr>
        <p:spPr>
          <a:xfrm>
            <a:off x="-92781" y="5234522"/>
            <a:ext cx="37511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7418">
              <a:buSzPct val="171000"/>
              <a:defRPr sz="2700"/>
            </a:pPr>
            <a:r>
              <a:rPr lang="en-US" sz="2000" dirty="0"/>
              <a:t>Then found in groups and field </a:t>
            </a:r>
          </a:p>
          <a:p>
            <a:pPr marL="167418">
              <a:buSzPct val="171000"/>
              <a:defRPr sz="2700"/>
            </a:pPr>
            <a:r>
              <a:rPr lang="en-US" sz="2000" dirty="0">
                <a:solidFill>
                  <a:srgbClr val="7030A0"/>
                </a:solidFill>
              </a:rPr>
              <a:t>e.g., Martinez-Delgado 2016, Roman &amp; Trujillo 2017, </a:t>
            </a:r>
          </a:p>
          <a:p>
            <a:pPr marL="167418">
              <a:buSzPct val="171000"/>
              <a:defRPr sz="2700"/>
            </a:pPr>
            <a:r>
              <a:rPr lang="en-US" sz="2000" dirty="0" err="1">
                <a:solidFill>
                  <a:srgbClr val="7030A0"/>
                </a:solidFill>
              </a:rPr>
              <a:t>Leisman</a:t>
            </a:r>
            <a:r>
              <a:rPr lang="en-US" sz="2000" dirty="0">
                <a:solidFill>
                  <a:srgbClr val="7030A0"/>
                </a:solidFill>
              </a:rPr>
              <a:t>+ 2017</a:t>
            </a:r>
          </a:p>
          <a:p>
            <a:pPr marL="167418">
              <a:buSzPct val="171000"/>
              <a:defRPr sz="2700"/>
            </a:pPr>
            <a:endParaRPr lang="en-US" sz="2000" dirty="0"/>
          </a:p>
          <a:p>
            <a:pPr algn="ctr"/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6535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BD883-2EE6-9344-8EF1-DC1C541F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Jonah Gannon - Macquarie Colloquium 7/5/21</a:t>
            </a:r>
            <a:endParaRPr lang="en-AU"/>
          </a:p>
        </p:txBody>
      </p:sp>
      <p:pic>
        <p:nvPicPr>
          <p:cNvPr id="4" name="Picture 3" descr="A person standing next to a large machine&#10;&#10;Description automatically generated with medium confidence">
            <a:extLst>
              <a:ext uri="{FF2B5EF4-FFF2-40B4-BE49-F238E27FC236}">
                <a16:creationId xmlns:a16="http://schemas.microsoft.com/office/drawing/2014/main" id="{7975B096-A29D-6242-BB71-DC7CF5856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0" y="0"/>
            <a:ext cx="10715625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60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50" y="770661"/>
            <a:ext cx="2328506" cy="2349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5" name="Image" descr="Imag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42145" y="741402"/>
            <a:ext cx="2509375" cy="2263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965" y="720264"/>
            <a:ext cx="2170235" cy="2250987"/>
          </a:xfrm>
          <a:prstGeom prst="rect">
            <a:avLst/>
          </a:prstGeom>
          <a:ln w="12700">
            <a:miter lim="400000"/>
          </a:ln>
        </p:spPr>
      </p:pic>
      <p:sp>
        <p:nvSpPr>
          <p:cNvPr id="597" name="Globular clusters in ultra-diffuse galaxies"/>
          <p:cNvSpPr txBox="1"/>
          <p:nvPr/>
        </p:nvSpPr>
        <p:spPr>
          <a:xfrm>
            <a:off x="1912299" y="154477"/>
            <a:ext cx="4839257" cy="394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>
              <a:defRPr sz="4200">
                <a:solidFill>
                  <a:schemeClr val="accent1"/>
                </a:solidFill>
              </a:defRPr>
            </a:lvl1pPr>
          </a:lstStyle>
          <a:p>
            <a:r>
              <a:rPr sz="2215" b="1" dirty="0">
                <a:solidFill>
                  <a:schemeClr val="tx1"/>
                </a:solidFill>
              </a:rPr>
              <a:t>Globular clusters in ultra</a:t>
            </a:r>
            <a:r>
              <a:rPr lang="en-US" sz="2215" b="1" dirty="0">
                <a:solidFill>
                  <a:schemeClr val="tx1"/>
                </a:solidFill>
              </a:rPr>
              <a:t> </a:t>
            </a:r>
            <a:r>
              <a:rPr sz="2215" b="1" dirty="0">
                <a:solidFill>
                  <a:schemeClr val="tx1"/>
                </a:solidFill>
              </a:rPr>
              <a:t>diffuse galaxies</a:t>
            </a:r>
          </a:p>
        </p:txBody>
      </p:sp>
      <p:sp>
        <p:nvSpPr>
          <p:cNvPr id="598" name="Estimate from σstars…"/>
          <p:cNvSpPr txBox="1"/>
          <p:nvPr/>
        </p:nvSpPr>
        <p:spPr>
          <a:xfrm>
            <a:off x="344938" y="4070212"/>
            <a:ext cx="8503787" cy="1812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pPr marL="425719" indent="-258302">
              <a:buSzPct val="171000"/>
              <a:buChar char="•"/>
              <a:defRPr sz="2700"/>
            </a:pPr>
            <a:r>
              <a:rPr sz="2000" dirty="0"/>
              <a:t>Estimate from </a:t>
            </a:r>
            <a:r>
              <a:rPr lang="en-US" sz="2000" dirty="0"/>
              <a:t>stellar velocity dispersion</a:t>
            </a:r>
            <a:r>
              <a:rPr sz="2000" dirty="0"/>
              <a:t> </a:t>
            </a:r>
            <a:r>
              <a:rPr lang="en-AU" sz="2000" dirty="0"/>
              <a:t>(extremely telescope time intensive)</a:t>
            </a:r>
            <a:endParaRPr sz="2000" dirty="0"/>
          </a:p>
          <a:p>
            <a:pPr marL="425719" indent="-258302">
              <a:buSzPct val="171000"/>
              <a:buChar char="•"/>
              <a:defRPr sz="2700"/>
            </a:pPr>
            <a:r>
              <a:rPr sz="2000" dirty="0"/>
              <a:t>Weak lensing </a:t>
            </a:r>
            <a:r>
              <a:rPr lang="en-AU" sz="2000" dirty="0"/>
              <a:t>(few results, stacking, only limits)</a:t>
            </a:r>
          </a:p>
          <a:p>
            <a:pPr marL="425719" indent="-258302">
              <a:buSzPct val="171000"/>
              <a:buChar char="•"/>
              <a:defRPr sz="2700"/>
            </a:pPr>
            <a:r>
              <a:rPr lang="en-AU" sz="2000" dirty="0"/>
              <a:t>X-rays/UV – no detections</a:t>
            </a:r>
            <a:endParaRPr sz="2000" dirty="0"/>
          </a:p>
          <a:p>
            <a:pPr marL="425719" indent="-258302">
              <a:buSzPct val="171000"/>
              <a:buChar char="•"/>
              <a:defRPr sz="2700"/>
            </a:pPr>
            <a:r>
              <a:rPr sz="2000" dirty="0"/>
              <a:t>GC dynamics</a:t>
            </a:r>
          </a:p>
          <a:p>
            <a:pPr marL="425719" indent="-258302">
              <a:buSzPct val="171000"/>
              <a:buChar char="•"/>
              <a:defRPr sz="2700"/>
            </a:pPr>
            <a:r>
              <a:rPr sz="2000" dirty="0"/>
              <a:t>Count number of GCs (mass in GCs)</a:t>
            </a:r>
          </a:p>
          <a:p>
            <a:pPr marL="425719" indent="-258302">
              <a:buSzPct val="171000"/>
              <a:buChar char="•"/>
              <a:defRPr sz="2700"/>
            </a:pPr>
            <a:endParaRPr sz="1424" dirty="0"/>
          </a:p>
        </p:txBody>
      </p:sp>
      <p:sp>
        <p:nvSpPr>
          <p:cNvPr id="599" name="DF44"/>
          <p:cNvSpPr txBox="1"/>
          <p:nvPr/>
        </p:nvSpPr>
        <p:spPr>
          <a:xfrm>
            <a:off x="6563115" y="2799174"/>
            <a:ext cx="252874" cy="167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>
              <a:defRPr sz="1400" b="1">
                <a:solidFill>
                  <a:schemeClr val="accent5"/>
                </a:solidFill>
              </a:defRPr>
            </a:lvl1pPr>
          </a:lstStyle>
          <a:p>
            <a:r>
              <a:rPr sz="739"/>
              <a:t>DF44</a:t>
            </a:r>
          </a:p>
        </p:txBody>
      </p:sp>
      <p:sp>
        <p:nvSpPr>
          <p:cNvPr id="600" name="DF17"/>
          <p:cNvSpPr txBox="1"/>
          <p:nvPr/>
        </p:nvSpPr>
        <p:spPr>
          <a:xfrm>
            <a:off x="4829175" y="2722794"/>
            <a:ext cx="252874" cy="167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r>
              <a:rPr sz="739"/>
              <a:t>DF17</a:t>
            </a:r>
          </a:p>
        </p:txBody>
      </p:sp>
      <p:sp>
        <p:nvSpPr>
          <p:cNvPr id="601" name="Ways to measure galaxy mass:"/>
          <p:cNvSpPr txBox="1"/>
          <p:nvPr/>
        </p:nvSpPr>
        <p:spPr>
          <a:xfrm>
            <a:off x="1726024" y="3426621"/>
            <a:ext cx="4837091" cy="361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pPr>
              <a:defRPr sz="2400" b="1">
                <a:solidFill>
                  <a:schemeClr val="accent5"/>
                </a:solidFill>
              </a:defRPr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How do we measure the mass of 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UDG?</a:t>
            </a:r>
            <a:r>
              <a:rPr sz="1424" dirty="0" err="1"/>
              <a:t>mass</a:t>
            </a:r>
            <a:r>
              <a:rPr sz="1265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3438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8929E1-9C46-42B9-B806-83C9A880E81F}"/>
              </a:ext>
            </a:extLst>
          </p:cNvPr>
          <p:cNvSpPr txBox="1"/>
          <p:nvPr/>
        </p:nvSpPr>
        <p:spPr>
          <a:xfrm>
            <a:off x="116440" y="6102194"/>
            <a:ext cx="2472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66">
              <a:defRPr/>
            </a:pPr>
            <a:r>
              <a:rPr lang="en-AU" b="1" dirty="0">
                <a:solidFill>
                  <a:prstClr val="black"/>
                </a:solidFill>
                <a:latin typeface="Calibri" panose="020F0502020204030204"/>
              </a:rPr>
              <a:t>Burkert &amp; </a:t>
            </a:r>
            <a:r>
              <a:rPr lang="en-AU" b="1" dirty="0">
                <a:solidFill>
                  <a:prstClr val="black"/>
                </a:solidFill>
                <a:latin typeface="Montserrat" panose="020B0604020202020204"/>
              </a:rPr>
              <a:t>Forbes</a:t>
            </a:r>
            <a:r>
              <a:rPr lang="en-AU" b="1" dirty="0">
                <a:solidFill>
                  <a:prstClr val="black"/>
                </a:solidFill>
                <a:latin typeface="Calibri" panose="020F0502020204030204"/>
              </a:rPr>
              <a:t> (2020)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296B9F-6E9D-45CB-8004-6A8BEFABB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83" y="641852"/>
            <a:ext cx="5165134" cy="51119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B9F3902-6F87-425D-BE53-C903D06E4E73}"/>
              </a:ext>
            </a:extLst>
          </p:cNvPr>
          <p:cNvSpPr txBox="1">
            <a:spLocks/>
          </p:cNvSpPr>
          <p:nvPr/>
        </p:nvSpPr>
        <p:spPr>
          <a:xfrm>
            <a:off x="1158708" y="136368"/>
            <a:ext cx="8627683" cy="599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defRPr/>
            </a:pPr>
            <a:r>
              <a:rPr lang="en-AU" sz="3300" dirty="0">
                <a:solidFill>
                  <a:prstClr val="black"/>
                </a:solidFill>
                <a:latin typeface="+mn-lt"/>
              </a:rPr>
              <a:t>Globular Clusters Indicate Halo Mass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56F05-46AA-4927-8B48-E0AB65B3B650}"/>
              </a:ext>
            </a:extLst>
          </p:cNvPr>
          <p:cNvSpPr txBox="1"/>
          <p:nvPr/>
        </p:nvSpPr>
        <p:spPr>
          <a:xfrm rot="16200000">
            <a:off x="-287134" y="3106434"/>
            <a:ext cx="255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defRPr/>
            </a:pPr>
            <a:r>
              <a:rPr lang="en-AU" b="1" dirty="0">
                <a:solidFill>
                  <a:prstClr val="black"/>
                </a:solidFill>
                <a:latin typeface="Montserrat" panose="020B0604020202020204"/>
              </a:rPr>
              <a:t>Globular Cluster Number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75098-33B7-4C7E-95D3-1C20F02A4AA8}"/>
              </a:ext>
            </a:extLst>
          </p:cNvPr>
          <p:cNvSpPr txBox="1"/>
          <p:nvPr/>
        </p:nvSpPr>
        <p:spPr>
          <a:xfrm>
            <a:off x="3002461" y="5691673"/>
            <a:ext cx="1940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defRPr/>
            </a:pPr>
            <a:r>
              <a:rPr lang="en-AU" b="1" dirty="0">
                <a:solidFill>
                  <a:prstClr val="black"/>
                </a:solidFill>
                <a:latin typeface="Montserrat" panose="020B0604020202020204"/>
              </a:rPr>
              <a:t>Halo Mass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586157C-410D-4A8A-B332-AD1746857D69}"/>
              </a:ext>
            </a:extLst>
          </p:cNvPr>
          <p:cNvSpPr/>
          <p:nvPr/>
        </p:nvSpPr>
        <p:spPr>
          <a:xfrm>
            <a:off x="3439960" y="3837822"/>
            <a:ext cx="417201" cy="276999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>
              <a:defRPr/>
            </a:pPr>
            <a:endParaRPr lang="en-AU" sz="135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A5D06-26D2-4F2C-870C-07E2D57D3A7D}"/>
              </a:ext>
            </a:extLst>
          </p:cNvPr>
          <p:cNvSpPr txBox="1"/>
          <p:nvPr/>
        </p:nvSpPr>
        <p:spPr>
          <a:xfrm>
            <a:off x="6595817" y="2878423"/>
            <a:ext cx="2374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92D050"/>
                </a:solidFill>
                <a:latin typeface="Montserrat" pitchFamily="2" charset="77"/>
              </a:rPr>
              <a:t>Dragonfly 44</a:t>
            </a:r>
          </a:p>
          <a:p>
            <a:r>
              <a:rPr lang="en-AU" sz="1600" b="1" dirty="0">
                <a:solidFill>
                  <a:srgbClr val="92D050"/>
                </a:solidFill>
                <a:latin typeface="Montserrat" pitchFamily="2" charset="77"/>
              </a:rPr>
              <a:t>van </a:t>
            </a:r>
            <a:r>
              <a:rPr lang="en-AU" sz="1600" b="1" dirty="0" err="1">
                <a:solidFill>
                  <a:srgbClr val="92D050"/>
                </a:solidFill>
                <a:latin typeface="Montserrat" pitchFamily="2" charset="77"/>
              </a:rPr>
              <a:t>Dokkum</a:t>
            </a:r>
            <a:r>
              <a:rPr lang="en-AU" sz="1600" b="1" dirty="0">
                <a:solidFill>
                  <a:srgbClr val="92D050"/>
                </a:solidFill>
                <a:latin typeface="Montserrat" pitchFamily="2" charset="77"/>
              </a:rPr>
              <a:t>+ 2019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937143-7EB3-4115-8402-B3FDA153A383}"/>
              </a:ext>
            </a:extLst>
          </p:cNvPr>
          <p:cNvCxnSpPr>
            <a:cxnSpLocks/>
          </p:cNvCxnSpPr>
          <p:nvPr/>
        </p:nvCxnSpPr>
        <p:spPr>
          <a:xfrm flipH="1">
            <a:off x="4221811" y="3455505"/>
            <a:ext cx="2374006" cy="507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F2322B-6D11-47D3-8D79-68CA460D6EF1}"/>
                  </a:ext>
                </a:extLst>
              </p:cNvPr>
              <p:cNvSpPr txBox="1"/>
              <p:nvPr/>
            </p:nvSpPr>
            <p:spPr>
              <a:xfrm>
                <a:off x="1443519" y="1499382"/>
                <a:ext cx="31284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𝐻𝑎𝑙𝑜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=5 </m:t>
                    </m:r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ʘ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𝐺𝐶</m:t>
                        </m:r>
                      </m:sub>
                    </m:sSub>
                  </m:oMath>
                </a14:m>
                <a:r>
                  <a:rPr lang="en-AU" dirty="0">
                    <a:latin typeface="Montserrat" pitchFamily="2" charset="77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F2322B-6D11-47D3-8D79-68CA460D6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519" y="1499382"/>
                <a:ext cx="3128489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496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E54C5-24B9-C646-BBE2-336E388545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1411" y="550637"/>
            <a:ext cx="8851692" cy="695631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latin typeface="Helvetica" pitchFamily="2" charset="0"/>
              </a:rPr>
              <a:t>Puffy Dwarfs</a:t>
            </a:r>
            <a:br>
              <a:rPr lang="en-US" sz="2000" dirty="0">
                <a:latin typeface="+mn-lt"/>
              </a:rPr>
            </a:br>
            <a:r>
              <a:rPr lang="en-US" sz="2000" b="0" dirty="0">
                <a:latin typeface="+mn-lt"/>
              </a:rPr>
              <a:t>Dwarf</a:t>
            </a:r>
            <a:r>
              <a:rPr lang="en-US" sz="2000" dirty="0">
                <a:latin typeface="+mn-lt"/>
              </a:rPr>
              <a:t> </a:t>
            </a:r>
            <a:r>
              <a:rPr lang="en-US" sz="2000" b="0" dirty="0">
                <a:latin typeface="+mn-lt"/>
              </a:rPr>
              <a:t>galaxies that were puffed-up and made “ultra diffuse” </a:t>
            </a:r>
          </a:p>
          <a:p>
            <a:pPr>
              <a:spcAft>
                <a:spcPts val="0"/>
              </a:spcAft>
            </a:pPr>
            <a:r>
              <a:rPr lang="en-US" sz="2000" b="0" dirty="0">
                <a:solidFill>
                  <a:schemeClr val="tx1"/>
                </a:solidFill>
                <a:latin typeface="+mn-lt"/>
              </a:rPr>
              <a:t>Candidate processes: tidal interactions; high spin; strong feedback</a:t>
            </a:r>
            <a:br>
              <a:rPr lang="en-US" sz="2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</a:br>
            <a:r>
              <a:rPr lang="en-US" sz="2000" b="0" dirty="0">
                <a:solidFill>
                  <a:srgbClr val="FF0000"/>
                </a:solidFill>
                <a:latin typeface="+mn-lt"/>
              </a:rPr>
              <a:t>Expect modest halo mass, low velocity dispersion, few GCs</a:t>
            </a:r>
            <a:endParaRPr lang="en-US" sz="2000" dirty="0">
              <a:latin typeface="Helvetica" pitchFamily="2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Helvetica" pitchFamily="2" charset="0"/>
              </a:rPr>
              <a:t>Failed Galaxies</a:t>
            </a:r>
            <a:br>
              <a:rPr lang="en-US" sz="2000" dirty="0">
                <a:latin typeface="+mn-lt"/>
              </a:rPr>
            </a:br>
            <a:r>
              <a:rPr lang="en-US" sz="2000" b="0" dirty="0">
                <a:latin typeface="+mn-lt"/>
              </a:rPr>
              <a:t>Dark</a:t>
            </a:r>
            <a:r>
              <a:rPr lang="en-US" sz="2000" dirty="0">
                <a:latin typeface="+mn-lt"/>
              </a:rPr>
              <a:t> </a:t>
            </a:r>
            <a:r>
              <a:rPr lang="en-US" sz="2000" b="0" dirty="0">
                <a:latin typeface="+mn-lt"/>
              </a:rPr>
              <a:t>matter halo ~ 10</a:t>
            </a:r>
            <a:r>
              <a:rPr lang="en-US" sz="2000" b="0" baseline="30000" dirty="0">
                <a:latin typeface="+mn-lt"/>
              </a:rPr>
              <a:t>11</a:t>
            </a:r>
            <a:r>
              <a:rPr lang="en-US" sz="2000" b="0" dirty="0">
                <a:latin typeface="+mn-lt"/>
              </a:rPr>
              <a:t> solar masses </a:t>
            </a:r>
            <a:br>
              <a:rPr lang="en-US" sz="2000" b="0" dirty="0">
                <a:latin typeface="+mn-lt"/>
              </a:rPr>
            </a:br>
            <a:r>
              <a:rPr lang="en-US" sz="2000" b="0" dirty="0">
                <a:latin typeface="+mn-lt"/>
              </a:rPr>
              <a:t>Formed stars at an early epoch but ceased subsequent star formation</a:t>
            </a:r>
            <a:br>
              <a:rPr lang="en-US" sz="2000" b="0" dirty="0">
                <a:latin typeface="+mn-lt"/>
              </a:rPr>
            </a:br>
            <a:r>
              <a:rPr lang="en-US" sz="2000" b="0" dirty="0">
                <a:latin typeface="+mn-lt"/>
              </a:rPr>
              <a:t>Candidate processes: </a:t>
            </a:r>
            <a:r>
              <a:rPr lang="en-US" sz="2000" b="0" dirty="0">
                <a:solidFill>
                  <a:schemeClr val="tx1"/>
                </a:solidFill>
                <a:latin typeface="+mn-lt"/>
              </a:rPr>
              <a:t> tidal heating, ram pressure stripping (but what about the field UDGs?)  Violent, early massive star cluster formation → gas ejection</a:t>
            </a:r>
          </a:p>
          <a:p>
            <a:pPr>
              <a:spcAft>
                <a:spcPts val="0"/>
              </a:spcAft>
            </a:pPr>
            <a:r>
              <a:rPr lang="en-US" sz="2000" b="0" dirty="0">
                <a:solidFill>
                  <a:srgbClr val="FF0000"/>
                </a:solidFill>
                <a:latin typeface="+mn-lt"/>
              </a:rPr>
              <a:t>Expect</a:t>
            </a:r>
            <a:r>
              <a:rPr lang="en-US" sz="2000" dirty="0">
                <a:latin typeface="+mn-lt"/>
              </a:rPr>
              <a:t> </a:t>
            </a:r>
            <a:r>
              <a:rPr lang="en-US" sz="2000" b="0" dirty="0">
                <a:solidFill>
                  <a:srgbClr val="FF0000"/>
                </a:solidFill>
                <a:latin typeface="+mn-lt"/>
              </a:rPr>
              <a:t>high halo mass, high velocity dispersion, m</a:t>
            </a:r>
            <a:r>
              <a:rPr lang="en-US" sz="2000" b="0" dirty="0">
                <a:solidFill>
                  <a:srgbClr val="FF0000"/>
                </a:solidFill>
              </a:rPr>
              <a:t>any GCs</a:t>
            </a:r>
            <a:endParaRPr lang="en-US" sz="2000" dirty="0">
              <a:latin typeface="Helvetica" pitchFamily="2" charset="0"/>
            </a:endParaRPr>
          </a:p>
          <a:p>
            <a:r>
              <a:rPr lang="en-US" sz="2000" dirty="0">
                <a:latin typeface="Helvetica" pitchFamily="2" charset="0"/>
              </a:rPr>
              <a:t>Dark Matter Free</a:t>
            </a:r>
            <a:br>
              <a:rPr lang="en-US" sz="2000" dirty="0">
                <a:latin typeface="+mn-lt"/>
              </a:rPr>
            </a:br>
            <a:r>
              <a:rPr lang="en-US" sz="2000" b="0" dirty="0">
                <a:solidFill>
                  <a:srgbClr val="FF0000"/>
                </a:solidFill>
                <a:latin typeface="+mn-lt"/>
              </a:rPr>
              <a:t>Not expected!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A0C94-7DE2-324F-BC39-E692AB9224AA}"/>
              </a:ext>
            </a:extLst>
          </p:cNvPr>
          <p:cNvSpPr txBox="1"/>
          <p:nvPr/>
        </p:nvSpPr>
        <p:spPr>
          <a:xfrm>
            <a:off x="2889958" y="46140"/>
            <a:ext cx="3364084" cy="669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algn="ctr"/>
            <a:r>
              <a:rPr lang="en-US" sz="2000" b="1" dirty="0"/>
              <a:t>3 UDG TYPES </a:t>
            </a:r>
            <a:br>
              <a:rPr lang="en-US" sz="2000" b="1" dirty="0"/>
            </a:br>
            <a:r>
              <a:rPr lang="en-US" sz="2000" dirty="0"/>
              <a:t>Old, gas poor</a:t>
            </a:r>
            <a:endParaRPr lang="en-US" sz="20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4" name="Picture 3" descr="A group of stars in space&#10;&#10;Description automatically generated with low confidence">
            <a:extLst>
              <a:ext uri="{FF2B5EF4-FFF2-40B4-BE49-F238E27FC236}">
                <a16:creationId xmlns:a16="http://schemas.microsoft.com/office/drawing/2014/main" id="{C16A012C-9AFB-6844-A5C9-A3EAF4BBE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9023"/>
            <a:ext cx="9144000" cy="25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18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2356D2A0-52FB-4569-A6B9-93C4A0542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0951" y="336249"/>
            <a:ext cx="4951863" cy="64082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A5A778-2E71-4B57-94F3-828530AF35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85" t="31684" r="85154" b="57462"/>
          <a:stretch/>
        </p:blipFill>
        <p:spPr>
          <a:xfrm>
            <a:off x="188537" y="2994558"/>
            <a:ext cx="1091684" cy="10916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93CDC2-6B8A-457D-B0BC-949FB41C6B56}"/>
              </a:ext>
            </a:extLst>
          </p:cNvPr>
          <p:cNvSpPr txBox="1"/>
          <p:nvPr/>
        </p:nvSpPr>
        <p:spPr>
          <a:xfrm>
            <a:off x="6564960" y="5723752"/>
            <a:ext cx="154388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66">
              <a:defRPr/>
            </a:pPr>
            <a:r>
              <a:rPr lang="en-AU" sz="1351" dirty="0">
                <a:solidFill>
                  <a:prstClr val="black"/>
                </a:solidFill>
                <a:latin typeface="Calibri" panose="020F0502020204030204"/>
              </a:rPr>
              <a:t>Forbes et al. (2020)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98E230-E26A-409A-A540-507DE97FFD67}"/>
              </a:ext>
            </a:extLst>
          </p:cNvPr>
          <p:cNvSpPr txBox="1">
            <a:spLocks/>
          </p:cNvSpPr>
          <p:nvPr/>
        </p:nvSpPr>
        <p:spPr>
          <a:xfrm>
            <a:off x="595367" y="464801"/>
            <a:ext cx="3115242" cy="599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defRPr/>
            </a:pPr>
            <a:r>
              <a:rPr lang="en-AU" sz="3300" dirty="0">
                <a:solidFill>
                  <a:prstClr val="black"/>
                </a:solidFill>
                <a:latin typeface="+mn-lt"/>
              </a:rPr>
              <a:t>Observations</a:t>
            </a:r>
          </a:p>
        </p:txBody>
      </p:sp>
    </p:spTree>
    <p:extLst>
      <p:ext uri="{BB962C8B-B14F-4D97-AF65-F5344CB8AC3E}">
        <p14:creationId xmlns:p14="http://schemas.microsoft.com/office/powerpoint/2010/main" val="2093294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2356D2A0-52FB-4569-A6B9-93C4A0542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0951" y="336249"/>
            <a:ext cx="4951863" cy="64082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A5A778-2E71-4B57-94F3-828530AF35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85" t="31684" r="85154" b="57462"/>
          <a:stretch/>
        </p:blipFill>
        <p:spPr>
          <a:xfrm>
            <a:off x="188537" y="2994558"/>
            <a:ext cx="1091684" cy="10916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93CDC2-6B8A-457D-B0BC-949FB41C6B56}"/>
              </a:ext>
            </a:extLst>
          </p:cNvPr>
          <p:cNvSpPr txBox="1"/>
          <p:nvPr/>
        </p:nvSpPr>
        <p:spPr>
          <a:xfrm>
            <a:off x="6564960" y="5723752"/>
            <a:ext cx="154388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66">
              <a:defRPr/>
            </a:pPr>
            <a:r>
              <a:rPr lang="en-AU" sz="1351" dirty="0">
                <a:solidFill>
                  <a:prstClr val="black"/>
                </a:solidFill>
                <a:latin typeface="Calibri" panose="020F0502020204030204"/>
              </a:rPr>
              <a:t>Forbes et al. (2020)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FF0561-9F2F-4E30-9229-AA33189EF374}"/>
              </a:ext>
            </a:extLst>
          </p:cNvPr>
          <p:cNvSpPr/>
          <p:nvPr/>
        </p:nvSpPr>
        <p:spPr>
          <a:xfrm rot="20328314">
            <a:off x="3205980" y="2072097"/>
            <a:ext cx="2446744" cy="1014787"/>
          </a:xfrm>
          <a:prstGeom prst="ellipse">
            <a:avLst/>
          </a:prstGeom>
          <a:noFill/>
          <a:ln w="44450">
            <a:solidFill>
              <a:srgbClr val="FF7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>
              <a:defRPr/>
            </a:pPr>
            <a:endParaRPr lang="en-AU" sz="135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98E230-E26A-409A-A540-507DE97FFD67}"/>
              </a:ext>
            </a:extLst>
          </p:cNvPr>
          <p:cNvSpPr txBox="1">
            <a:spLocks/>
          </p:cNvSpPr>
          <p:nvPr/>
        </p:nvSpPr>
        <p:spPr>
          <a:xfrm>
            <a:off x="595367" y="464801"/>
            <a:ext cx="3115242" cy="599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defRPr/>
            </a:pPr>
            <a:r>
              <a:rPr lang="en-AU" sz="3300" dirty="0">
                <a:solidFill>
                  <a:prstClr val="black"/>
                </a:solidFill>
                <a:latin typeface="+mn-lt"/>
              </a:rPr>
              <a:t>Observations</a:t>
            </a:r>
          </a:p>
        </p:txBody>
      </p:sp>
    </p:spTree>
    <p:extLst>
      <p:ext uri="{BB962C8B-B14F-4D97-AF65-F5344CB8AC3E}">
        <p14:creationId xmlns:p14="http://schemas.microsoft.com/office/powerpoint/2010/main" val="3086454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614EE50-2E15-4EED-9B2D-B7179697D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b="1301"/>
          <a:stretch/>
        </p:blipFill>
        <p:spPr>
          <a:xfrm>
            <a:off x="753548" y="1290355"/>
            <a:ext cx="6990000" cy="46798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361739-44BD-4A08-9063-2D7F0B8DDAF8}"/>
              </a:ext>
            </a:extLst>
          </p:cNvPr>
          <p:cNvSpPr/>
          <p:nvPr/>
        </p:nvSpPr>
        <p:spPr>
          <a:xfrm>
            <a:off x="2825452" y="1556369"/>
            <a:ext cx="686727" cy="249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400F6-43C2-4B81-BF7E-F18B8F4C542E}"/>
              </a:ext>
            </a:extLst>
          </p:cNvPr>
          <p:cNvSpPr txBox="1"/>
          <p:nvPr/>
        </p:nvSpPr>
        <p:spPr>
          <a:xfrm>
            <a:off x="2800055" y="1459392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chemeClr val="bg2">
                    <a:lumMod val="25000"/>
                  </a:schemeClr>
                </a:solidFill>
                <a:latin typeface="Al Nile" pitchFamily="2" charset="-78"/>
                <a:cs typeface="Al Nile" pitchFamily="2" charset="-78"/>
              </a:rPr>
              <a:t>2020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9EEBC2A-2844-4E67-AB60-CCF53C4BA350}"/>
              </a:ext>
            </a:extLst>
          </p:cNvPr>
          <p:cNvSpPr txBox="1">
            <a:spLocks/>
          </p:cNvSpPr>
          <p:nvPr/>
        </p:nvSpPr>
        <p:spPr>
          <a:xfrm>
            <a:off x="444390" y="355072"/>
            <a:ext cx="8627683" cy="599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defRPr/>
            </a:pPr>
            <a:r>
              <a:rPr lang="en-AU" sz="3300" dirty="0">
                <a:solidFill>
                  <a:prstClr val="black"/>
                </a:solidFill>
                <a:latin typeface="+mn-lt"/>
              </a:rPr>
              <a:t>Simulations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CEF20-C907-EE43-A72E-E6F1A9665D75}"/>
              </a:ext>
            </a:extLst>
          </p:cNvPr>
          <p:cNvSpPr txBox="1"/>
          <p:nvPr/>
        </p:nvSpPr>
        <p:spPr>
          <a:xfrm>
            <a:off x="599890" y="6178290"/>
            <a:ext cx="66409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dirty="0">
                <a:solidFill>
                  <a:prstClr val="black"/>
                </a:solidFill>
              </a:rPr>
              <a:t>Romulus-C cosmological hydrodynamical simulation</a:t>
            </a:r>
          </a:p>
          <a:p>
            <a:pPr algn="ctr"/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1771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614EE50-2E15-4EED-9B2D-B7179697D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b="1301"/>
          <a:stretch/>
        </p:blipFill>
        <p:spPr>
          <a:xfrm>
            <a:off x="753548" y="1290355"/>
            <a:ext cx="6990000" cy="46798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361739-44BD-4A08-9063-2D7F0B8DDAF8}"/>
              </a:ext>
            </a:extLst>
          </p:cNvPr>
          <p:cNvSpPr/>
          <p:nvPr/>
        </p:nvSpPr>
        <p:spPr>
          <a:xfrm>
            <a:off x="2825452" y="1556369"/>
            <a:ext cx="686727" cy="249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5A6CA-CD91-4D87-95B4-66705CEB3E68}"/>
              </a:ext>
            </a:extLst>
          </p:cNvPr>
          <p:cNvSpPr/>
          <p:nvPr/>
        </p:nvSpPr>
        <p:spPr>
          <a:xfrm rot="18436475">
            <a:off x="3091282" y="4404642"/>
            <a:ext cx="1658139" cy="626895"/>
          </a:xfrm>
          <a:prstGeom prst="ellipse">
            <a:avLst/>
          </a:prstGeom>
          <a:noFill/>
          <a:ln w="44450">
            <a:solidFill>
              <a:srgbClr val="FF7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>
              <a:defRPr/>
            </a:pPr>
            <a:endParaRPr lang="en-AU" sz="135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400F6-43C2-4B81-BF7E-F18B8F4C542E}"/>
              </a:ext>
            </a:extLst>
          </p:cNvPr>
          <p:cNvSpPr txBox="1"/>
          <p:nvPr/>
        </p:nvSpPr>
        <p:spPr>
          <a:xfrm>
            <a:off x="2800055" y="1459392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chemeClr val="bg2">
                    <a:lumMod val="25000"/>
                  </a:schemeClr>
                </a:solidFill>
                <a:latin typeface="Al Nile" pitchFamily="2" charset="-78"/>
                <a:cs typeface="Al Nile" pitchFamily="2" charset="-78"/>
              </a:rPr>
              <a:t>2020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9EEBC2A-2844-4E67-AB60-CCF53C4BA350}"/>
              </a:ext>
            </a:extLst>
          </p:cNvPr>
          <p:cNvSpPr txBox="1">
            <a:spLocks/>
          </p:cNvSpPr>
          <p:nvPr/>
        </p:nvSpPr>
        <p:spPr>
          <a:xfrm>
            <a:off x="444390" y="355072"/>
            <a:ext cx="8627683" cy="599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defRPr/>
            </a:pPr>
            <a:r>
              <a:rPr lang="en-AU" sz="3300" dirty="0">
                <a:solidFill>
                  <a:prstClr val="black"/>
                </a:solidFill>
                <a:latin typeface="+mn-lt"/>
              </a:rPr>
              <a:t>Simulations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CEF20-C907-EE43-A72E-E6F1A9665D75}"/>
              </a:ext>
            </a:extLst>
          </p:cNvPr>
          <p:cNvSpPr txBox="1"/>
          <p:nvPr/>
        </p:nvSpPr>
        <p:spPr>
          <a:xfrm>
            <a:off x="599890" y="6178290"/>
            <a:ext cx="66409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dirty="0">
                <a:solidFill>
                  <a:prstClr val="black"/>
                </a:solidFill>
              </a:rPr>
              <a:t>Romulus-C cosmological hydrodynamical simulation</a:t>
            </a:r>
          </a:p>
          <a:p>
            <a:pPr algn="ctr"/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5064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C9B9EE6-D0B4-4C21-86DA-696954BD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04" y="559698"/>
            <a:ext cx="8627683" cy="599663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GC rich – failed galaxies?</a:t>
            </a:r>
            <a:br>
              <a:rPr lang="en-AU" dirty="0"/>
            </a:br>
            <a:r>
              <a:rPr lang="en-AU" dirty="0"/>
              <a:t>GC poor – puffed up dwarfs?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6ABB6-89EF-4C6E-AF2D-05CB902E7A70}"/>
              </a:ext>
            </a:extLst>
          </p:cNvPr>
          <p:cNvSpPr txBox="1"/>
          <p:nvPr/>
        </p:nvSpPr>
        <p:spPr>
          <a:xfrm>
            <a:off x="793466" y="5349895"/>
            <a:ext cx="795961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66">
              <a:defRPr/>
            </a:pPr>
            <a:r>
              <a:rPr lang="en-AU" sz="2000" dirty="0">
                <a:solidFill>
                  <a:prstClr val="black"/>
                </a:solidFill>
                <a:latin typeface="Calibri" panose="020F0502020204030204"/>
              </a:rPr>
              <a:t>Globular Cluster Rich                                        Globular Cluster Poor    </a:t>
            </a:r>
            <a:r>
              <a:rPr lang="en-AU" dirty="0">
                <a:solidFill>
                  <a:prstClr val="black"/>
                </a:solidFill>
                <a:latin typeface="Calibri" panose="020F0502020204030204"/>
              </a:rPr>
              <a:t>				</a:t>
            </a:r>
          </a:p>
          <a:p>
            <a:pPr marL="257162" indent="-257162" defTabSz="685766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prstClr val="black"/>
              </a:solidFill>
              <a:latin typeface="Calibri" panose="020F0502020204030204"/>
            </a:endParaRPr>
          </a:p>
          <a:p>
            <a:pPr marL="257162" indent="-257162" defTabSz="685766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prstClr val="black"/>
              </a:solidFill>
              <a:latin typeface="Calibri" panose="020F0502020204030204"/>
            </a:endParaRPr>
          </a:p>
          <a:p>
            <a:pPr marL="257162" indent="-257162" defTabSz="685766">
              <a:buFont typeface="Arial" panose="020B0604020202020204" pitchFamily="34" charset="0"/>
              <a:buChar char="•"/>
              <a:defRPr/>
            </a:pPr>
            <a:endParaRPr lang="en-AU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2BCC607-BA1A-41B3-BA0A-67E289B8C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" t="56032" r="75295" b="5490"/>
          <a:stretch/>
        </p:blipFill>
        <p:spPr>
          <a:xfrm>
            <a:off x="4773273" y="1675617"/>
            <a:ext cx="4042931" cy="3577472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5FC9218-0305-4A8D-82F2-E26117BFF3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7" t="8396" r="74956" b="53126"/>
          <a:stretch/>
        </p:blipFill>
        <p:spPr>
          <a:xfrm>
            <a:off x="327796" y="1675617"/>
            <a:ext cx="4042931" cy="357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086B2-EF39-3746-95F9-D96AEB6E8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80" y="839957"/>
            <a:ext cx="7529469" cy="5899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54735E-483D-6046-9E7C-B3A7BB495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920" y="299979"/>
            <a:ext cx="8722753" cy="677905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        Stellar Mass-Metallicity Relation</a:t>
            </a:r>
            <a:br>
              <a:rPr lang="en-US" dirty="0"/>
            </a:br>
            <a:r>
              <a:rPr lang="en-US" dirty="0"/>
              <a:t>     </a:t>
            </a:r>
            <a:r>
              <a:rPr lang="en-US" sz="3100" b="0" dirty="0">
                <a:latin typeface="+mn-lt"/>
              </a:rPr>
              <a:t>SED fitting of multi-band photometry with </a:t>
            </a:r>
            <a:r>
              <a:rPr lang="en-US" sz="3100" b="0" i="1" dirty="0">
                <a:latin typeface="+mn-lt"/>
              </a:rPr>
              <a:t>Prospector</a:t>
            </a:r>
            <a:br>
              <a:rPr lang="en-US" sz="3100" b="0" i="1" dirty="0">
                <a:latin typeface="+mn-lt"/>
              </a:rPr>
            </a:br>
            <a:r>
              <a:rPr lang="en-US" sz="3100" dirty="0">
                <a:latin typeface="+mn-lt"/>
              </a:rPr>
              <a:t>                      </a:t>
            </a:r>
            <a:endParaRPr lang="en-US" sz="3100" b="0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968629-CBA2-594F-965C-1327B8EDDE4B}"/>
              </a:ext>
            </a:extLst>
          </p:cNvPr>
          <p:cNvSpPr/>
          <p:nvPr/>
        </p:nvSpPr>
        <p:spPr>
          <a:xfrm>
            <a:off x="4917572" y="882875"/>
            <a:ext cx="1367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Buzzo</a:t>
            </a:r>
            <a:r>
              <a:rPr lang="en-US" dirty="0"/>
              <a:t>+ 2022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05393-26E7-AA49-B52C-E3BE9B2412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775" y="479471"/>
            <a:ext cx="2123374" cy="5888621"/>
          </a:xfrm>
        </p:spPr>
        <p:txBody>
          <a:bodyPr>
            <a:normAutofit/>
          </a:bodyPr>
          <a:lstStyle/>
          <a:p>
            <a:endParaRPr lang="en-US" sz="1800" b="0" dirty="0">
              <a:latin typeface="+mn-lt"/>
            </a:endParaRPr>
          </a:p>
          <a:p>
            <a:endParaRPr lang="en-US" sz="1800" b="0" dirty="0">
              <a:latin typeface="+mn-lt"/>
            </a:endParaRPr>
          </a:p>
          <a:p>
            <a:r>
              <a:rPr lang="en-US" sz="1800" b="0" dirty="0">
                <a:latin typeface="+mn-lt"/>
              </a:rPr>
              <a:t>MZR for UDGs does not look like MZR </a:t>
            </a:r>
            <a:br>
              <a:rPr lang="en-US" sz="1800" b="0" dirty="0">
                <a:latin typeface="+mn-lt"/>
              </a:rPr>
            </a:br>
            <a:r>
              <a:rPr lang="en-US" sz="1800" b="0" dirty="0">
                <a:latin typeface="+mn-lt"/>
              </a:rPr>
              <a:t>for dwarfs</a:t>
            </a:r>
          </a:p>
          <a:p>
            <a:endParaRPr lang="en-US" sz="1800" b="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en-US" sz="1800" b="0" dirty="0">
                <a:solidFill>
                  <a:srgbClr val="1919FF"/>
                </a:solidFill>
                <a:latin typeface="+mn-lt"/>
              </a:rPr>
              <a:t>GC poor UDGs </a:t>
            </a:r>
            <a:br>
              <a:rPr lang="en-US" sz="1800" b="0" dirty="0">
                <a:solidFill>
                  <a:srgbClr val="1919FF"/>
                </a:solidFill>
                <a:latin typeface="+mn-lt"/>
              </a:rPr>
            </a:br>
            <a:r>
              <a:rPr lang="en-US" sz="1800" b="0" dirty="0">
                <a:solidFill>
                  <a:schemeClr val="tx1"/>
                </a:solidFill>
                <a:latin typeface="+mn-lt"/>
              </a:rPr>
              <a:t>more c</a:t>
            </a:r>
            <a:r>
              <a:rPr lang="en-US" sz="1800" b="0" dirty="0">
                <a:latin typeface="+mn-lt"/>
              </a:rPr>
              <a:t>onsistent 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with dwarfs  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→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puffed-up 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dwarfs </a:t>
            </a:r>
          </a:p>
          <a:p>
            <a:endParaRPr lang="en-US" sz="1800" b="0" dirty="0">
              <a:latin typeface="+mn-lt"/>
            </a:endParaRPr>
          </a:p>
          <a:p>
            <a:endParaRPr lang="en-US" sz="1800" b="0" dirty="0">
              <a:latin typeface="+mn-lt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sz="1800" b="0" dirty="0">
                <a:solidFill>
                  <a:schemeClr val="accent2"/>
                </a:solidFill>
                <a:latin typeface="+mn-lt"/>
              </a:rPr>
              <a:t>GC rich UDGs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much more </a:t>
            </a:r>
            <a:br>
              <a:rPr lang="en-US" sz="1800" b="0" dirty="0">
                <a:latin typeface="+mn-lt"/>
              </a:rPr>
            </a:br>
            <a:r>
              <a:rPr lang="en-US" sz="1800" b="0" dirty="0">
                <a:latin typeface="+mn-lt"/>
              </a:rPr>
              <a:t>metal-poor 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→</a:t>
            </a:r>
          </a:p>
          <a:p>
            <a:pPr>
              <a:spcAft>
                <a:spcPts val="0"/>
              </a:spcAft>
            </a:pPr>
            <a:r>
              <a:rPr lang="en-US" sz="1800" b="0" dirty="0">
                <a:latin typeface="+mn-lt"/>
              </a:rPr>
              <a:t>failed galaxies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5477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8C3B98C-5C5F-4A8D-A8B2-5A6304BCC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302" y="-40430"/>
            <a:ext cx="4920462" cy="804765"/>
          </a:xfrm>
        </p:spPr>
        <p:txBody>
          <a:bodyPr/>
          <a:lstStyle/>
          <a:p>
            <a:r>
              <a:rPr lang="en-AU" dirty="0"/>
              <a:t>Integral Field Spectroscopy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06E984-CC42-4188-B782-F65BC462AB14}"/>
              </a:ext>
            </a:extLst>
          </p:cNvPr>
          <p:cNvSpPr txBox="1"/>
          <p:nvPr/>
        </p:nvSpPr>
        <p:spPr>
          <a:xfrm flipH="1">
            <a:off x="5867729" y="5700529"/>
            <a:ext cx="2971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" panose="020B0604020202020204" charset="0"/>
              </a:rPr>
              <a:t>From Harrison C.M. PhD Thesis (2016)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30C58F94-1A5D-478F-AE93-99B7FCE4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58" y="1662018"/>
            <a:ext cx="4635019" cy="325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3B68EF3-9D6B-4417-9DF6-569D3A704524}"/>
              </a:ext>
            </a:extLst>
          </p:cNvPr>
          <p:cNvSpPr txBox="1"/>
          <p:nvPr/>
        </p:nvSpPr>
        <p:spPr>
          <a:xfrm>
            <a:off x="107555" y="345235"/>
            <a:ext cx="476924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AU" sz="1500" dirty="0"/>
            </a:br>
            <a:r>
              <a:rPr lang="en-AU" dirty="0">
                <a:sym typeface="Wingdings" panose="05000000000000000000" pitchFamily="2" charset="2"/>
              </a:rPr>
              <a:t> Spatial and Spectroscopic information</a:t>
            </a:r>
          </a:p>
          <a:p>
            <a:endParaRPr lang="en-AU" dirty="0">
              <a:sym typeface="Wingdings" panose="05000000000000000000" pitchFamily="2" charset="2"/>
            </a:endParaRPr>
          </a:p>
          <a:p>
            <a:r>
              <a:rPr lang="en-AU" b="1" dirty="0">
                <a:solidFill>
                  <a:srgbClr val="1919FF"/>
                </a:solidFill>
                <a:sym typeface="Wingdings" panose="05000000000000000000" pitchFamily="2" charset="2"/>
              </a:rPr>
              <a:t>The Keck Cosmic Web Imager (KCWI)</a:t>
            </a:r>
          </a:p>
          <a:p>
            <a:r>
              <a:rPr lang="en-AU" dirty="0">
                <a:sym typeface="Wingdings" panose="05000000000000000000" pitchFamily="2" charset="2"/>
              </a:rPr>
              <a:t>Optimised for low surface brightness astronomy</a:t>
            </a:r>
          </a:p>
        </p:txBody>
      </p:sp>
      <p:pic>
        <p:nvPicPr>
          <p:cNvPr id="7" name="Picture 6" descr="The KCWI instrument during installation at the Keck II telescope in January 2017.">
            <a:extLst>
              <a:ext uri="{FF2B5EF4-FFF2-40B4-BE49-F238E27FC236}">
                <a16:creationId xmlns:a16="http://schemas.microsoft.com/office/drawing/2014/main" id="{2EE13629-C18E-B64A-8FA4-1A6B566EF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45605"/>
            <a:ext cx="4336251" cy="325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894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27FC6871-872A-4CE3-800D-300F7BCC8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1" y="0"/>
            <a:ext cx="6337755" cy="4225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B2A0EB-90F1-4E2C-A1C5-D53DFD92D994}"/>
              </a:ext>
            </a:extLst>
          </p:cNvPr>
          <p:cNvSpPr txBox="1"/>
          <p:nvPr/>
        </p:nvSpPr>
        <p:spPr>
          <a:xfrm>
            <a:off x="6783381" y="1843542"/>
            <a:ext cx="2296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Extreme variations in UDG M/L ratios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1F9BBC-50CE-4F61-9529-8459350ADB03}"/>
              </a:ext>
            </a:extLst>
          </p:cNvPr>
          <p:cNvSpPr txBox="1"/>
          <p:nvPr/>
        </p:nvSpPr>
        <p:spPr>
          <a:xfrm rot="16200000">
            <a:off x="-1324216" y="1096997"/>
            <a:ext cx="3349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b="1" dirty="0">
                <a:latin typeface="Montserrat" panose="020B0604020202020204" charset="0"/>
              </a:rPr>
              <a:t>Mass-to-light ratio             within half-light radius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26B4C5-F2DB-43FE-83AF-6C93A4586AAF}"/>
              </a:ext>
            </a:extLst>
          </p:cNvPr>
          <p:cNvSpPr txBox="1"/>
          <p:nvPr/>
        </p:nvSpPr>
        <p:spPr>
          <a:xfrm rot="16200000">
            <a:off x="4217101" y="1850250"/>
            <a:ext cx="2059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rgbClr val="FFA300"/>
                </a:solidFill>
                <a:latin typeface="Montserrat" pitchFamily="2" charset="77"/>
              </a:rPr>
              <a:t>GCs    </a:t>
            </a:r>
            <a:r>
              <a:rPr lang="en-AU" b="1" dirty="0">
                <a:solidFill>
                  <a:srgbClr val="1919FF"/>
                </a:solidFill>
                <a:latin typeface="Montserrat" pitchFamily="2" charset="77"/>
              </a:rPr>
              <a:t>Stars</a:t>
            </a:r>
            <a:endParaRPr lang="en-AU" b="1" dirty="0">
              <a:solidFill>
                <a:srgbClr val="FFA300"/>
              </a:solidFill>
              <a:latin typeface="Montserra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BDF17E-823E-1245-A2D0-6C4FDDB73DAA}"/>
              </a:ext>
            </a:extLst>
          </p:cNvPr>
          <p:cNvSpPr txBox="1"/>
          <p:nvPr/>
        </p:nvSpPr>
        <p:spPr>
          <a:xfrm>
            <a:off x="6379037" y="829928"/>
            <a:ext cx="2247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Gannon, J+ (</a:t>
            </a:r>
            <a:r>
              <a:rPr lang="it-IT" b="1" dirty="0"/>
              <a:t>2020)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AA69F7-94C1-445A-93E2-0B80CA27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609" y="99934"/>
            <a:ext cx="7886700" cy="994172"/>
          </a:xfrm>
        </p:spPr>
        <p:txBody>
          <a:bodyPr>
            <a:normAutofit/>
          </a:bodyPr>
          <a:lstStyle/>
          <a:p>
            <a:r>
              <a:rPr lang="en-AU" sz="3300" dirty="0"/>
              <a:t>Mass To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BD3A3-C29C-4D92-B90A-A6BD9B14F2D5}"/>
              </a:ext>
            </a:extLst>
          </p:cNvPr>
          <p:cNvSpPr txBox="1"/>
          <p:nvPr/>
        </p:nvSpPr>
        <p:spPr>
          <a:xfrm>
            <a:off x="1243326" y="3820221"/>
            <a:ext cx="2488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500" b="1" dirty="0">
                <a:latin typeface="Montserrat" panose="020B0604020202020204" charset="0"/>
              </a:rPr>
              <a:t>Dynamical mass </a:t>
            </a:r>
          </a:p>
          <a:p>
            <a:r>
              <a:rPr lang="en-AU" sz="1500" b="1" dirty="0">
                <a:latin typeface="Montserrat" panose="020B0604020202020204" charset="0"/>
              </a:rPr>
              <a:t>within half-light radius</a:t>
            </a:r>
          </a:p>
        </p:txBody>
      </p:sp>
    </p:spTree>
    <p:extLst>
      <p:ext uri="{BB962C8B-B14F-4D97-AF65-F5344CB8AC3E}">
        <p14:creationId xmlns:p14="http://schemas.microsoft.com/office/powerpoint/2010/main" val="682384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27FC6871-872A-4CE3-800D-300F7BCC8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1" y="0"/>
            <a:ext cx="6337755" cy="42251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5F699D-7F5F-C74A-911C-3B02790081A6}"/>
              </a:ext>
            </a:extLst>
          </p:cNvPr>
          <p:cNvSpPr/>
          <p:nvPr/>
        </p:nvSpPr>
        <p:spPr>
          <a:xfrm>
            <a:off x="663919" y="4849572"/>
            <a:ext cx="3176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FIRE cosmological simulations of dwarf galaxy formation</a:t>
            </a:r>
          </a:p>
          <a:p>
            <a:r>
              <a:rPr lang="en-AU" dirty="0"/>
              <a:t>can reproduce some UDGs, but not all, and GCs remain </a:t>
            </a:r>
            <a:r>
              <a:rPr lang="en-AU" dirty="0" err="1"/>
              <a:t>tbd</a:t>
            </a:r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92021E-2795-9742-B29C-B1A66C7FC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314688"/>
            <a:ext cx="4572193" cy="3657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B2A0EB-90F1-4E2C-A1C5-D53DFD92D994}"/>
              </a:ext>
            </a:extLst>
          </p:cNvPr>
          <p:cNvSpPr txBox="1"/>
          <p:nvPr/>
        </p:nvSpPr>
        <p:spPr>
          <a:xfrm>
            <a:off x="6783381" y="1843542"/>
            <a:ext cx="2296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Extreme variations in UDG M/L ratios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1F9BBC-50CE-4F61-9529-8459350ADB03}"/>
              </a:ext>
            </a:extLst>
          </p:cNvPr>
          <p:cNvSpPr txBox="1"/>
          <p:nvPr/>
        </p:nvSpPr>
        <p:spPr>
          <a:xfrm rot="16200000">
            <a:off x="-1324216" y="1782037"/>
            <a:ext cx="33498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b="1" dirty="0">
                <a:latin typeface="Montserrat" panose="020B0604020202020204" charset="0"/>
              </a:rPr>
              <a:t>Mass-to-light ratio with half-light radius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26B4C5-F2DB-43FE-83AF-6C93A4586AAF}"/>
              </a:ext>
            </a:extLst>
          </p:cNvPr>
          <p:cNvSpPr txBox="1"/>
          <p:nvPr/>
        </p:nvSpPr>
        <p:spPr>
          <a:xfrm rot="16200000">
            <a:off x="4217101" y="1850250"/>
            <a:ext cx="2059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rgbClr val="FFA300"/>
                </a:solidFill>
                <a:latin typeface="Montserrat" pitchFamily="2" charset="77"/>
              </a:rPr>
              <a:t>GCs    </a:t>
            </a:r>
            <a:r>
              <a:rPr lang="en-AU" b="1" dirty="0">
                <a:solidFill>
                  <a:srgbClr val="1919FF"/>
                </a:solidFill>
                <a:latin typeface="Montserrat" pitchFamily="2" charset="77"/>
              </a:rPr>
              <a:t>Stars</a:t>
            </a:r>
            <a:endParaRPr lang="en-AU" b="1" dirty="0">
              <a:solidFill>
                <a:srgbClr val="FFA300"/>
              </a:solidFill>
              <a:latin typeface="Montserra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BDF17E-823E-1245-A2D0-6C4FDDB73DAA}"/>
              </a:ext>
            </a:extLst>
          </p:cNvPr>
          <p:cNvSpPr txBox="1"/>
          <p:nvPr/>
        </p:nvSpPr>
        <p:spPr>
          <a:xfrm>
            <a:off x="6379037" y="829928"/>
            <a:ext cx="2247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Gannon, J+ (</a:t>
            </a:r>
            <a:r>
              <a:rPr lang="it-IT" b="1" dirty="0"/>
              <a:t>2020)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AA69F7-94C1-445A-93E2-0B80CA27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609" y="99934"/>
            <a:ext cx="7886700" cy="994172"/>
          </a:xfrm>
        </p:spPr>
        <p:txBody>
          <a:bodyPr>
            <a:normAutofit/>
          </a:bodyPr>
          <a:lstStyle/>
          <a:p>
            <a:r>
              <a:rPr lang="en-AU" sz="3300" dirty="0"/>
              <a:t>Mass To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BD3A3-C29C-4D92-B90A-A6BD9B14F2D5}"/>
              </a:ext>
            </a:extLst>
          </p:cNvPr>
          <p:cNvSpPr txBox="1"/>
          <p:nvPr/>
        </p:nvSpPr>
        <p:spPr>
          <a:xfrm>
            <a:off x="1243326" y="3820221"/>
            <a:ext cx="2488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500" b="1" dirty="0">
                <a:latin typeface="Montserrat" panose="020B0604020202020204" charset="0"/>
              </a:rPr>
              <a:t>Dynamical mass </a:t>
            </a:r>
          </a:p>
          <a:p>
            <a:r>
              <a:rPr lang="en-AU" sz="1500" b="1" dirty="0">
                <a:latin typeface="Montserrat" panose="020B0604020202020204" charset="0"/>
              </a:rPr>
              <a:t>within half-light radius</a:t>
            </a:r>
          </a:p>
        </p:txBody>
      </p:sp>
    </p:spTree>
    <p:extLst>
      <p:ext uri="{BB962C8B-B14F-4D97-AF65-F5344CB8AC3E}">
        <p14:creationId xmlns:p14="http://schemas.microsoft.com/office/powerpoint/2010/main" val="245045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E62D7-4351-030A-22C5-AAE33D75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47842-C05C-A607-E1A4-16B834D369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D67221-EE22-3C88-996D-4A5083215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" y="0"/>
            <a:ext cx="9137685" cy="686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3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3AE56CFB-6242-3149-AAD2-A856566CC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51" y="59626"/>
            <a:ext cx="5050410" cy="2936857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FB3B3340-7E21-194F-835D-98670B7EB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355" y="2539484"/>
            <a:ext cx="4839066" cy="4175626"/>
          </a:xfrm>
          <a:prstGeom prst="rect">
            <a:avLst/>
          </a:prstGeom>
        </p:spPr>
      </p:pic>
      <p:sp>
        <p:nvSpPr>
          <p:cNvPr id="699" name="Content Placeholder 2"/>
          <p:cNvSpPr txBox="1"/>
          <p:nvPr/>
        </p:nvSpPr>
        <p:spPr>
          <a:xfrm>
            <a:off x="302121" y="1196654"/>
            <a:ext cx="3760452" cy="129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3395" tIns="23395" rIns="23395" bIns="23395">
            <a:spAutoFit/>
          </a:bodyPr>
          <a:lstStyle/>
          <a:p>
            <a:pPr defTabSz="685742">
              <a:spcBef>
                <a:spcPts val="107"/>
              </a:spcBef>
              <a:defRPr sz="2500"/>
            </a:pPr>
            <a:r>
              <a:rPr lang="en-AU" sz="2000" dirty="0">
                <a:cs typeface="Arial" panose="020B0604020202020204" pitchFamily="34" charset="0"/>
              </a:rPr>
              <a:t>Population of</a:t>
            </a:r>
            <a:r>
              <a:rPr lang="en-AU" sz="2000" dirty="0">
                <a:solidFill>
                  <a:srgbClr val="CCCCFF"/>
                </a:solidFill>
                <a:cs typeface="Arial" panose="020B0604020202020204" pitchFamily="34" charset="0"/>
              </a:rPr>
              <a:t> </a:t>
            </a:r>
            <a:r>
              <a:rPr lang="en-AU" sz="2000" dirty="0">
                <a:cs typeface="Arial" panose="020B0604020202020204" pitchFamily="34" charset="0"/>
              </a:rPr>
              <a:t>l</a:t>
            </a:r>
            <a:r>
              <a:rPr sz="2000" dirty="0" err="1">
                <a:cs typeface="Arial" panose="020B0604020202020204" pitchFamily="34" charset="0"/>
              </a:rPr>
              <a:t>uminous</a:t>
            </a:r>
            <a:r>
              <a:rPr sz="2000" dirty="0">
                <a:cs typeface="Arial" panose="020B0604020202020204" pitchFamily="34" charset="0"/>
              </a:rPr>
              <a:t>,</a:t>
            </a:r>
            <a:r>
              <a:rPr lang="en-AU" sz="2000" dirty="0">
                <a:cs typeface="Arial" panose="020B0604020202020204" pitchFamily="34" charset="0"/>
              </a:rPr>
              <a:t> </a:t>
            </a:r>
            <a:r>
              <a:rPr sz="2000" dirty="0">
                <a:cs typeface="Arial" panose="020B0604020202020204" pitchFamily="34" charset="0"/>
              </a:rPr>
              <a:t>extended, flattened</a:t>
            </a:r>
            <a:r>
              <a:rPr lang="en-AU" sz="2000" dirty="0">
                <a:cs typeface="Arial" panose="020B0604020202020204" pitchFamily="34" charset="0"/>
              </a:rPr>
              <a:t> star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clusters = Ultra Compact Dwarfs (UCDs)</a:t>
            </a:r>
          </a:p>
          <a:p>
            <a:pPr defTabSz="685742">
              <a:spcBef>
                <a:spcPts val="107"/>
              </a:spcBef>
              <a:defRPr sz="2500"/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0" name="Title 1"/>
          <p:cNvSpPr txBox="1">
            <a:spLocks noGrp="1"/>
          </p:cNvSpPr>
          <p:nvPr>
            <p:ph type="title"/>
          </p:nvPr>
        </p:nvSpPr>
        <p:spPr>
          <a:xfrm>
            <a:off x="639297" y="265543"/>
            <a:ext cx="3086101" cy="85725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196441">
              <a:defRPr sz="4600">
                <a:solidFill>
                  <a:srgbClr val="000000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1899" cap="none" dirty="0"/>
              <a:t>UCDs in</a:t>
            </a:r>
            <a:r>
              <a:rPr lang="en-US" sz="1899" dirty="0"/>
              <a:t> </a:t>
            </a:r>
            <a:r>
              <a:rPr lang="en-US" sz="1899" cap="none" dirty="0"/>
              <a:t>UDGs </a:t>
            </a:r>
            <a:r>
              <a:rPr lang="en-US" sz="1899" dirty="0"/>
              <a:t>lacking DM</a:t>
            </a:r>
            <a:br>
              <a:rPr lang="en-US" sz="1899" dirty="0"/>
            </a:br>
            <a:br>
              <a:rPr lang="en-US" sz="1899" dirty="0"/>
            </a:br>
            <a:r>
              <a:rPr lang="en-US" sz="1899" dirty="0"/>
              <a:t>                     </a:t>
            </a:r>
            <a:r>
              <a:rPr lang="en-US" dirty="0"/>
              <a:t>🤨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0F41D-A306-0B40-BCED-5722762240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9" t="10319" r="27652" b="17585"/>
          <a:stretch/>
        </p:blipFill>
        <p:spPr>
          <a:xfrm>
            <a:off x="7221943" y="5095745"/>
            <a:ext cx="1804416" cy="17451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0C28BC-259E-FC44-9624-9FBF866A012C}"/>
              </a:ext>
            </a:extLst>
          </p:cNvPr>
          <p:cNvSpPr txBox="1"/>
          <p:nvPr/>
        </p:nvSpPr>
        <p:spPr>
          <a:xfrm>
            <a:off x="8646061" y="4762500"/>
            <a:ext cx="5132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0" dirty="0">
                <a:solidFill>
                  <a:schemeClr val="bg1"/>
                </a:solidFill>
                <a:latin typeface="Montserrat" pitchFamily="2" charset="77"/>
              </a:rPr>
              <a:t>DF2</a:t>
            </a:r>
          </a:p>
        </p:txBody>
      </p:sp>
      <p:pic>
        <p:nvPicPr>
          <p:cNvPr id="8" name="Screen Shot 2019-04-20 at 1.08.13 PM.png" descr="Screen Shot 2019-04-20 at 1.08.13 PM.png">
            <a:extLst>
              <a:ext uri="{FF2B5EF4-FFF2-40B4-BE49-F238E27FC236}">
                <a16:creationId xmlns:a16="http://schemas.microsoft.com/office/drawing/2014/main" id="{8BE2739C-47D9-AA43-8ECD-B76628C54E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3090" y="3009163"/>
            <a:ext cx="2246253" cy="227685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3B9CF5-59F4-CB48-BA03-59FD00FD24D5}"/>
              </a:ext>
            </a:extLst>
          </p:cNvPr>
          <p:cNvSpPr txBox="1"/>
          <p:nvPr/>
        </p:nvSpPr>
        <p:spPr>
          <a:xfrm>
            <a:off x="8502863" y="3149936"/>
            <a:ext cx="471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0" dirty="0">
                <a:latin typeface="Montserrat" pitchFamily="2" charset="77"/>
              </a:rPr>
              <a:t>DF2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8F2207-8F32-7A4D-977B-03CD05AD3DF9}"/>
              </a:ext>
            </a:extLst>
          </p:cNvPr>
          <p:cNvSpPr/>
          <p:nvPr/>
        </p:nvSpPr>
        <p:spPr>
          <a:xfrm>
            <a:off x="4623845" y="3260874"/>
            <a:ext cx="228048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 sz="2600"/>
            </a:pPr>
            <a:r>
              <a:rPr lang="en-US" sz="2000" dirty="0"/>
              <a:t>M</a:t>
            </a:r>
            <a:r>
              <a:rPr lang="en-US" sz="2000" baseline="-5999" dirty="0"/>
              <a:t>★</a:t>
            </a:r>
            <a:r>
              <a:rPr lang="en-US" sz="2000" dirty="0"/>
              <a:t> = 2 x 10</a:t>
            </a:r>
            <a:r>
              <a:rPr lang="en-US" sz="2000" baseline="31999" dirty="0"/>
              <a:t>8 </a:t>
            </a:r>
            <a:r>
              <a:rPr lang="en-US" sz="2000" dirty="0"/>
              <a:t>M</a:t>
            </a:r>
            <a:r>
              <a:rPr lang="en-US" sz="2000" baseline="-5999" dirty="0"/>
              <a:t>⦿</a:t>
            </a:r>
          </a:p>
          <a:p>
            <a:pPr>
              <a:defRPr sz="2600"/>
            </a:pPr>
            <a:r>
              <a:rPr lang="en-US" sz="2000" dirty="0" err="1"/>
              <a:t>M</a:t>
            </a:r>
            <a:r>
              <a:rPr lang="en-US" sz="2000" baseline="-5999" dirty="0" err="1"/>
              <a:t>halo</a:t>
            </a:r>
            <a:r>
              <a:rPr lang="en-US" sz="2000" baseline="-5999" dirty="0"/>
              <a:t> </a:t>
            </a:r>
            <a:r>
              <a:rPr lang="en-US" sz="2000" dirty="0"/>
              <a:t>&lt; 3.4 x 10</a:t>
            </a:r>
            <a:r>
              <a:rPr lang="en-US" sz="2000" baseline="31999" dirty="0"/>
              <a:t>8 </a:t>
            </a:r>
            <a:r>
              <a:rPr lang="en-US" sz="2000" dirty="0"/>
              <a:t>M</a:t>
            </a:r>
            <a:r>
              <a:rPr lang="en-US" sz="2000" baseline="-5999" dirty="0"/>
              <a:t>⦿</a:t>
            </a:r>
          </a:p>
          <a:p>
            <a:pPr>
              <a:defRPr sz="2600"/>
            </a:pPr>
            <a:r>
              <a:rPr lang="en-US" sz="2000" dirty="0" err="1"/>
              <a:t>M</a:t>
            </a:r>
            <a:r>
              <a:rPr lang="en-US" sz="2000" baseline="-5999" dirty="0" err="1"/>
              <a:t>halo</a:t>
            </a:r>
            <a:r>
              <a:rPr lang="en-US" sz="2000" dirty="0"/>
              <a:t>/M</a:t>
            </a:r>
            <a:r>
              <a:rPr lang="en-US" sz="2000" baseline="-5999" dirty="0"/>
              <a:t>★ </a:t>
            </a:r>
            <a:r>
              <a:rPr lang="en-US" sz="2000" dirty="0"/>
              <a:t>~ 1  consistent with zero dark matter</a:t>
            </a:r>
          </a:p>
          <a:p>
            <a:pPr>
              <a:defRPr sz="2600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5479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C1DA41D-2C3F-7E47-A5A2-27043AD22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36" y="851630"/>
            <a:ext cx="6631047" cy="5260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26A246-866D-204B-998A-3A796A4B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506" y="26907"/>
            <a:ext cx="3518740" cy="718608"/>
          </a:xfrm>
        </p:spPr>
        <p:txBody>
          <a:bodyPr/>
          <a:lstStyle/>
          <a:p>
            <a:r>
              <a:rPr lang="en-US" dirty="0">
                <a:latin typeface="+mn-lt"/>
              </a:rPr>
              <a:t>Bullet formation scenario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8C118-9719-CB48-A329-9B6728385795}"/>
              </a:ext>
            </a:extLst>
          </p:cNvPr>
          <p:cNvSpPr txBox="1"/>
          <p:nvPr/>
        </p:nvSpPr>
        <p:spPr>
          <a:xfrm>
            <a:off x="147433" y="389965"/>
            <a:ext cx="2233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NGC 1052 group</a:t>
            </a:r>
            <a:endParaRPr lang="en-US" sz="2400" b="1" i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F6457-3089-BD47-9A64-4AEAC3916B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88" y="851630"/>
            <a:ext cx="2716306" cy="5858451"/>
          </a:xfrm>
        </p:spPr>
        <p:txBody>
          <a:bodyPr>
            <a:normAutofit fontScale="32500" lnSpcReduction="20000"/>
          </a:bodyPr>
          <a:lstStyle/>
          <a:p>
            <a:br>
              <a:rPr lang="en-US" sz="5600" b="0" dirty="0">
                <a:latin typeface="+mn-lt"/>
              </a:rPr>
            </a:br>
            <a:r>
              <a:rPr lang="en-US" sz="5600" b="0" dirty="0">
                <a:solidFill>
                  <a:schemeClr val="accent2"/>
                </a:solidFill>
                <a:latin typeface="+mn-lt"/>
              </a:rPr>
              <a:t>van </a:t>
            </a:r>
            <a:r>
              <a:rPr lang="en-US" sz="5600" b="0" dirty="0" err="1">
                <a:solidFill>
                  <a:schemeClr val="accent2"/>
                </a:solidFill>
                <a:latin typeface="+mn-lt"/>
              </a:rPr>
              <a:t>Dokkum</a:t>
            </a:r>
            <a:r>
              <a:rPr lang="en-US" sz="5600" b="0" dirty="0">
                <a:solidFill>
                  <a:schemeClr val="accent2"/>
                </a:solidFill>
                <a:latin typeface="+mn-lt"/>
              </a:rPr>
              <a:t>+ 2022 Nature</a:t>
            </a:r>
            <a:br>
              <a:rPr lang="en-US" sz="5600" b="0" dirty="0">
                <a:latin typeface="+mn-lt"/>
              </a:rPr>
            </a:br>
            <a:endParaRPr lang="en-US" sz="5600" b="0" dirty="0">
              <a:latin typeface="+mn-lt"/>
            </a:endParaRPr>
          </a:p>
          <a:p>
            <a:r>
              <a:rPr lang="en-US" sz="5600" b="0" dirty="0">
                <a:latin typeface="+mn-lt"/>
              </a:rPr>
              <a:t>Two gas rich galaxies collide </a:t>
            </a:r>
          </a:p>
          <a:p>
            <a:r>
              <a:rPr lang="en-US" sz="5600" b="0" dirty="0">
                <a:latin typeface="+mn-lt"/>
              </a:rPr>
              <a:t>Creates trail of UDGs </a:t>
            </a:r>
          </a:p>
          <a:p>
            <a:r>
              <a:rPr lang="en-US" sz="5600" b="0" dirty="0">
                <a:latin typeface="+mn-lt"/>
              </a:rPr>
              <a:t>stripped of DM</a:t>
            </a:r>
          </a:p>
          <a:p>
            <a:endParaRPr lang="en-US" sz="5600" b="0" dirty="0">
              <a:latin typeface="+mn-lt"/>
            </a:endParaRPr>
          </a:p>
          <a:p>
            <a:r>
              <a:rPr lang="en-US" sz="5600" b="0" dirty="0">
                <a:latin typeface="+mn-lt"/>
              </a:rPr>
              <a:t>Also creates massive star clusters + feedback expands UDGs</a:t>
            </a:r>
          </a:p>
          <a:p>
            <a:endParaRPr lang="en-US" sz="5600" b="0" dirty="0">
              <a:latin typeface="+mn-lt"/>
            </a:endParaRPr>
          </a:p>
          <a:p>
            <a:r>
              <a:rPr lang="en-US" sz="5600" b="0" dirty="0">
                <a:latin typeface="+mn-lt"/>
              </a:rPr>
              <a:t>Stellar pops will be key:</a:t>
            </a:r>
          </a:p>
          <a:p>
            <a:r>
              <a:rPr lang="en-US" sz="5600" b="0" dirty="0">
                <a:latin typeface="+mn-lt"/>
              </a:rPr>
              <a:t>are DF2 and DF4 the same?</a:t>
            </a:r>
          </a:p>
          <a:p>
            <a:r>
              <a:rPr lang="en-US" sz="5600" b="0" dirty="0">
                <a:latin typeface="+mn-lt"/>
              </a:rPr>
              <a:t>DF5? Similar but fainter</a:t>
            </a:r>
          </a:p>
          <a:p>
            <a:endParaRPr lang="en-US" sz="5600" b="0" dirty="0">
              <a:latin typeface="+mn-lt"/>
            </a:endParaRPr>
          </a:p>
          <a:p>
            <a:r>
              <a:rPr lang="en-US" sz="5600" b="0" dirty="0">
                <a:latin typeface="+mn-lt"/>
              </a:rPr>
              <a:t>Can we use the star clusters as proxies?</a:t>
            </a:r>
          </a:p>
          <a:p>
            <a:endParaRPr lang="en-US" sz="5600" b="0" dirty="0"/>
          </a:p>
          <a:p>
            <a:endParaRPr lang="en-US" sz="1800" b="0" dirty="0"/>
          </a:p>
          <a:p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1741787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ummary"/>
          <p:cNvSpPr txBox="1">
            <a:spLocks noGrp="1"/>
          </p:cNvSpPr>
          <p:nvPr>
            <p:ph type="body" sz="quarter" idx="1"/>
          </p:nvPr>
        </p:nvSpPr>
        <p:spPr>
          <a:xfrm>
            <a:off x="1899523" y="66032"/>
            <a:ext cx="5518547" cy="5960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400" dirty="0"/>
              <a:t>Summary</a:t>
            </a:r>
          </a:p>
        </p:txBody>
      </p:sp>
      <p:sp>
        <p:nvSpPr>
          <p:cNvPr id="753" name="GC system color/metallicity bimodality  Blue (Metal Poor) GCs trace halos…"/>
          <p:cNvSpPr txBox="1"/>
          <p:nvPr/>
        </p:nvSpPr>
        <p:spPr>
          <a:xfrm>
            <a:off x="-65780" y="2284448"/>
            <a:ext cx="9530820" cy="427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AU" sz="1600" dirty="0">
              <a:latin typeface="Helvetica" pitchFamily="2" charset="0"/>
            </a:endParaRPr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AU" sz="1600" dirty="0">
              <a:latin typeface="Helvetica" pitchFamily="2" charset="0"/>
            </a:endParaRPr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AU" sz="1600" dirty="0">
              <a:latin typeface="Helvetica" pitchFamily="2" charset="0"/>
            </a:endParaRPr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AU" sz="2000" dirty="0"/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AU" sz="2000" dirty="0"/>
              <a:t>UDGs may be important for understanding the build-up of massive galaxy halos</a:t>
            </a:r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AU" sz="2000" dirty="0"/>
          </a:p>
          <a:p>
            <a:pPr marL="167418" defTabSz="308047">
              <a:buSzPct val="171000"/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AU" sz="2000" dirty="0"/>
              <a:t>Some UDGs</a:t>
            </a:r>
            <a:r>
              <a:rPr sz="2000" dirty="0"/>
              <a:t> appear to be DM dominated based on: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            N</a:t>
            </a:r>
            <a:r>
              <a:rPr sz="2000" baseline="-5999" dirty="0"/>
              <a:t>GC</a:t>
            </a:r>
            <a:r>
              <a:rPr sz="2000" dirty="0"/>
              <a:t>, GC dynamics,</a:t>
            </a:r>
            <a:r>
              <a:rPr lang="en-US" sz="2000" dirty="0"/>
              <a:t> stellar velocity dispersion</a:t>
            </a:r>
            <a:br>
              <a:rPr sz="2000" baseline="-5999" dirty="0"/>
            </a:br>
            <a:r>
              <a:rPr lang="en-AU" sz="2000" dirty="0"/>
              <a:t>    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AU" sz="2000" dirty="0"/>
              <a:t>   Two+ U</a:t>
            </a:r>
            <a:r>
              <a:rPr sz="2000" dirty="0"/>
              <a:t>DG</a:t>
            </a:r>
            <a:r>
              <a:rPr lang="en-AU" sz="2000" dirty="0"/>
              <a:t>s</a:t>
            </a:r>
            <a:r>
              <a:rPr sz="2000" dirty="0"/>
              <a:t> ha</a:t>
            </a:r>
            <a:r>
              <a:rPr lang="en-AU" sz="2000" dirty="0" err="1"/>
              <a:t>ve</a:t>
            </a:r>
            <a:r>
              <a:rPr sz="2000" dirty="0"/>
              <a:t> little/no DM and strange</a:t>
            </a:r>
            <a:r>
              <a:rPr lang="en-AU" sz="2000" dirty="0"/>
              <a:t> (over-luminous)</a:t>
            </a:r>
            <a:r>
              <a:rPr sz="2000" dirty="0"/>
              <a:t> star cluster</a:t>
            </a:r>
            <a:r>
              <a:rPr lang="en-US" sz="2000" dirty="0"/>
              <a:t>s/UCDs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sz="2000" baseline="-25000" dirty="0"/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     </a:t>
            </a:r>
          </a:p>
          <a:p>
            <a:pPr defTabSz="308047">
              <a:defRPr sz="2500"/>
            </a:pPr>
            <a:endParaRPr sz="1319" dirty="0"/>
          </a:p>
          <a:p>
            <a:pPr defTabSz="308047">
              <a:defRPr sz="2500"/>
            </a:pPr>
            <a:r>
              <a:rPr sz="1319" dirty="0"/>
              <a:t> </a:t>
            </a:r>
          </a:p>
          <a:p>
            <a:pPr defTabSz="308047">
              <a:defRPr sz="2500"/>
            </a:pPr>
            <a:endParaRPr sz="1319" dirty="0"/>
          </a:p>
          <a:p>
            <a:pPr defTabSz="308047">
              <a:defRPr sz="2500"/>
            </a:pPr>
            <a:r>
              <a:rPr lang="en-AU" sz="1319" dirty="0"/>
              <a:t>  </a:t>
            </a:r>
            <a:endParaRPr sz="1319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50DF2A-D7EC-DB40-BD82-773DFFC08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79" t="612" r="379" b="-612"/>
          <a:stretch/>
        </p:blipFill>
        <p:spPr>
          <a:xfrm>
            <a:off x="4263064" y="662089"/>
            <a:ext cx="4506696" cy="2166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C25839-413F-1E41-9A03-C38DC314B164}"/>
              </a:ext>
            </a:extLst>
          </p:cNvPr>
          <p:cNvSpPr txBox="1"/>
          <p:nvPr/>
        </p:nvSpPr>
        <p:spPr>
          <a:xfrm>
            <a:off x="973328" y="820193"/>
            <a:ext cx="3289736" cy="2208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6789" tIns="26789" rIns="26789" bIns="26789" numCol="1" spcCol="38100" rtlCol="0" anchor="ctr">
            <a:spAutoFit/>
          </a:bodyPr>
          <a:lstStyle/>
          <a:p>
            <a:pPr defTabSz="241081" hangingPunct="0"/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  <a:sym typeface="Helvetica"/>
              </a:rPr>
              <a:t>1)  Puffed up dwarfs</a:t>
            </a:r>
          </a:p>
          <a:p>
            <a:pPr defTabSz="241081" hangingPunct="0"/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  <a:sym typeface="Helvetica"/>
              </a:rPr>
              <a:t>      </a:t>
            </a:r>
            <a:r>
              <a:rPr lang="en-US" sz="2000" dirty="0">
                <a:solidFill>
                  <a:srgbClr val="1919FF"/>
                </a:solidFill>
                <a:cs typeface="Arial" panose="020B0604020202020204" pitchFamily="34" charset="0"/>
                <a:sym typeface="Helvetica"/>
              </a:rPr>
              <a:t>GC poor</a:t>
            </a:r>
          </a:p>
          <a:p>
            <a:pPr defTabSz="241081" hangingPunct="0"/>
            <a:r>
              <a:rPr lang="en-US" sz="2000" dirty="0">
                <a:cs typeface="Arial" panose="020B0604020202020204" pitchFamily="34" charset="0"/>
              </a:rPr>
              <a:t>2)  Failed galaxies</a:t>
            </a:r>
          </a:p>
          <a:p>
            <a:pPr defTabSz="241081" hangingPunct="0"/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      GC rich</a:t>
            </a:r>
          </a:p>
          <a:p>
            <a:pPr defTabSz="241081" hangingPunct="0"/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  <a:sym typeface="Helvetica"/>
              </a:rPr>
              <a:t>3)  DM free</a:t>
            </a:r>
          </a:p>
          <a:p>
            <a:pPr defTabSz="241081" hangingPunct="0"/>
            <a:r>
              <a:rPr lang="en-US" sz="2000" dirty="0">
                <a:solidFill>
                  <a:srgbClr val="00B050"/>
                </a:solidFill>
                <a:cs typeface="Arial" panose="020B0604020202020204" pitchFamily="34" charset="0"/>
                <a:sym typeface="Helvetica"/>
              </a:rPr>
              <a:t>      GCs and UCDs</a:t>
            </a:r>
          </a:p>
          <a:p>
            <a:pPr defTabSz="241081" hangingPunct="0"/>
            <a:endParaRPr lang="en-US" sz="2000" dirty="0">
              <a:latin typeface="Helvetic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807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6E23FD-C248-3E43-BDFE-8A1D58132829}"/>
              </a:ext>
            </a:extLst>
          </p:cNvPr>
          <p:cNvSpPr/>
          <p:nvPr/>
        </p:nvSpPr>
        <p:spPr>
          <a:xfrm>
            <a:off x="328571" y="251788"/>
            <a:ext cx="848685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AU" sz="2000" dirty="0"/>
              <a:t>What have we learned about UDG origins?</a:t>
            </a:r>
          </a:p>
          <a:p>
            <a:pPr algn="ctr"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US" sz="1600" dirty="0"/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Simulations do best with Puffy Dwarfs (FIRE, ROMULUS-C …. NIHAO, TNG50)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US" sz="1600" dirty="0"/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Failed Galaxies need quenching mechanism to prematurely halt SF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Tidal heating, ram pressure stripping potentially work in galaxy clusters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Quenching field UDGs is challenging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US" sz="1600" dirty="0"/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Can we explain DM-free UDGs? – maybe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US" sz="1600" dirty="0">
              <a:sym typeface="Arial"/>
            </a:endParaRP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UDGs preferential hosts of UCDs? e.g., Bullet model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endParaRPr lang="en-US" sz="1600" dirty="0">
              <a:sym typeface="Arial"/>
            </a:endParaRP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Next steps: </a:t>
            </a:r>
            <a:endParaRPr lang="en-US" sz="1600" dirty="0"/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Need statistically significant observational samples with detailed characteristics 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to inform simulations 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Establishing UDG properties directly is prohibitively telescope time intensive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b="1" dirty="0">
                <a:solidFill>
                  <a:srgbClr val="FF0000"/>
                </a:solidFill>
              </a:rPr>
              <a:t>Understanding GC formation in UDGs is essential</a:t>
            </a:r>
          </a:p>
          <a:p>
            <a:pPr defTabSz="308047"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Needs to be </a:t>
            </a:r>
            <a:r>
              <a:rPr lang="en-US" sz="1600" i="1" dirty="0"/>
              <a:t>explicitly</a:t>
            </a:r>
            <a:r>
              <a:rPr lang="en-US" sz="1600" dirty="0"/>
              <a:t> simulated</a:t>
            </a:r>
            <a:endParaRPr lang="en-US" sz="1319" dirty="0">
              <a:solidFill>
                <a:srgbClr val="FF0000"/>
              </a:solidFill>
              <a:latin typeface="Helvetica" pitchFamily="2" charset="0"/>
            </a:endParaRPr>
          </a:p>
        </p:txBody>
      </p:sp>
      <p:pic>
        <p:nvPicPr>
          <p:cNvPr id="4" name="Picture 3" descr="A picture containing outdoor, ship, cow, side&#10;&#10;Description automatically generated">
            <a:extLst>
              <a:ext uri="{FF2B5EF4-FFF2-40B4-BE49-F238E27FC236}">
                <a16:creationId xmlns:a16="http://schemas.microsoft.com/office/drawing/2014/main" id="{A94CBE14-92B4-9F47-ACB0-3BC756D1D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6743"/>
            <a:ext cx="9144000" cy="15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81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rthday envelope with exploding ribbons">
            <a:extLst>
              <a:ext uri="{FF2B5EF4-FFF2-40B4-BE49-F238E27FC236}">
                <a16:creationId xmlns:a16="http://schemas.microsoft.com/office/drawing/2014/main" id="{4FF8670F-0A23-5FB4-72C4-A242A1D7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772" y="0"/>
            <a:ext cx="10447544" cy="696502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C35723-3D61-D152-5D8E-798AAC942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696" y="134911"/>
            <a:ext cx="7547917" cy="67586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+mj-lt"/>
              </a:rPr>
              <a:t>Happy Birthday, Ken!</a:t>
            </a:r>
          </a:p>
        </p:txBody>
      </p:sp>
    </p:spTree>
    <p:extLst>
      <p:ext uri="{BB962C8B-B14F-4D97-AF65-F5344CB8AC3E}">
        <p14:creationId xmlns:p14="http://schemas.microsoft.com/office/powerpoint/2010/main" val="15553849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winburne">
      <a:dk1>
        <a:srgbClr val="333538"/>
      </a:dk1>
      <a:lt1>
        <a:srgbClr val="FFFFFF"/>
      </a:lt1>
      <a:dk2>
        <a:srgbClr val="2F3237"/>
      </a:dk2>
      <a:lt2>
        <a:srgbClr val="E7E6E6"/>
      </a:lt2>
      <a:accent1>
        <a:srgbClr val="FEEB00"/>
      </a:accent1>
      <a:accent2>
        <a:srgbClr val="EC1B2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EC1A2E"/>
      </a:hlink>
      <a:folHlink>
        <a:srgbClr val="EC1A2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400" b="1" i="0" dirty="0" smtClean="0">
            <a:solidFill>
              <a:schemeClr val="bg1"/>
            </a:solidFill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UT_Master_Slides_FINAL_18 July" id="{78004673-24C9-734C-853B-AC1ED60282D3}" vid="{6FE7BF34-1317-BC48-8B35-C8E993169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14243</TotalTime>
  <Words>1510</Words>
  <Application>Microsoft Macintosh PowerPoint</Application>
  <PresentationFormat>On-screen Show (4:3)</PresentationFormat>
  <Paragraphs>243</Paragraphs>
  <Slides>27</Slides>
  <Notes>20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Al Nile</vt:lpstr>
      <vt:lpstr>Arial</vt:lpstr>
      <vt:lpstr>Calibri</vt:lpstr>
      <vt:lpstr>Cambria Math</vt:lpstr>
      <vt:lpstr>Helvetica</vt:lpstr>
      <vt:lpstr>Montserrat</vt:lpstr>
      <vt:lpstr>Montserrat ExtraBold</vt:lpstr>
      <vt:lpstr>Open Sans</vt:lpstr>
      <vt:lpstr>Open Sans Light</vt:lpstr>
      <vt:lpstr>1_Office Theme</vt:lpstr>
      <vt:lpstr>The Origin of Ultra-Diffuse Galaxies:  Challenging the galaxy formation paradigm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GC rich – failed galaxies? GC poor – puffed up dwarfs?</vt:lpstr>
      <vt:lpstr>                        Stellar Mass-Metallicity Relation      SED fitting of multi-band photometry with Prospector                       </vt:lpstr>
      <vt:lpstr>Integral Field Spectroscopy</vt:lpstr>
      <vt:lpstr>Mass To Light</vt:lpstr>
      <vt:lpstr>Mass To Light</vt:lpstr>
      <vt:lpstr>PowerPoint Presentation</vt:lpstr>
      <vt:lpstr>UCDs in UDGs lacking DM                       🤨</vt:lpstr>
      <vt:lpstr>Bullet formation scenario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Jonah Gannon</dc:creator>
  <cp:lastModifiedBy>Jean Brodie</cp:lastModifiedBy>
  <cp:revision>226</cp:revision>
  <dcterms:created xsi:type="dcterms:W3CDTF">2021-04-28T04:25:50Z</dcterms:created>
  <dcterms:modified xsi:type="dcterms:W3CDTF">2022-09-21T06:10:39Z</dcterms:modified>
</cp:coreProperties>
</file>