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345" r:id="rId5"/>
    <p:sldId id="346" r:id="rId6"/>
    <p:sldId id="347" r:id="rId7"/>
    <p:sldId id="259" r:id="rId8"/>
    <p:sldId id="349" r:id="rId9"/>
    <p:sldId id="351" r:id="rId10"/>
    <p:sldId id="350" r:id="rId11"/>
    <p:sldId id="352" r:id="rId12"/>
    <p:sldId id="348" r:id="rId13"/>
    <p:sldId id="353" r:id="rId14"/>
    <p:sldId id="354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0FF"/>
    <a:srgbClr val="FF9300"/>
    <a:srgbClr val="0432FF"/>
    <a:srgbClr val="F6BB1C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46"/>
    <p:restoredTop sz="94574"/>
  </p:normalViewPr>
  <p:slideViewPr>
    <p:cSldViewPr snapToGrid="0" snapToObjects="1">
      <p:cViewPr varScale="1">
        <p:scale>
          <a:sx n="115" d="100"/>
          <a:sy n="115" d="100"/>
        </p:scale>
        <p:origin x="1264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40E7CB-B090-6140-958A-EAE3EFECA0AB}" type="datetimeFigureOut">
              <a:rPr lang="en-US" smtClean="0"/>
              <a:t>9/20/22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684B47-5E3B-754C-B4C6-63CEFEAD93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89341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8FA2BA-21CB-AC41-BDFF-8AF1F2C23B5F}" type="datetimeFigureOut">
              <a:rPr lang="en-US" smtClean="0"/>
              <a:t>9/20/22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A75954-64D3-3547-9E41-BA5D253C7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0947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75954-64D3-3547-9E41-BA5D253C709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23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75954-64D3-3547-9E41-BA5D253C709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054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6800" y="670561"/>
            <a:ext cx="5262880" cy="2929890"/>
          </a:xfrm>
        </p:spPr>
        <p:txBody>
          <a:bodyPr anchor="b" anchorCtr="0"/>
          <a:lstStyle>
            <a:lvl1pPr algn="l">
              <a:defRPr b="0" i="0" baseline="0">
                <a:solidFill>
                  <a:schemeClr val="bg1"/>
                </a:solidFill>
                <a:latin typeface="Helvetica Neue"/>
                <a:cs typeface="Helvetica Neue"/>
              </a:defRPr>
            </a:lvl1pPr>
          </a:lstStyle>
          <a:p>
            <a:r>
              <a:rPr lang="en-AU" dirty="0"/>
              <a:t>Click to edit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6800" y="4145280"/>
            <a:ext cx="5262880" cy="109728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400" b="0" i="0" baseline="0">
                <a:solidFill>
                  <a:schemeClr val="bg1"/>
                </a:solidFill>
                <a:latin typeface="Arial"/>
                <a:cs typeface="Arial"/>
              </a:defRPr>
            </a:lvl1pPr>
            <a:lvl2pPr marL="0" indent="0" algn="l">
              <a:buNone/>
              <a:defRPr sz="2200" b="0" i="0">
                <a:solidFill>
                  <a:srgbClr val="FFFFFF"/>
                </a:solidFill>
                <a:latin typeface="Arial"/>
                <a:cs typeface="Arial"/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subtitle</a:t>
            </a:r>
          </a:p>
          <a:p>
            <a:pPr lvl="1"/>
            <a:r>
              <a:rPr lang="en-AU" dirty="0" err="1"/>
              <a:t>Subsubtitle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560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680" y="132080"/>
            <a:ext cx="7670800" cy="650240"/>
          </a:xfrm>
        </p:spPr>
        <p:txBody>
          <a:bodyPr/>
          <a:lstStyle/>
          <a:p>
            <a:r>
              <a:rPr lang="en-AU" dirty="0"/>
              <a:t>Click to edit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G. </a:t>
            </a:r>
            <a:r>
              <a:rPr lang="en-US" dirty="0" err="1"/>
              <a:t>Meurer</a:t>
            </a:r>
            <a:r>
              <a:rPr lang="en-US" dirty="0"/>
              <a:t> - Scaling Relations in Hi-Selected Galaxies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707120" y="6583680"/>
            <a:ext cx="447040" cy="269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b="0" i="0" kern="1200">
                <a:solidFill>
                  <a:schemeClr val="bg1"/>
                </a:solidFill>
                <a:latin typeface="Helvetica Neue"/>
                <a:ea typeface="+mn-ea"/>
                <a:cs typeface="Helvetica Neue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D1588C-AB24-5646-A060-72B6CDFB3A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46137" y="1158875"/>
            <a:ext cx="8674026" cy="5211763"/>
          </a:xfrm>
        </p:spPr>
        <p:txBody>
          <a:bodyPr/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385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680" y="132080"/>
            <a:ext cx="7518400" cy="650240"/>
          </a:xfrm>
        </p:spPr>
        <p:txBody>
          <a:bodyPr/>
          <a:lstStyle/>
          <a:p>
            <a:r>
              <a:rPr lang="en-AU" dirty="0"/>
              <a:t>Click to edit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G. </a:t>
            </a:r>
            <a:r>
              <a:rPr lang="en-US" dirty="0" err="1"/>
              <a:t>Meurer</a:t>
            </a:r>
            <a:r>
              <a:rPr lang="en-US" dirty="0"/>
              <a:t> – Scaling Relations in Hi-Selected Galaxies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D1588C-AB24-5646-A060-72B6CDFB3A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457200" y="1158240"/>
            <a:ext cx="4287520" cy="49679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rgbClr val="F6BB1C"/>
                </a:solidFill>
              </a:defRPr>
            </a:lvl1pPr>
          </a:lstStyle>
          <a:p>
            <a:pPr lvl="0"/>
            <a:r>
              <a:rPr lang="en-AU" dirty="0"/>
              <a:t>Click to edit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4886325" y="1158875"/>
            <a:ext cx="3881438" cy="496728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515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tion and Landscape Imag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680" y="132080"/>
            <a:ext cx="7518400" cy="650240"/>
          </a:xfrm>
        </p:spPr>
        <p:txBody>
          <a:bodyPr/>
          <a:lstStyle/>
          <a:p>
            <a:r>
              <a:rPr lang="en-AU" dirty="0"/>
              <a:t>Click to edit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G. </a:t>
            </a:r>
            <a:r>
              <a:rPr lang="en-US" dirty="0" err="1"/>
              <a:t>Meurer</a:t>
            </a:r>
            <a:r>
              <a:rPr lang="en-US" dirty="0"/>
              <a:t> - Scaling Relations in Hi-Selected Galaxies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D1588C-AB24-5646-A060-72B6CDFB3A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325120" y="1158875"/>
            <a:ext cx="8442643" cy="410400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25438" y="5414963"/>
            <a:ext cx="8442325" cy="1077912"/>
          </a:xfrm>
        </p:spPr>
        <p:txBody>
          <a:bodyPr/>
          <a:lstStyle>
            <a:lvl1pPr algn="ctr">
              <a:defRPr sz="2400"/>
            </a:lvl1pPr>
            <a:lvl2pPr algn="ctr">
              <a:defRPr/>
            </a:lvl2pPr>
            <a:lvl3pPr marL="0" indent="0" algn="ctr">
              <a:buNone/>
              <a:defRPr sz="2400"/>
            </a:lvl3pPr>
            <a:lvl4pPr marL="0" indent="0" algn="ctr">
              <a:buNone/>
              <a:defRPr sz="2400"/>
            </a:lvl4pPr>
            <a:lvl5pPr marL="0" indent="0" algn="ctr">
              <a:buNone/>
              <a:defRPr sz="2400"/>
            </a:lvl5pPr>
          </a:lstStyle>
          <a:p>
            <a:pPr lvl="0"/>
            <a:r>
              <a:rPr lang="en-AU" dirty="0"/>
              <a:t>Click to edit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314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6800" y="3850640"/>
            <a:ext cx="5262880" cy="833120"/>
          </a:xfrm>
        </p:spPr>
        <p:txBody>
          <a:bodyPr anchor="b" anchorCtr="0">
            <a:normAutofit/>
          </a:bodyPr>
          <a:lstStyle>
            <a:lvl1pPr algn="l">
              <a:defRPr sz="2800" b="0" i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AU" dirty="0"/>
              <a:t>Click to edit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6800" y="4765040"/>
            <a:ext cx="5262880" cy="47752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000" b="0" i="0" baseline="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subtitle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606799" y="599440"/>
            <a:ext cx="5262563" cy="315976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587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FBB98-6103-2F41-99AF-8F5DF55889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76425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49680" y="140350"/>
            <a:ext cx="7518400" cy="650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/>
              <a:t>Click to edit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4438" y="1158240"/>
            <a:ext cx="8413642" cy="52112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dirty="0"/>
              <a:t>Click to edit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2480" y="6573520"/>
            <a:ext cx="5135880" cy="269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00000"/>
                </a:solidFill>
                <a:latin typeface="Helvetica Neue"/>
                <a:cs typeface="Helvetica Neue"/>
              </a:defRPr>
            </a:lvl1pPr>
          </a:lstStyle>
          <a:p>
            <a:r>
              <a:rPr lang="en-US"/>
              <a:t>G. Meurer - Star Formation in HI Selected Galaxies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6573520"/>
            <a:ext cx="447040" cy="269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bg1"/>
                </a:solidFill>
                <a:latin typeface="Helvetica Neue"/>
                <a:cs typeface="Helvetica Neue"/>
              </a:defRPr>
            </a:lvl1pPr>
          </a:lstStyle>
          <a:p>
            <a:fld id="{93D1588C-AB24-5646-A060-72B6CDFB3A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486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2" r:id="rId3"/>
    <p:sldLayoutId id="2147483653" r:id="rId4"/>
    <p:sldLayoutId id="2147483651" r:id="rId5"/>
    <p:sldLayoutId id="2147483655" r:id="rId6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4400" b="0" i="0" kern="1200">
          <a:solidFill>
            <a:srgbClr val="FFFFFF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800" b="1" i="0" kern="1200">
          <a:solidFill>
            <a:srgbClr val="F6BB1C"/>
          </a:solidFill>
          <a:latin typeface="Arial"/>
          <a:ea typeface="+mn-ea"/>
          <a:cs typeface="Arial"/>
        </a:defRPr>
      </a:lvl1pPr>
      <a:lvl2pPr marL="0" indent="0" algn="l" defTabSz="457200" rtl="0" eaLnBrk="1" latinLnBrk="0" hangingPunct="1">
        <a:spcBef>
          <a:spcPts val="0"/>
        </a:spcBef>
        <a:buFont typeface="Arial"/>
        <a:buNone/>
        <a:defRPr sz="2400" b="0" i="0" kern="1200">
          <a:solidFill>
            <a:srgbClr val="FFFFFF"/>
          </a:solidFill>
          <a:latin typeface="Arial"/>
          <a:ea typeface="+mn-ea"/>
          <a:cs typeface="Arial"/>
        </a:defRPr>
      </a:lvl2pPr>
      <a:lvl3pPr marL="532800" indent="-228600" algn="l" defTabSz="457200" rtl="0" eaLnBrk="1" latinLnBrk="0" hangingPunct="1">
        <a:spcBef>
          <a:spcPts val="0"/>
        </a:spcBef>
        <a:buSzPct val="80000"/>
        <a:buFont typeface="Arial"/>
        <a:buChar char="•"/>
        <a:defRPr sz="2400" b="0" i="0" kern="1200">
          <a:solidFill>
            <a:srgbClr val="FFFFFF"/>
          </a:solidFill>
          <a:latin typeface="Arial"/>
          <a:ea typeface="+mn-ea"/>
          <a:cs typeface="Arial"/>
        </a:defRPr>
      </a:lvl3pPr>
      <a:lvl4pPr marL="846000" indent="-228600" algn="l" defTabSz="457200" rtl="0" eaLnBrk="1" latinLnBrk="0" hangingPunct="1">
        <a:spcBef>
          <a:spcPts val="0"/>
        </a:spcBef>
        <a:buSzPct val="80000"/>
        <a:buFont typeface="Arial"/>
        <a:buChar char="–"/>
        <a:defRPr sz="2200" b="0" i="0" kern="1200">
          <a:solidFill>
            <a:srgbClr val="FFFFFF"/>
          </a:solidFill>
          <a:latin typeface="Arial"/>
          <a:ea typeface="+mn-ea"/>
          <a:cs typeface="Arial"/>
        </a:defRPr>
      </a:lvl4pPr>
      <a:lvl5pPr marL="1339200" indent="-228600" algn="l" defTabSz="457200" rtl="0" eaLnBrk="1" latinLnBrk="0" hangingPunct="1">
        <a:spcBef>
          <a:spcPts val="0"/>
        </a:spcBef>
        <a:buSzPct val="80000"/>
        <a:buFont typeface="Arial"/>
        <a:buChar char="•"/>
        <a:defRPr sz="2000" b="0" i="0" kern="1200">
          <a:solidFill>
            <a:srgbClr val="FFFFFF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3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7" Type="http://schemas.openxmlformats.org/officeDocument/2006/relationships/image" Target="../media/image2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88527" y="670561"/>
            <a:ext cx="5881153" cy="2128395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Scaling Relations in HI-selected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Star-forming galaxies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Gerhardt R </a:t>
            </a:r>
            <a:r>
              <a:rPr lang="en-US" dirty="0" err="1"/>
              <a:t>Meurer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234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HIPASS + SINGG + SUNGG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G. </a:t>
            </a:r>
            <a:r>
              <a:rPr lang="en-US" dirty="0" err="1"/>
              <a:t>Meurer</a:t>
            </a:r>
            <a:r>
              <a:rPr lang="en-US" dirty="0"/>
              <a:t> - Scaling Relations in Hi-Selected Galaxies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rgbClr val="0432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HI Parkes All Sky Survey </a:t>
            </a:r>
          </a:p>
          <a:p>
            <a:pPr marL="818550" lvl="2" indent="-285750">
              <a:buFont typeface="Arial" panose="020B0604020202020204" pitchFamily="34" charset="0"/>
              <a:buChar char="•"/>
            </a:pPr>
            <a:r>
              <a:rPr lang="en-US" altLang="en-US" sz="1600" dirty="0">
                <a:ea typeface="ＭＳ Ｐゴシック" panose="020B0600070205080204" pitchFamily="34" charset="-128"/>
              </a:rPr>
              <a:t>HI 21cm </a:t>
            </a:r>
          </a:p>
          <a:p>
            <a:pPr marL="818550" lvl="2" indent="-285750">
              <a:buFont typeface="Arial" panose="020B0604020202020204" pitchFamily="34" charset="0"/>
              <a:buChar char="•"/>
            </a:pPr>
            <a:r>
              <a:rPr lang="en-US" altLang="en-US" sz="1600" dirty="0">
                <a:ea typeface="ＭＳ Ｐゴシック" panose="020B0600070205080204" pitchFamily="34" charset="-128"/>
              </a:rPr>
              <a:t>Parkes 64m</a:t>
            </a:r>
          </a:p>
          <a:p>
            <a:pPr marL="818550" lvl="2" indent="-285750">
              <a:buFont typeface="Arial" panose="020B0604020202020204" pitchFamily="34" charset="0"/>
              <a:buChar char="•"/>
            </a:pPr>
            <a:r>
              <a:rPr lang="en-US" altLang="en-US" sz="1600" dirty="0">
                <a:ea typeface="ＭＳ Ｐゴシック" panose="020B0600070205080204" pitchFamily="34" charset="-128"/>
              </a:rPr>
              <a:t>4315 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rgbClr val="FF93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Survey of Ionization in Neutral Gas Galaxies</a:t>
            </a:r>
          </a:p>
          <a:p>
            <a:pPr marL="818550" lvl="2" indent="-285750">
              <a:buFont typeface="Arial" panose="020B0604020202020204" pitchFamily="34" charset="0"/>
              <a:buChar char="•"/>
            </a:pPr>
            <a:r>
              <a:rPr lang="en-US" altLang="en-US" sz="1600" dirty="0">
                <a:ea typeface="ＭＳ Ｐゴシック" panose="020B0600070205080204" pitchFamily="34" charset="-128"/>
              </a:rPr>
              <a:t>H</a:t>
            </a:r>
            <a:r>
              <a:rPr lang="en-US" altLang="en-US" sz="1600" dirty="0">
                <a:latin typeface="Symbol" pitchFamily="2" charset="2"/>
                <a:ea typeface="ＭＳ Ｐゴシック" panose="020B0600070205080204" pitchFamily="34" charset="-128"/>
              </a:rPr>
              <a:t>a</a:t>
            </a:r>
            <a:r>
              <a:rPr lang="en-US" altLang="en-US" sz="1600" dirty="0">
                <a:ea typeface="ＭＳ Ｐゴシック" panose="020B0600070205080204" pitchFamily="34" charset="-128"/>
              </a:rPr>
              <a:t> &amp; R band</a:t>
            </a:r>
          </a:p>
          <a:p>
            <a:pPr marL="818550" lvl="2" indent="-285750">
              <a:buFont typeface="Arial" panose="020B0604020202020204" pitchFamily="34" charset="0"/>
              <a:buChar char="•"/>
            </a:pPr>
            <a:r>
              <a:rPr lang="en-US" altLang="en-US" sz="1600" dirty="0">
                <a:ea typeface="ＭＳ Ｐゴシック" panose="020B0600070205080204" pitchFamily="34" charset="-128"/>
              </a:rPr>
              <a:t>CTIO 1.5m</a:t>
            </a:r>
          </a:p>
          <a:p>
            <a:pPr marL="818550" lvl="2" indent="-285750">
              <a:buFont typeface="Arial" panose="020B0604020202020204" pitchFamily="34" charset="0"/>
              <a:buChar char="•"/>
            </a:pPr>
            <a:r>
              <a:rPr lang="en-US" altLang="en-US" sz="1600" dirty="0">
                <a:ea typeface="ＭＳ Ｐゴシック" panose="020B0600070205080204" pitchFamily="34" charset="-128"/>
              </a:rPr>
              <a:t>468 sources selected</a:t>
            </a:r>
          </a:p>
          <a:p>
            <a:pPr marL="818550" lvl="2" indent="-285750">
              <a:buFont typeface="Arial" panose="020B0604020202020204" pitchFamily="34" charset="0"/>
              <a:buChar char="•"/>
            </a:pPr>
            <a:r>
              <a:rPr lang="en-US" altLang="en-US" sz="1600" dirty="0">
                <a:ea typeface="ＭＳ Ｐゴシック" panose="020B0600070205080204" pitchFamily="34" charset="-128"/>
              </a:rPr>
              <a:t>331 observed</a:t>
            </a:r>
            <a:endParaRPr lang="en-US" altLang="en-US" sz="1600" dirty="0">
              <a:solidFill>
                <a:srgbClr val="3366FF"/>
              </a:solidFill>
              <a:ea typeface="ＭＳ Ｐゴシック" panose="020B0600070205080204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rgbClr val="FF40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Survey of Ultraviolet emission in Neutral Gas Galaxies</a:t>
            </a:r>
          </a:p>
          <a:p>
            <a:pPr marL="818550" lvl="2" indent="-285750">
              <a:buFont typeface="Arial" panose="020B0604020202020204" pitchFamily="34" charset="0"/>
              <a:buChar char="•"/>
            </a:pPr>
            <a:r>
              <a:rPr lang="en-US" altLang="en-US" sz="1600" dirty="0">
                <a:ea typeface="ＭＳ Ｐゴシック" panose="020B0600070205080204" pitchFamily="34" charset="-128"/>
              </a:rPr>
              <a:t>FUV &amp; NUV</a:t>
            </a:r>
          </a:p>
          <a:p>
            <a:pPr marL="818550" lvl="2" indent="-285750">
              <a:buFont typeface="Arial" panose="020B0604020202020204" pitchFamily="34" charset="0"/>
              <a:buChar char="•"/>
            </a:pPr>
            <a:r>
              <a:rPr lang="en-US" altLang="en-US" sz="1600" dirty="0" err="1">
                <a:ea typeface="ＭＳ Ｐゴシック" panose="020B0600070205080204" pitchFamily="34" charset="-128"/>
              </a:rPr>
              <a:t>Galex</a:t>
            </a:r>
            <a:r>
              <a:rPr lang="en-US" altLang="en-US" sz="1600" dirty="0">
                <a:ea typeface="ＭＳ Ｐゴシック" panose="020B0600070205080204" pitchFamily="34" charset="-128"/>
              </a:rPr>
              <a:t> 0.5m</a:t>
            </a:r>
          </a:p>
          <a:p>
            <a:pPr marL="818550" lvl="2" indent="-285750">
              <a:buFont typeface="Arial" panose="020B0604020202020204" pitchFamily="34" charset="0"/>
              <a:buChar char="•"/>
            </a:pPr>
            <a:r>
              <a:rPr lang="en-US" altLang="en-US" sz="1600" dirty="0">
                <a:ea typeface="ＭＳ Ｐゴシック" panose="020B0600070205080204" pitchFamily="34" charset="-128"/>
              </a:rPr>
              <a:t>139 selected</a:t>
            </a:r>
          </a:p>
          <a:p>
            <a:pPr marL="818550" lvl="2" indent="-285750">
              <a:buFont typeface="Arial" panose="020B0604020202020204" pitchFamily="34" charset="0"/>
              <a:buChar char="•"/>
            </a:pPr>
            <a:r>
              <a:rPr lang="en-US" altLang="en-US" sz="1600" dirty="0">
                <a:ea typeface="ＭＳ Ｐゴシック" panose="020B0600070205080204" pitchFamily="34" charset="-128"/>
              </a:rPr>
              <a:t>~200 observed</a:t>
            </a:r>
          </a:p>
        </p:txBody>
      </p:sp>
      <p:pic>
        <p:nvPicPr>
          <p:cNvPr id="6" name="Picture 5" descr="parkes_radio_telescope.jpg">
            <a:extLst>
              <a:ext uri="{FF2B5EF4-FFF2-40B4-BE49-F238E27FC236}">
                <a16:creationId xmlns:a16="http://schemas.microsoft.com/office/drawing/2014/main" id="{E276FFFA-2D50-D240-B294-16AC87FBF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906" y="969732"/>
            <a:ext cx="4007140" cy="2630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ctio_15mb.jpg">
            <a:extLst>
              <a:ext uri="{FF2B5EF4-FFF2-40B4-BE49-F238E27FC236}">
                <a16:creationId xmlns:a16="http://schemas.microsoft.com/office/drawing/2014/main" id="{13E6239D-6429-394C-A163-2EC24DD52E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376" y="3678502"/>
            <a:ext cx="3649670" cy="2738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galex-poster-art-lrg.jpg">
            <a:extLst>
              <a:ext uri="{FF2B5EF4-FFF2-40B4-BE49-F238E27FC236}">
                <a16:creationId xmlns:a16="http://schemas.microsoft.com/office/drawing/2014/main" id="{A932D48E-22F4-B842-BBD8-CD149167F8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024" y="4174034"/>
            <a:ext cx="1930896" cy="2399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4246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70F8F-759C-8545-95C2-BF9177D76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>
                <a:solidFill>
                  <a:srgbClr val="FFFF00"/>
                </a:solidFill>
              </a:rPr>
              <a:t>The Radius - Velocity Relation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619F3E-7B18-0F45-A0FB-D5D11A5BF15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G. Meurer - Star Formation in HI Selected Galaxies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F54E11-794E-0643-A080-D1985AA29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9305" y="837054"/>
            <a:ext cx="5635331" cy="187844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B8DD97-5DC3-FE42-83D9-12E378A57B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5526" y="2767137"/>
            <a:ext cx="5649110" cy="18830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F79C95-B79C-5347-BB60-4C60663252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8154" y="4683447"/>
            <a:ext cx="5660262" cy="188675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731680A-6853-A34D-B0F5-8148525B7135}"/>
              </a:ext>
            </a:extLst>
          </p:cNvPr>
          <p:cNvSpPr txBox="1"/>
          <p:nvPr/>
        </p:nvSpPr>
        <p:spPr>
          <a:xfrm>
            <a:off x="7114478" y="1416205"/>
            <a:ext cx="186225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500" dirty="0">
                <a:solidFill>
                  <a:srgbClr val="FFFF00"/>
                </a:solidFill>
              </a:rPr>
              <a:t>HI sizes and </a:t>
            </a:r>
            <a:r>
              <a:rPr lang="en-AU" sz="1500" dirty="0" err="1">
                <a:solidFill>
                  <a:srgbClr val="FFFF00"/>
                </a:solidFill>
              </a:rPr>
              <a:t>V</a:t>
            </a:r>
            <a:r>
              <a:rPr lang="en-AU" sz="1500" baseline="-25000" dirty="0" err="1">
                <a:solidFill>
                  <a:srgbClr val="FFFF00"/>
                </a:solidFill>
              </a:rPr>
              <a:t>rot</a:t>
            </a:r>
            <a:endParaRPr lang="en-AU" sz="1500" baseline="-25000" dirty="0">
              <a:solidFill>
                <a:srgbClr val="FFFF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F5DF60-C86F-3342-BE04-8399F6BE6DFE}"/>
              </a:ext>
            </a:extLst>
          </p:cNvPr>
          <p:cNvSpPr txBox="1"/>
          <p:nvPr/>
        </p:nvSpPr>
        <p:spPr>
          <a:xfrm>
            <a:off x="7114478" y="3385490"/>
            <a:ext cx="202952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500" dirty="0">
                <a:solidFill>
                  <a:srgbClr val="FFFF00"/>
                </a:solidFill>
              </a:rPr>
              <a:t>Optical sizes, HI </a:t>
            </a:r>
            <a:r>
              <a:rPr lang="en-AU" sz="1500" dirty="0" err="1">
                <a:solidFill>
                  <a:srgbClr val="FFFF00"/>
                </a:solidFill>
              </a:rPr>
              <a:t>V</a:t>
            </a:r>
            <a:r>
              <a:rPr lang="en-AU" sz="1500" baseline="-25000" dirty="0" err="1">
                <a:solidFill>
                  <a:srgbClr val="FFFF00"/>
                </a:solidFill>
              </a:rPr>
              <a:t>rot</a:t>
            </a:r>
            <a:endParaRPr lang="en-AU" sz="1500" baseline="-25000" dirty="0">
              <a:solidFill>
                <a:srgbClr val="FFFF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833DDF-7794-4042-A32F-423939DD278C}"/>
              </a:ext>
            </a:extLst>
          </p:cNvPr>
          <p:cNvSpPr txBox="1"/>
          <p:nvPr/>
        </p:nvSpPr>
        <p:spPr>
          <a:xfrm>
            <a:off x="7114479" y="5454887"/>
            <a:ext cx="202952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500" dirty="0">
                <a:solidFill>
                  <a:srgbClr val="FFFF00"/>
                </a:solidFill>
              </a:rPr>
              <a:t>Ultraviolet sizes, HI </a:t>
            </a:r>
            <a:r>
              <a:rPr lang="en-AU" sz="1500" dirty="0" err="1">
                <a:solidFill>
                  <a:srgbClr val="FFFF00"/>
                </a:solidFill>
              </a:rPr>
              <a:t>V</a:t>
            </a:r>
            <a:r>
              <a:rPr lang="en-AU" sz="1500" baseline="-25000" dirty="0" err="1">
                <a:solidFill>
                  <a:srgbClr val="FFFF00"/>
                </a:solidFill>
              </a:rPr>
              <a:t>rot</a:t>
            </a:r>
            <a:endParaRPr lang="en-AU" sz="1500" baseline="-25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279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4" y="1341658"/>
            <a:ext cx="4394200" cy="4393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/>
          </p:cNvSpPr>
          <p:nvPr/>
        </p:nvSpPr>
        <p:spPr bwMode="auto">
          <a:xfrm>
            <a:off x="971551" y="6038577"/>
            <a:ext cx="3327400" cy="558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8096" tIns="38096" rIns="38096" bIns="38096"/>
          <a:lstStyle/>
          <a:p>
            <a:r>
              <a:rPr lang="en-US" sz="2358">
                <a:latin typeface="Arial" charset="0"/>
                <a:ea typeface="ＭＳ Ｐゴシック" charset="0"/>
                <a:sym typeface="Arial" charset="0"/>
              </a:rPr>
              <a:t>Spiral</a:t>
            </a:r>
          </a:p>
        </p:txBody>
      </p:sp>
      <p:sp>
        <p:nvSpPr>
          <p:cNvPr id="3075" name="Rectangle 3"/>
          <p:cNvSpPr>
            <a:spLocks/>
          </p:cNvSpPr>
          <p:nvPr/>
        </p:nvSpPr>
        <p:spPr bwMode="auto">
          <a:xfrm>
            <a:off x="5003801" y="6029052"/>
            <a:ext cx="3314700" cy="558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8096" tIns="38096" rIns="38096" bIns="38096"/>
          <a:lstStyle/>
          <a:p>
            <a:r>
              <a:rPr lang="en-US" sz="2358">
                <a:latin typeface="Arial" charset="0"/>
                <a:ea typeface="ＭＳ Ｐゴシック" charset="0"/>
                <a:sym typeface="Arial" charset="0"/>
              </a:rPr>
              <a:t>Dwarf Irregular</a:t>
            </a:r>
          </a:p>
        </p:txBody>
      </p:sp>
      <p:sp>
        <p:nvSpPr>
          <p:cNvPr id="3076" name="Rectangle 4"/>
          <p:cNvSpPr>
            <a:spLocks/>
          </p:cNvSpPr>
          <p:nvPr/>
        </p:nvSpPr>
        <p:spPr bwMode="auto">
          <a:xfrm>
            <a:off x="1803401" y="621009"/>
            <a:ext cx="5537200" cy="36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8096" tIns="38096" rIns="38096" bIns="38096"/>
          <a:lstStyle/>
          <a:p>
            <a:r>
              <a:rPr lang="en-US" sz="1633">
                <a:latin typeface="Arial" charset="0"/>
                <a:ea typeface="ＭＳ Ｐゴシック" charset="0"/>
                <a:sym typeface="Arial" charset="0"/>
              </a:rPr>
              <a:t>Galaxy sizes approximately to scale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464" y="3357570"/>
            <a:ext cx="508000" cy="507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1" y="152745"/>
            <a:ext cx="2209800" cy="419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rvrot_all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443" y="-3398"/>
            <a:ext cx="3200557" cy="3200557"/>
          </a:xfrm>
          <a:prstGeom prst="rect">
            <a:avLst/>
          </a:prstGeom>
        </p:spPr>
      </p:pic>
      <p:cxnSp>
        <p:nvCxnSpPr>
          <p:cNvPr id="14" name="Curved Connector 13"/>
          <p:cNvCxnSpPr>
            <a:endCxn id="3077" idx="3"/>
          </p:cNvCxnSpPr>
          <p:nvPr/>
        </p:nvCxnSpPr>
        <p:spPr bwMode="auto">
          <a:xfrm rot="5400000">
            <a:off x="6416271" y="2581846"/>
            <a:ext cx="1488892" cy="570506"/>
          </a:xfrm>
          <a:prstGeom prst="curvedConnector2">
            <a:avLst/>
          </a:prstGeom>
          <a:solidFill>
            <a:srgbClr val="00B8F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6" name="Freeform 25"/>
          <p:cNvSpPr/>
          <p:nvPr/>
        </p:nvSpPr>
        <p:spPr>
          <a:xfrm>
            <a:off x="4550400" y="725390"/>
            <a:ext cx="3778600" cy="1832391"/>
          </a:xfrm>
          <a:custGeom>
            <a:avLst/>
            <a:gdLst>
              <a:gd name="connsiteX0" fmla="*/ 4152900 w 4165644"/>
              <a:gd name="connsiteY0" fmla="*/ 267505 h 2020084"/>
              <a:gd name="connsiteX1" fmla="*/ 2959100 w 4165644"/>
              <a:gd name="connsiteY1" fmla="*/ 805 h 2020084"/>
              <a:gd name="connsiteX2" fmla="*/ 4165600 w 4165644"/>
              <a:gd name="connsiteY2" fmla="*/ 343705 h 2020084"/>
              <a:gd name="connsiteX3" fmla="*/ 2908300 w 4165644"/>
              <a:gd name="connsiteY3" fmla="*/ 267505 h 2020084"/>
              <a:gd name="connsiteX4" fmla="*/ 508000 w 4165644"/>
              <a:gd name="connsiteY4" fmla="*/ 1296205 h 2020084"/>
              <a:gd name="connsiteX5" fmla="*/ 0 w 4165644"/>
              <a:gd name="connsiteY5" fmla="*/ 1855005 h 2020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65644" h="2020084">
                <a:moveTo>
                  <a:pt x="4152900" y="267505"/>
                </a:moveTo>
                <a:cubicBezTo>
                  <a:pt x="3554941" y="127805"/>
                  <a:pt x="2956983" y="-11895"/>
                  <a:pt x="2959100" y="805"/>
                </a:cubicBezTo>
                <a:cubicBezTo>
                  <a:pt x="2961217" y="13505"/>
                  <a:pt x="4174067" y="299255"/>
                  <a:pt x="4165600" y="343705"/>
                </a:cubicBezTo>
                <a:cubicBezTo>
                  <a:pt x="4157133" y="388155"/>
                  <a:pt x="3517900" y="108755"/>
                  <a:pt x="2908300" y="267505"/>
                </a:cubicBezTo>
                <a:cubicBezTo>
                  <a:pt x="2298700" y="426255"/>
                  <a:pt x="992717" y="1031622"/>
                  <a:pt x="508000" y="1296205"/>
                </a:cubicBezTo>
                <a:cubicBezTo>
                  <a:pt x="23283" y="1560788"/>
                  <a:pt x="38100" y="2363005"/>
                  <a:pt x="0" y="1855005"/>
                </a:cubicBezTo>
              </a:path>
            </a:pathLst>
          </a:custGeom>
        </p:spPr>
        <p:txBody>
          <a:bodyPr vert="horz" wrap="square" lIns="82944" tIns="41472" rIns="82944" bIns="41472" numCol="1" rtlCol="0" anchor="t" anchorCtr="0" compatLnSpc="1">
            <a:prstTxWarp prst="textNoShape">
              <a:avLst/>
            </a:prstTxWarp>
          </a:bodyPr>
          <a:lstStyle/>
          <a:p>
            <a:pPr defTabSz="829452" fontAlgn="base">
              <a:spcBef>
                <a:spcPct val="0"/>
              </a:spcBef>
              <a:spcAft>
                <a:spcPct val="0"/>
              </a:spcAft>
            </a:pPr>
            <a:endParaRPr lang="en-US" sz="1814">
              <a:solidFill>
                <a:srgbClr val="000000"/>
              </a:solidFill>
              <a:latin typeface="Lucida Grande" charset="0"/>
              <a:ea typeface="ヒラギノ角ゴ ProN W3" charset="0"/>
              <a:cs typeface="ヒラギノ角ゴ ProN W3" charset="0"/>
              <a:sym typeface="Lucida Grande" charset="0"/>
            </a:endParaRPr>
          </a:p>
        </p:txBody>
      </p:sp>
      <p:cxnSp>
        <p:nvCxnSpPr>
          <p:cNvPr id="28" name="Straight Arrow Connector 27"/>
          <p:cNvCxnSpPr/>
          <p:nvPr/>
        </p:nvCxnSpPr>
        <p:spPr bwMode="auto">
          <a:xfrm flipH="1">
            <a:off x="4572000" y="1012253"/>
            <a:ext cx="3723097" cy="1306350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9544646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76" y="2422632"/>
            <a:ext cx="3556000" cy="3555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301" y="2421045"/>
            <a:ext cx="3556000" cy="3555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1" y="152745"/>
            <a:ext cx="2209800" cy="419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301" y="5513169"/>
            <a:ext cx="508000" cy="507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Rectangle 2"/>
          <p:cNvSpPr>
            <a:spLocks/>
          </p:cNvSpPr>
          <p:nvPr/>
        </p:nvSpPr>
        <p:spPr bwMode="auto">
          <a:xfrm>
            <a:off x="971551" y="6038577"/>
            <a:ext cx="3327400" cy="558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8096" tIns="38096" rIns="38096" bIns="38096"/>
          <a:lstStyle/>
          <a:p>
            <a:r>
              <a:rPr lang="en-US" sz="2358">
                <a:latin typeface="Arial" charset="0"/>
                <a:ea typeface="ＭＳ Ｐゴシック" charset="0"/>
                <a:sym typeface="Arial" charset="0"/>
              </a:rPr>
              <a:t>Spiral</a:t>
            </a:r>
          </a:p>
        </p:txBody>
      </p:sp>
      <p:sp>
        <p:nvSpPr>
          <p:cNvPr id="3" name="Rectangle 3"/>
          <p:cNvSpPr>
            <a:spLocks/>
          </p:cNvSpPr>
          <p:nvPr/>
        </p:nvSpPr>
        <p:spPr bwMode="auto">
          <a:xfrm>
            <a:off x="5002214" y="6029052"/>
            <a:ext cx="3314700" cy="558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8096" tIns="38096" rIns="38096" bIns="38096"/>
          <a:lstStyle/>
          <a:p>
            <a:r>
              <a:rPr lang="en-US" sz="2358">
                <a:latin typeface="Arial" charset="0"/>
                <a:ea typeface="ＭＳ Ｐゴシック" charset="0"/>
                <a:sym typeface="Arial" charset="0"/>
              </a:rPr>
              <a:t>Dwarf Irregular</a:t>
            </a:r>
          </a:p>
        </p:txBody>
      </p:sp>
    </p:spTree>
    <p:extLst>
      <p:ext uri="{BB962C8B-B14F-4D97-AF65-F5344CB8AC3E}">
        <p14:creationId xmlns:p14="http://schemas.microsoft.com/office/powerpoint/2010/main" val="1660117830"/>
      </p:ext>
    </p:extLst>
  </p:cSld>
  <p:clrMapOvr>
    <a:masterClrMapping/>
  </p:clrMapOvr>
  <p:transition spd="med" advClick="0" advTm="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8" name="Group 8"/>
          <p:cNvGrpSpPr>
            <a:grpSpLocks/>
          </p:cNvGrpSpPr>
          <p:nvPr/>
        </p:nvGrpSpPr>
        <p:grpSpPr bwMode="auto">
          <a:xfrm>
            <a:off x="815976" y="2276597"/>
            <a:ext cx="3556000" cy="3696900"/>
            <a:chOff x="0" y="0"/>
            <a:chExt cx="2240" cy="2329"/>
          </a:xfrm>
        </p:grpSpPr>
        <p:pic>
          <p:nvPicPr>
            <p:cNvPr id="5133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89"/>
              <a:ext cx="2240" cy="2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2" name="Line 7"/>
            <p:cNvSpPr>
              <a:spLocks noChangeShapeType="1"/>
            </p:cNvSpPr>
            <p:nvPr/>
          </p:nvSpPr>
          <p:spPr bwMode="auto">
            <a:xfrm>
              <a:off x="1117" y="0"/>
              <a:ext cx="0" cy="189"/>
            </a:xfrm>
            <a:prstGeom prst="line">
              <a:avLst/>
            </a:prstGeom>
            <a:noFill/>
            <a:ln w="19050">
              <a:solidFill>
                <a:srgbClr val="00BAF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 sz="1633"/>
            </a:p>
          </p:txBody>
        </p:sp>
      </p:grpSp>
      <p:grpSp>
        <p:nvGrpSpPr>
          <p:cNvPr id="5131" name="Group 11"/>
          <p:cNvGrpSpPr>
            <a:grpSpLocks/>
          </p:cNvGrpSpPr>
          <p:nvPr/>
        </p:nvGrpSpPr>
        <p:grpSpPr bwMode="auto">
          <a:xfrm>
            <a:off x="4813301" y="2276597"/>
            <a:ext cx="3556000" cy="3695312"/>
            <a:chOff x="0" y="0"/>
            <a:chExt cx="2240" cy="2328"/>
          </a:xfrm>
        </p:grpSpPr>
        <p:pic>
          <p:nvPicPr>
            <p:cNvPr id="3" name="Picture 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88"/>
              <a:ext cx="2240" cy="2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2" name="Line 10"/>
            <p:cNvSpPr>
              <a:spLocks noChangeShapeType="1"/>
            </p:cNvSpPr>
            <p:nvPr/>
          </p:nvSpPr>
          <p:spPr bwMode="auto">
            <a:xfrm>
              <a:off x="1120" y="0"/>
              <a:ext cx="0" cy="189"/>
            </a:xfrm>
            <a:prstGeom prst="line">
              <a:avLst/>
            </a:prstGeom>
            <a:noFill/>
            <a:ln w="19050">
              <a:solidFill>
                <a:srgbClr val="00BAF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 sz="1633"/>
            </a:p>
          </p:txBody>
        </p:sp>
      </p:grpSp>
      <p:grpSp>
        <p:nvGrpSpPr>
          <p:cNvPr id="5134" name="Group 14"/>
          <p:cNvGrpSpPr>
            <a:grpSpLocks/>
          </p:cNvGrpSpPr>
          <p:nvPr/>
        </p:nvGrpSpPr>
        <p:grpSpPr bwMode="auto">
          <a:xfrm>
            <a:off x="4305301" y="5440153"/>
            <a:ext cx="508000" cy="580964"/>
            <a:chOff x="0" y="0"/>
            <a:chExt cx="320" cy="366"/>
          </a:xfrm>
        </p:grpSpPr>
        <p:pic>
          <p:nvPicPr>
            <p:cNvPr id="5129" name="Picture 1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6"/>
              <a:ext cx="320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0" name="Line 13"/>
            <p:cNvSpPr>
              <a:spLocks noChangeShapeType="1"/>
            </p:cNvSpPr>
            <p:nvPr/>
          </p:nvSpPr>
          <p:spPr bwMode="auto">
            <a:xfrm flipH="1">
              <a:off x="164" y="0"/>
              <a:ext cx="0" cy="111"/>
            </a:xfrm>
            <a:prstGeom prst="line">
              <a:avLst/>
            </a:prstGeom>
            <a:noFill/>
            <a:ln w="19050">
              <a:solidFill>
                <a:srgbClr val="47CCF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 sz="1633"/>
            </a:p>
          </p:txBody>
        </p:sp>
      </p:grpSp>
      <p:pic>
        <p:nvPicPr>
          <p:cNvPr id="5124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4426" y="536880"/>
            <a:ext cx="1817688" cy="1955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1601" y="930538"/>
            <a:ext cx="1295400" cy="1295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1" y="152745"/>
            <a:ext cx="2209800" cy="419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7" name="Rectangle 2"/>
          <p:cNvSpPr>
            <a:spLocks/>
          </p:cNvSpPr>
          <p:nvPr/>
        </p:nvSpPr>
        <p:spPr bwMode="auto">
          <a:xfrm>
            <a:off x="971551" y="6038577"/>
            <a:ext cx="3327400" cy="558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8096" tIns="38096" rIns="38096" bIns="38096"/>
          <a:lstStyle/>
          <a:p>
            <a:r>
              <a:rPr lang="en-US" sz="2358">
                <a:latin typeface="Arial" charset="0"/>
                <a:ea typeface="ＭＳ Ｐゴシック" charset="0"/>
                <a:sym typeface="Arial" charset="0"/>
              </a:rPr>
              <a:t>Spiral</a:t>
            </a:r>
          </a:p>
        </p:txBody>
      </p:sp>
      <p:sp>
        <p:nvSpPr>
          <p:cNvPr id="4" name="Rectangle 3"/>
          <p:cNvSpPr>
            <a:spLocks/>
          </p:cNvSpPr>
          <p:nvPr/>
        </p:nvSpPr>
        <p:spPr bwMode="auto">
          <a:xfrm>
            <a:off x="5002214" y="6029052"/>
            <a:ext cx="3314700" cy="558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8096" tIns="38096" rIns="38096" bIns="38096"/>
          <a:lstStyle/>
          <a:p>
            <a:r>
              <a:rPr lang="en-US" sz="2358">
                <a:latin typeface="Arial" charset="0"/>
                <a:ea typeface="ＭＳ Ｐゴシック" charset="0"/>
                <a:sym typeface="Arial" charset="0"/>
              </a:rPr>
              <a:t>Dwarf Irregular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13032" y="424395"/>
            <a:ext cx="2939287" cy="8461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33" dirty="0"/>
              <a:t>Galaxies behave like clocks they rotate once per </a:t>
            </a:r>
            <a:r>
              <a:rPr lang="en-US" sz="1633" dirty="0" err="1"/>
              <a:t>Gyr</a:t>
            </a:r>
            <a:r>
              <a:rPr lang="en-US" sz="1633" dirty="0"/>
              <a:t> at the outer edge irrespective of size</a:t>
            </a:r>
          </a:p>
        </p:txBody>
      </p:sp>
      <p:pic>
        <p:nvPicPr>
          <p:cNvPr id="18" name="Picture 17" descr="rvrot_all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570" y="1730745"/>
            <a:ext cx="4898812" cy="4898812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 bwMode="auto">
          <a:xfrm flipV="1">
            <a:off x="3330968" y="2579873"/>
            <a:ext cx="3592462" cy="3200557"/>
          </a:xfrm>
          <a:prstGeom prst="line">
            <a:avLst/>
          </a:prstGeom>
          <a:solidFill>
            <a:srgbClr val="00B8FF"/>
          </a:solidFill>
          <a:ln w="254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11" name="Group 10"/>
          <p:cNvGrpSpPr/>
          <p:nvPr/>
        </p:nvGrpSpPr>
        <p:grpSpPr>
          <a:xfrm>
            <a:off x="3069698" y="2710507"/>
            <a:ext cx="1083630" cy="2873970"/>
            <a:chOff x="3384128" y="2987749"/>
            <a:chExt cx="1194627" cy="3168352"/>
          </a:xfrm>
        </p:grpSpPr>
        <p:sp>
          <p:nvSpPr>
            <p:cNvPr id="9" name="TextBox 8"/>
            <p:cNvSpPr txBox="1"/>
            <p:nvPr/>
          </p:nvSpPr>
          <p:spPr>
            <a:xfrm>
              <a:off x="3384128" y="2987749"/>
              <a:ext cx="1194627" cy="3788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33" dirty="0" err="1">
                  <a:solidFill>
                    <a:srgbClr val="FF0000"/>
                  </a:solidFill>
                </a:rPr>
                <a:t>t</a:t>
              </a:r>
              <a:r>
                <a:rPr lang="en-US" sz="1633" baseline="-25000" dirty="0" err="1">
                  <a:solidFill>
                    <a:srgbClr val="FF0000"/>
                  </a:solidFill>
                </a:rPr>
                <a:t>orb</a:t>
              </a:r>
              <a:r>
                <a:rPr lang="en-US" sz="1633" baseline="-25000" dirty="0">
                  <a:solidFill>
                    <a:srgbClr val="FF0000"/>
                  </a:solidFill>
                </a:rPr>
                <a:t> </a:t>
              </a:r>
              <a:r>
                <a:rPr lang="en-US" sz="1633" dirty="0">
                  <a:solidFill>
                    <a:srgbClr val="FF0000"/>
                  </a:solidFill>
                </a:rPr>
                <a:t>= 1 </a:t>
              </a:r>
              <a:r>
                <a:rPr lang="en-US" sz="1633" dirty="0" err="1">
                  <a:solidFill>
                    <a:srgbClr val="FF0000"/>
                  </a:solidFill>
                </a:rPr>
                <a:t>Gyr</a:t>
              </a:r>
              <a:endParaRPr lang="en-US" sz="1633" dirty="0">
                <a:solidFill>
                  <a:srgbClr val="FF0000"/>
                </a:solidFill>
              </a:endParaRPr>
            </a:p>
          </p:txBody>
        </p:sp>
        <p:sp>
          <p:nvSpPr>
            <p:cNvPr id="10" name="Bent Arrow 9"/>
            <p:cNvSpPr/>
            <p:nvPr/>
          </p:nvSpPr>
          <p:spPr bwMode="auto">
            <a:xfrm rot="10800000" flipH="1">
              <a:off x="3600152" y="3419797"/>
              <a:ext cx="432048" cy="2736304"/>
            </a:xfrm>
            <a:prstGeom prst="bentArrow">
              <a:avLst>
                <a:gd name="adj1" fmla="val 5879"/>
                <a:gd name="adj2" fmla="val 22480"/>
                <a:gd name="adj3" fmla="val 24161"/>
                <a:gd name="adj4" fmla="val 43750"/>
              </a:avLst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82944" tIns="41472" rIns="82944" bIns="41472" numCol="1" rtlCol="0" anchor="t" anchorCtr="0" compatLnSpc="1">
              <a:prstTxWarp prst="textNoShape">
                <a:avLst/>
              </a:prstTxWarp>
            </a:bodyPr>
            <a:lstStyle/>
            <a:p>
              <a:pPr defTabSz="829452" fontAlgn="base">
                <a:spcBef>
                  <a:spcPct val="0"/>
                </a:spcBef>
                <a:spcAft>
                  <a:spcPct val="0"/>
                </a:spcAft>
              </a:pPr>
              <a:endParaRPr lang="en-US" sz="1814">
                <a:solidFill>
                  <a:srgbClr val="FF0000"/>
                </a:solidFill>
                <a:latin typeface="Lucida Grande" charset="0"/>
                <a:ea typeface="ヒラギノ角ゴ ProN W3" charset="0"/>
                <a:cs typeface="ヒラギノ角ゴ ProN W3" charset="0"/>
                <a:sym typeface="Lucida Grande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23597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100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10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10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8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8422E-727E-4049-BEA6-368AFD56B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Implications / expectations</a:t>
            </a:r>
            <a:endParaRPr lang="en-AU" dirty="0">
              <a:solidFill>
                <a:srgbClr val="FFFF00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89BE1F-C3E1-9044-A08E-A57D13E609D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G. </a:t>
            </a:r>
            <a:r>
              <a:rPr lang="en-US" dirty="0" err="1"/>
              <a:t>Meurer</a:t>
            </a:r>
            <a:r>
              <a:rPr lang="en-US" dirty="0"/>
              <a:t> - Scaling Relations in Hi-Selected Galaxies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088B61-AF27-1244-A5B5-12F488C858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1158875"/>
            <a:ext cx="9032487" cy="5211763"/>
          </a:xfrm>
        </p:spPr>
        <p:txBody>
          <a:bodyPr>
            <a:normAutofit fontScale="85000" lnSpcReduction="10000"/>
          </a:bodyPr>
          <a:lstStyle/>
          <a:p>
            <a:pPr marL="628650" indent="-520700">
              <a:lnSpc>
                <a:spcPct val="93000"/>
              </a:lnSpc>
              <a:spcBef>
                <a:spcPts val="1425"/>
              </a:spcBef>
              <a:buSzPct val="100000"/>
              <a:buFont typeface="Wingdings" charset="2"/>
              <a:buChar char="q"/>
            </a:pPr>
            <a:r>
              <a:rPr lang="en-US" dirty="0">
                <a:solidFill>
                  <a:srgbClr val="FFFF00"/>
                </a:solidFill>
                <a:latin typeface="Helvetica Neue Light" charset="0"/>
                <a:ea typeface="ＭＳ Ｐゴシック" charset="0"/>
                <a:cs typeface="ＭＳ Ｐゴシック" charset="0"/>
                <a:sym typeface="Helvetica Neue Light" charset="0"/>
              </a:rPr>
              <a:t>Constant </a:t>
            </a:r>
            <a:r>
              <a:rPr lang="en-US" dirty="0" err="1">
                <a:solidFill>
                  <a:srgbClr val="FFFF00"/>
                </a:solidFill>
                <a:latin typeface="Helvetica Neue Light" charset="0"/>
                <a:ea typeface="ＭＳ Ｐゴシック" charset="0"/>
                <a:cs typeface="ＭＳ Ｐゴシック" charset="0"/>
                <a:sym typeface="Helvetica Neue Light" charset="0"/>
              </a:rPr>
              <a:t>t</a:t>
            </a:r>
            <a:r>
              <a:rPr lang="en-US" baseline="-25000" dirty="0" err="1">
                <a:solidFill>
                  <a:srgbClr val="FFFF00"/>
                </a:solidFill>
                <a:latin typeface="Helvetica Neue Light" charset="0"/>
                <a:ea typeface="ＭＳ Ｐゴシック" charset="0"/>
                <a:cs typeface="ＭＳ Ｐゴシック" charset="0"/>
                <a:sym typeface="Helvetica Neue Light" charset="0"/>
              </a:rPr>
              <a:t>orb</a:t>
            </a:r>
            <a:r>
              <a:rPr lang="en-US" dirty="0">
                <a:solidFill>
                  <a:srgbClr val="FFFF00"/>
                </a:solidFill>
                <a:latin typeface="Helvetica Neue Light" charset="0"/>
                <a:ea typeface="ＭＳ Ｐゴシック" charset="0"/>
                <a:cs typeface="ＭＳ Ｐゴシック" charset="0"/>
                <a:sym typeface="Helvetica Neue Light" charset="0"/>
              </a:rPr>
              <a:t> = 1 </a:t>
            </a:r>
            <a:r>
              <a:rPr lang="en-US" dirty="0" err="1">
                <a:solidFill>
                  <a:srgbClr val="FFFF00"/>
                </a:solidFill>
                <a:latin typeface="Helvetica Neue Light" charset="0"/>
                <a:ea typeface="ＭＳ Ｐゴシック" charset="0"/>
                <a:cs typeface="ＭＳ Ｐゴシック" charset="0"/>
                <a:sym typeface="Helvetica Neue Light" charset="0"/>
              </a:rPr>
              <a:t>Gyr</a:t>
            </a:r>
            <a:r>
              <a:rPr lang="en-US" dirty="0">
                <a:solidFill>
                  <a:srgbClr val="FFFF00"/>
                </a:solidFill>
                <a:latin typeface="Helvetica Neue Light" charset="0"/>
                <a:ea typeface="ＭＳ Ｐゴシック" charset="0"/>
                <a:cs typeface="ＭＳ Ｐゴシック" charset="0"/>
                <a:sym typeface="Helvetica Neue Light" charset="0"/>
              </a:rPr>
              <a:t> </a:t>
            </a:r>
            <a:r>
              <a:rPr lang="en-US" dirty="0">
                <a:solidFill>
                  <a:srgbClr val="FFFF00"/>
                </a:solidFill>
                <a:latin typeface="Helvetica Neue Light" charset="0"/>
                <a:ea typeface="ＭＳ Ｐゴシック" charset="0"/>
                <a:cs typeface="ＭＳ Ｐゴシック" charset="0"/>
                <a:sym typeface="Wingdings"/>
              </a:rPr>
              <a:t> </a:t>
            </a:r>
            <a:r>
              <a:rPr lang="en-US" dirty="0" err="1">
                <a:solidFill>
                  <a:srgbClr val="FFFF00"/>
                </a:solidFill>
                <a:latin typeface="Helvetica Neue Light" charset="0"/>
                <a:ea typeface="ＭＳ Ｐゴシック" charset="0"/>
                <a:cs typeface="ＭＳ Ｐゴシック" charset="0"/>
                <a:sym typeface="Wingdings"/>
              </a:rPr>
              <a:t>avg</a:t>
            </a:r>
            <a:r>
              <a:rPr lang="en-US" dirty="0">
                <a:solidFill>
                  <a:srgbClr val="FFFF00"/>
                </a:solidFill>
                <a:latin typeface="Helvetica Neue Light" charset="0"/>
                <a:ea typeface="ＭＳ Ｐゴシック" charset="0"/>
                <a:cs typeface="ＭＳ Ｐゴシック" charset="0"/>
                <a:sym typeface="Wingdings"/>
              </a:rPr>
              <a:t> density: </a:t>
            </a:r>
            <a:r>
              <a:rPr lang="en-US" dirty="0" err="1">
                <a:solidFill>
                  <a:srgbClr val="FFFF00"/>
                </a:solidFill>
                <a:latin typeface="Symbol" charset="2"/>
                <a:ea typeface="ＭＳ Ｐゴシック" charset="0"/>
                <a:cs typeface="Symbol" charset="2"/>
                <a:sym typeface="Wingdings"/>
              </a:rPr>
              <a:t>r</a:t>
            </a:r>
            <a:r>
              <a:rPr lang="en-US" baseline="-25000" dirty="0" err="1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G</a:t>
            </a:r>
            <a:r>
              <a:rPr lang="en-US" baseline="-25000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 </a:t>
            </a:r>
            <a:r>
              <a:rPr lang="en-US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= 2.1x10</a:t>
            </a:r>
            <a:r>
              <a:rPr lang="en-US" baseline="30000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-3</a:t>
            </a:r>
            <a:r>
              <a:rPr lang="en-US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 </a:t>
            </a:r>
            <a:r>
              <a:rPr lang="en-US" dirty="0" err="1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M</a:t>
            </a:r>
            <a:r>
              <a:rPr lang="en-US" baseline="-25000" dirty="0" err="1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sun</a:t>
            </a:r>
            <a:r>
              <a:rPr lang="en-US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 pc</a:t>
            </a:r>
            <a:r>
              <a:rPr lang="en-US" baseline="30000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-3</a:t>
            </a:r>
          </a:p>
          <a:p>
            <a:pPr marL="628650" indent="-520700">
              <a:lnSpc>
                <a:spcPct val="93000"/>
              </a:lnSpc>
              <a:spcBef>
                <a:spcPts val="1425"/>
              </a:spcBef>
              <a:buSzPct val="100000"/>
              <a:buFont typeface="Wingdings" charset="2"/>
              <a:buChar char="q"/>
            </a:pPr>
            <a:r>
              <a:rPr lang="en-US" b="0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In CDM scenario, virial radius R</a:t>
            </a:r>
            <a:r>
              <a:rPr lang="en-US" b="0" baseline="-25000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200</a:t>
            </a:r>
            <a:r>
              <a:rPr lang="en-US" b="0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 defined where </a:t>
            </a:r>
            <a:r>
              <a:rPr lang="en-US" b="0" dirty="0">
                <a:solidFill>
                  <a:srgbClr val="FFFF00"/>
                </a:solidFill>
                <a:latin typeface="Symbol" charset="2"/>
                <a:ea typeface="ＭＳ Ｐゴシック" charset="0"/>
                <a:cs typeface="Symbol" charset="2"/>
                <a:sym typeface="Wingdings"/>
              </a:rPr>
              <a:t>r</a:t>
            </a:r>
            <a:r>
              <a:rPr lang="en-US" b="0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 = 200</a:t>
            </a:r>
            <a:r>
              <a:rPr lang="en-US" b="0" dirty="0">
                <a:solidFill>
                  <a:srgbClr val="FFFF00"/>
                </a:solidFill>
                <a:latin typeface="Symbol" charset="2"/>
                <a:ea typeface="ＭＳ Ｐゴシック" charset="0"/>
                <a:cs typeface="Symbol" charset="2"/>
                <a:sym typeface="Wingdings"/>
              </a:rPr>
              <a:t>r</a:t>
            </a:r>
            <a:r>
              <a:rPr lang="en-US" b="0" baseline="-25000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c</a:t>
            </a:r>
          </a:p>
          <a:p>
            <a:pPr marL="908050" lvl="1" indent="-342900">
              <a:lnSpc>
                <a:spcPct val="93000"/>
              </a:lnSpc>
              <a:spcBef>
                <a:spcPts val="1425"/>
              </a:spcBef>
              <a:buClr>
                <a:srgbClr val="FFFF00"/>
              </a:buClr>
              <a:buSzPct val="100000"/>
              <a:buFont typeface="Wingdings" charset="2"/>
              <a:buChar char="u"/>
            </a:pPr>
            <a:r>
              <a:rPr lang="en-US" sz="1600" b="1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So t</a:t>
            </a:r>
            <a:r>
              <a:rPr lang="en-US" sz="1600" b="1" baseline="-25000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orb,200</a:t>
            </a:r>
            <a:r>
              <a:rPr lang="en-US" sz="1600" b="1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 also constant at “edge” of DM halos [ t</a:t>
            </a:r>
            <a:r>
              <a:rPr lang="en-US" sz="1600" b="1" baseline="-25000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orb,200</a:t>
            </a:r>
            <a:r>
              <a:rPr lang="en-US" sz="1600" b="1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 = 8.9 </a:t>
            </a:r>
            <a:r>
              <a:rPr lang="en-US" sz="1600" b="1" dirty="0" err="1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Gyr</a:t>
            </a:r>
            <a:r>
              <a:rPr lang="en-US" sz="1600" b="1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 at z=0 ]</a:t>
            </a:r>
          </a:p>
          <a:p>
            <a:pPr marL="908050" lvl="1" indent="-342900">
              <a:lnSpc>
                <a:spcPct val="93000"/>
              </a:lnSpc>
              <a:spcBef>
                <a:spcPts val="1425"/>
              </a:spcBef>
              <a:buClr>
                <a:srgbClr val="FFFF00"/>
              </a:buClr>
              <a:buSzPct val="100000"/>
              <a:buFont typeface="Wingdings" charset="2"/>
              <a:buChar char="u"/>
            </a:pPr>
            <a:r>
              <a:rPr lang="en-US" sz="1600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Inside this radius structure is nominally self-similar (NFW profile)</a:t>
            </a:r>
          </a:p>
          <a:p>
            <a:pPr marL="628650" indent="-520700">
              <a:lnSpc>
                <a:spcPct val="93000"/>
              </a:lnSpc>
              <a:spcBef>
                <a:spcPts val="1425"/>
              </a:spcBef>
              <a:buSzPct val="100000"/>
              <a:buFont typeface="Wingdings" charset="2"/>
              <a:buChar char="q"/>
            </a:pPr>
            <a:r>
              <a:rPr lang="en-US" b="0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From Mo, Mao &amp; White (1998) radius of the baryons (b)</a:t>
            </a:r>
          </a:p>
          <a:p>
            <a:pPr marL="1085850" lvl="1" indent="-520700">
              <a:lnSpc>
                <a:spcPct val="93000"/>
              </a:lnSpc>
              <a:spcBef>
                <a:spcPts val="1425"/>
              </a:spcBef>
              <a:buSzPct val="100000"/>
              <a:buFont typeface="Wingdings" charset="2"/>
              <a:buChar char="u"/>
            </a:pPr>
            <a:r>
              <a:rPr lang="en-US" sz="1800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(</a:t>
            </a:r>
            <a:r>
              <a:rPr lang="en-US" sz="1600" dirty="0" err="1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R</a:t>
            </a:r>
            <a:r>
              <a:rPr lang="en-US" sz="1600" baseline="-25000" dirty="0" err="1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b</a:t>
            </a:r>
            <a:r>
              <a:rPr lang="en-US" sz="1600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/R</a:t>
            </a:r>
            <a:r>
              <a:rPr lang="en-US" sz="1600" baseline="-25000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200</a:t>
            </a:r>
            <a:r>
              <a:rPr lang="en-US" sz="1600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) = sqrt(2)*(</a:t>
            </a:r>
            <a:r>
              <a:rPr lang="en-US" sz="1600" dirty="0" err="1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j</a:t>
            </a:r>
            <a:r>
              <a:rPr lang="en-US" sz="1600" baseline="-25000" dirty="0" err="1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b</a:t>
            </a:r>
            <a:r>
              <a:rPr lang="en-US" sz="1600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/</a:t>
            </a:r>
            <a:r>
              <a:rPr lang="en-US" sz="1600" dirty="0" err="1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m</a:t>
            </a:r>
            <a:r>
              <a:rPr lang="en-US" sz="1600" baseline="-25000" dirty="0" err="1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b</a:t>
            </a:r>
            <a:r>
              <a:rPr lang="en-US" sz="1600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)</a:t>
            </a:r>
            <a:r>
              <a:rPr lang="en-US" sz="1600" dirty="0">
                <a:solidFill>
                  <a:srgbClr val="FFFF00"/>
                </a:solidFill>
                <a:latin typeface="Symbol" charset="2"/>
                <a:ea typeface="ＭＳ Ｐゴシック" charset="0"/>
                <a:cs typeface="Symbol" charset="2"/>
                <a:sym typeface="Wingdings"/>
              </a:rPr>
              <a:t>l     </a:t>
            </a:r>
            <a:r>
              <a:rPr lang="en-US" sz="1600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 ( = </a:t>
            </a:r>
            <a:r>
              <a:rPr lang="en-US" sz="1600" dirty="0" err="1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t</a:t>
            </a:r>
            <a:r>
              <a:rPr lang="en-US" sz="1600" baseline="-25000" dirty="0" err="1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orb,b</a:t>
            </a:r>
            <a:r>
              <a:rPr lang="en-US" sz="1600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/t</a:t>
            </a:r>
            <a:r>
              <a:rPr lang="en-US" sz="1600" baseline="-25000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orb,200 </a:t>
            </a:r>
            <a:r>
              <a:rPr lang="en-US" sz="1600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for flat RC)</a:t>
            </a:r>
          </a:p>
          <a:p>
            <a:pPr marL="1543050" lvl="2" indent="-520700">
              <a:lnSpc>
                <a:spcPct val="93000"/>
              </a:lnSpc>
              <a:spcBef>
                <a:spcPts val="1425"/>
              </a:spcBef>
              <a:buClr>
                <a:srgbClr val="FFFF00"/>
              </a:buClr>
              <a:buSzPct val="125000"/>
              <a:buFont typeface="Helvetica Neue Light" charset="0"/>
              <a:buChar char="•"/>
            </a:pPr>
            <a:r>
              <a:rPr lang="en-US" sz="1400" dirty="0" err="1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j</a:t>
            </a:r>
            <a:r>
              <a:rPr lang="en-US" sz="1400" baseline="-25000" dirty="0" err="1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b</a:t>
            </a:r>
            <a:r>
              <a:rPr lang="en-US" sz="1400" baseline="-25000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 </a:t>
            </a:r>
            <a:r>
              <a:rPr lang="en-US" sz="1400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- fraction of angular momentum in baryons; </a:t>
            </a:r>
            <a:r>
              <a:rPr lang="en-US" sz="1400" dirty="0" err="1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m</a:t>
            </a:r>
            <a:r>
              <a:rPr lang="en-US" sz="1400" baseline="-25000" dirty="0" err="1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b</a:t>
            </a:r>
            <a:r>
              <a:rPr lang="en-US" sz="1400" baseline="-25000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 </a:t>
            </a:r>
            <a:r>
              <a:rPr lang="en-US" sz="1400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- fraction of mass in baryons; </a:t>
            </a:r>
            <a:r>
              <a:rPr lang="en-US" sz="1400" dirty="0">
                <a:solidFill>
                  <a:srgbClr val="FFFF00"/>
                </a:solidFill>
                <a:latin typeface="Symbol" charset="2"/>
                <a:ea typeface="ＭＳ Ｐゴシック" charset="0"/>
                <a:cs typeface="Symbol" charset="2"/>
                <a:sym typeface="Wingdings"/>
              </a:rPr>
              <a:t>l </a:t>
            </a:r>
            <a:r>
              <a:rPr lang="en-US" sz="1400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- spin parameter</a:t>
            </a:r>
          </a:p>
          <a:p>
            <a:pPr marL="1085850" lvl="1" indent="-520700">
              <a:lnSpc>
                <a:spcPct val="93000"/>
              </a:lnSpc>
              <a:spcBef>
                <a:spcPts val="1425"/>
              </a:spcBef>
              <a:buClr>
                <a:srgbClr val="FFFF00"/>
              </a:buClr>
              <a:buSzPct val="100000"/>
              <a:buFont typeface="Wingdings" charset="2"/>
              <a:buChar char="u"/>
            </a:pPr>
            <a:r>
              <a:rPr lang="en-US" b="1" dirty="0">
                <a:solidFill>
                  <a:schemeClr val="bg1"/>
                </a:solidFill>
                <a:ea typeface="ＭＳ Ｐゴシック" charset="0"/>
                <a:cs typeface="Symbol" charset="2"/>
                <a:sym typeface="Wingdings"/>
              </a:rPr>
              <a:t> </a:t>
            </a:r>
            <a:r>
              <a:rPr lang="en-US" b="1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(</a:t>
            </a:r>
            <a:r>
              <a:rPr lang="en-US" b="1" dirty="0" err="1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R</a:t>
            </a:r>
            <a:r>
              <a:rPr lang="en-US" b="1" baseline="-25000" dirty="0" err="1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b</a:t>
            </a:r>
            <a:r>
              <a:rPr lang="en-US" b="1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/R</a:t>
            </a:r>
            <a:r>
              <a:rPr lang="en-US" b="1" baseline="-25000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200</a:t>
            </a:r>
            <a:r>
              <a:rPr lang="en-US" b="1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) = 0.11  ;   </a:t>
            </a:r>
            <a:r>
              <a:rPr lang="en-US" b="1" dirty="0">
                <a:solidFill>
                  <a:srgbClr val="FFFF00"/>
                </a:solidFill>
                <a:latin typeface="Symbol" charset="2"/>
                <a:ea typeface="ＭＳ Ｐゴシック" charset="0"/>
                <a:cs typeface="Symbol" charset="2"/>
                <a:sym typeface="Wingdings"/>
              </a:rPr>
              <a:t>l </a:t>
            </a:r>
            <a:r>
              <a:rPr lang="en-US" b="1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= 0.15 (</a:t>
            </a:r>
            <a:r>
              <a:rPr lang="en-US" b="1" dirty="0" err="1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j</a:t>
            </a:r>
            <a:r>
              <a:rPr lang="en-US" b="1" baseline="-25000" dirty="0" err="1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b</a:t>
            </a:r>
            <a:r>
              <a:rPr lang="en-US" b="1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/</a:t>
            </a:r>
            <a:r>
              <a:rPr lang="en-US" b="1" dirty="0" err="1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m</a:t>
            </a:r>
            <a:r>
              <a:rPr lang="en-US" b="1" baseline="-25000" dirty="0" err="1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b</a:t>
            </a:r>
            <a:r>
              <a:rPr lang="en-US" b="1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)</a:t>
            </a:r>
            <a:endParaRPr lang="en-US" sz="1400" dirty="0">
              <a:solidFill>
                <a:srgbClr val="FFFF00"/>
              </a:solidFill>
              <a:ea typeface="ＭＳ Ｐゴシック" charset="0"/>
              <a:cs typeface="Symbol" charset="2"/>
              <a:sym typeface="Wingdings"/>
            </a:endParaRPr>
          </a:p>
          <a:p>
            <a:pPr marL="628650" indent="-520700">
              <a:lnSpc>
                <a:spcPct val="93000"/>
              </a:lnSpc>
              <a:spcBef>
                <a:spcPts val="1425"/>
              </a:spcBef>
              <a:buSzPct val="100000"/>
              <a:buFont typeface="Wingdings" charset="2"/>
              <a:buChar char="q"/>
            </a:pPr>
            <a:r>
              <a:rPr lang="en-US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Naïve expectations: </a:t>
            </a:r>
            <a:r>
              <a:rPr lang="en-US" dirty="0" err="1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j</a:t>
            </a:r>
            <a:r>
              <a:rPr lang="en-US" baseline="-25000" dirty="0" err="1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b</a:t>
            </a:r>
            <a:r>
              <a:rPr lang="en-US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 = </a:t>
            </a:r>
            <a:r>
              <a:rPr lang="en-US" dirty="0" err="1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m</a:t>
            </a:r>
            <a:r>
              <a:rPr lang="en-US" baseline="-25000" dirty="0" err="1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b</a:t>
            </a:r>
            <a:r>
              <a:rPr lang="en-US" baseline="-25000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 </a:t>
            </a:r>
            <a:r>
              <a:rPr lang="en-US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= constant  </a:t>
            </a:r>
            <a:r>
              <a:rPr lang="en-US" dirty="0">
                <a:solidFill>
                  <a:srgbClr val="FFFF00"/>
                </a:solidFill>
                <a:latin typeface="Symbol" charset="2"/>
                <a:ea typeface="ＭＳ Ｐゴシック" charset="0"/>
                <a:cs typeface="Symbol" charset="2"/>
                <a:sym typeface="Wingdings"/>
              </a:rPr>
              <a:t>;  l</a:t>
            </a:r>
            <a:r>
              <a:rPr lang="en-US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 = constant</a:t>
            </a:r>
          </a:p>
          <a:p>
            <a:pPr marL="628650" indent="-520700">
              <a:lnSpc>
                <a:spcPct val="93000"/>
              </a:lnSpc>
              <a:spcBef>
                <a:spcPts val="1425"/>
              </a:spcBef>
              <a:buSzPct val="100000"/>
              <a:buFont typeface="Wingdings" charset="2"/>
              <a:buChar char="q"/>
            </a:pPr>
            <a:endParaRPr lang="en-US" dirty="0">
              <a:ea typeface="ＭＳ Ｐゴシック" charset="0"/>
              <a:cs typeface="Symbol" charset="2"/>
              <a:sym typeface="Wingdings"/>
            </a:endParaRPr>
          </a:p>
          <a:p>
            <a:pPr marL="107950" algn="ctr">
              <a:lnSpc>
                <a:spcPct val="93000"/>
              </a:lnSpc>
              <a:spcBef>
                <a:spcPts val="1425"/>
              </a:spcBef>
              <a:buSzPct val="100000"/>
            </a:pPr>
            <a:r>
              <a:rPr lang="en-US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 Constant </a:t>
            </a:r>
            <a:r>
              <a:rPr lang="en-US" dirty="0" err="1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t</a:t>
            </a:r>
            <a:r>
              <a:rPr lang="en-US" baseline="-25000" dirty="0" err="1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orb</a:t>
            </a:r>
            <a:r>
              <a:rPr lang="en-US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 expected for baryon collapse in CDM halos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99284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2BE3524-AF1B-1E4B-BA53-FEB90B980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140" y="957430"/>
            <a:ext cx="8292447" cy="37661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A0EBE5-045C-D94B-97C8-12EAA251A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3600" dirty="0">
                <a:solidFill>
                  <a:srgbClr val="FFFF00"/>
                </a:solidFill>
              </a:rPr>
              <a:t>H</a:t>
            </a:r>
            <a:r>
              <a:rPr lang="en-AU" sz="3600" dirty="0">
                <a:solidFill>
                  <a:srgbClr val="FFFF00"/>
                </a:solidFill>
                <a:latin typeface="Symbol" pitchFamily="2" charset="2"/>
              </a:rPr>
              <a:t>a</a:t>
            </a:r>
            <a:r>
              <a:rPr lang="en-AU" sz="3600" dirty="0">
                <a:solidFill>
                  <a:srgbClr val="FFFF00"/>
                </a:solidFill>
              </a:rPr>
              <a:t>/FUV versus surface brightness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53E0C0-809E-7F41-82FD-989ACB85D37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G. </a:t>
            </a:r>
            <a:r>
              <a:rPr lang="en-US" dirty="0" err="1"/>
              <a:t>Meurer</a:t>
            </a:r>
            <a:r>
              <a:rPr lang="en-US" dirty="0"/>
              <a:t> - Scaling Relations in Hi-Selected Galaxies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4BCD79-96D0-7D4A-9918-0DADDE467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1643" y="4694664"/>
            <a:ext cx="8674026" cy="1878856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FFFF00"/>
                </a:solidFill>
              </a:rPr>
              <a:t>H</a:t>
            </a:r>
            <a:r>
              <a:rPr lang="en-AU" sz="2000" dirty="0">
                <a:solidFill>
                  <a:srgbClr val="FFFF00"/>
                </a:solidFill>
                <a:latin typeface="Symbol" pitchFamily="2" charset="2"/>
              </a:rPr>
              <a:t>a</a:t>
            </a:r>
            <a:r>
              <a:rPr lang="en-AU" sz="2000" dirty="0">
                <a:solidFill>
                  <a:srgbClr val="FFFF00"/>
                </a:solidFill>
              </a:rPr>
              <a:t> -&gt; O stars; UV -&gt; O+B stars; ratio sensitive to bursts and IMF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FFFF00"/>
                </a:solidFill>
              </a:rPr>
              <a:t>Can’t be due to “Starbursts” or “gasps” </a:t>
            </a:r>
          </a:p>
          <a:p>
            <a:r>
              <a:rPr lang="en-AU" sz="2000" dirty="0">
                <a:solidFill>
                  <a:srgbClr val="FFFF00"/>
                </a:solidFill>
              </a:rPr>
              <a:t>		-&gt; LSB galaxies (e.g. A) are typically dwarfs</a:t>
            </a:r>
          </a:p>
          <a:p>
            <a:r>
              <a:rPr lang="en-AU" sz="2000" dirty="0">
                <a:solidFill>
                  <a:srgbClr val="FFFF00"/>
                </a:solidFill>
              </a:rPr>
              <a:t>		-&gt; Normal &amp; HSB galaxies (e.g. B) are typically spirals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FFFF00"/>
                </a:solidFill>
              </a:rPr>
              <a:t>Best explanation of correlation: upper end of the IMF varies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957886-03AB-7941-B971-291A8505F1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141" y="935422"/>
            <a:ext cx="8292447" cy="375924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853D52E-EC0E-144E-BD1F-70505F329ECE}"/>
              </a:ext>
            </a:extLst>
          </p:cNvPr>
          <p:cNvSpPr txBox="1"/>
          <p:nvPr/>
        </p:nvSpPr>
        <p:spPr>
          <a:xfrm>
            <a:off x="2784406" y="935422"/>
            <a:ext cx="3516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>
                <a:solidFill>
                  <a:srgbClr val="0070C0"/>
                </a:solidFill>
              </a:rPr>
              <a:t>From </a:t>
            </a:r>
            <a:r>
              <a:rPr lang="en-AU" b="1" dirty="0" err="1">
                <a:solidFill>
                  <a:srgbClr val="0070C0"/>
                </a:solidFill>
              </a:rPr>
              <a:t>Meurer</a:t>
            </a:r>
            <a:r>
              <a:rPr lang="en-AU" b="1" dirty="0">
                <a:solidFill>
                  <a:srgbClr val="0070C0"/>
                </a:solidFill>
              </a:rPr>
              <a:t>+ 2009, </a:t>
            </a:r>
            <a:r>
              <a:rPr lang="en-AU" b="1" dirty="0" err="1">
                <a:solidFill>
                  <a:srgbClr val="0070C0"/>
                </a:solidFill>
              </a:rPr>
              <a:t>ApJ</a:t>
            </a:r>
            <a:r>
              <a:rPr lang="en-AU" b="1" dirty="0">
                <a:solidFill>
                  <a:srgbClr val="0070C0"/>
                </a:solidFill>
              </a:rPr>
              <a:t>, 695, 765 </a:t>
            </a:r>
          </a:p>
        </p:txBody>
      </p:sp>
    </p:spTree>
    <p:extLst>
      <p:ext uri="{BB962C8B-B14F-4D97-AF65-F5344CB8AC3E}">
        <p14:creationId xmlns:p14="http://schemas.microsoft.com/office/powerpoint/2010/main" val="835753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371EA-7D3B-3C4D-B3D9-5919C124B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>
                <a:solidFill>
                  <a:srgbClr val="FFFF00"/>
                </a:solidFill>
              </a:rPr>
              <a:t>Constant SFE(FUV)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69563D-4466-554F-AFDF-B2661381BD0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G. </a:t>
            </a:r>
            <a:r>
              <a:rPr lang="en-US" dirty="0" err="1"/>
              <a:t>Meurer</a:t>
            </a:r>
            <a:r>
              <a:rPr lang="en-US" dirty="0"/>
              <a:t> - Scaling Relations in Hi-Selected Galaxies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E1E1DA4B-BB3B-9F4F-A969-8C67F0B91D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t="2013" b="2013"/>
          <a:stretch>
            <a:fillRect/>
          </a:stretch>
        </p:blipFill>
        <p:spPr>
          <a:xfrm>
            <a:off x="325120" y="969308"/>
            <a:ext cx="8442643" cy="4104005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BC0B02-1C1D-A149-B7D7-00755F70B4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5439" y="5260300"/>
            <a:ext cx="4335772" cy="1313220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AU" sz="1800" dirty="0">
                <a:solidFill>
                  <a:srgbClr val="FFFF00"/>
                </a:solidFill>
              </a:rPr>
              <a:t>SFE(HI) = SFR(FUV)/M</a:t>
            </a:r>
            <a:r>
              <a:rPr lang="en-AU" sz="1800" baseline="-25000" dirty="0">
                <a:solidFill>
                  <a:srgbClr val="FFFF00"/>
                </a:solidFill>
              </a:rPr>
              <a:t>HI</a:t>
            </a:r>
            <a:r>
              <a:rPr lang="en-AU" sz="1800" dirty="0">
                <a:solidFill>
                  <a:srgbClr val="FFFF00"/>
                </a:solidFill>
              </a:rPr>
              <a:t>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AU" sz="1800" dirty="0">
                <a:solidFill>
                  <a:srgbClr val="FFFF00"/>
                </a:solidFill>
              </a:rPr>
              <a:t>Model assumes </a:t>
            </a:r>
          </a:p>
          <a:p>
            <a:pPr marL="762000" lvl="1" indent="-265113" algn="l">
              <a:buFont typeface="Arial" panose="020B0604020202020204" pitchFamily="34" charset="0"/>
              <a:buChar char="•"/>
            </a:pPr>
            <a:r>
              <a:rPr lang="en-AU" sz="1800" dirty="0">
                <a:solidFill>
                  <a:srgbClr val="FFFF00"/>
                </a:solidFill>
              </a:rPr>
              <a:t>a family of rotation curves  </a:t>
            </a:r>
          </a:p>
          <a:p>
            <a:pPr marL="762000" lvl="1" indent="-265113" algn="l">
              <a:buFont typeface="Arial" panose="020B0604020202020204" pitchFamily="34" charset="0"/>
              <a:buChar char="•"/>
            </a:pPr>
            <a:r>
              <a:rPr lang="en-AU" sz="1800" dirty="0">
                <a:solidFill>
                  <a:srgbClr val="FFFF00"/>
                </a:solidFill>
              </a:rPr>
              <a:t>ISM in hydrostatic equilibrium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8539AC70-9DE7-0344-80EB-43F5F44A63E4}"/>
              </a:ext>
            </a:extLst>
          </p:cNvPr>
          <p:cNvSpPr txBox="1">
            <a:spLocks/>
          </p:cNvSpPr>
          <p:nvPr/>
        </p:nvSpPr>
        <p:spPr>
          <a:xfrm>
            <a:off x="4269252" y="5260300"/>
            <a:ext cx="4707479" cy="13132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b="1" i="0" kern="1200">
                <a:solidFill>
                  <a:srgbClr val="F6BB1C"/>
                </a:solidFill>
                <a:latin typeface="Arial"/>
                <a:ea typeface="+mn-ea"/>
                <a:cs typeface="Arial"/>
              </a:defRPr>
            </a:lvl1pPr>
            <a:lvl2pPr marL="0" indent="0" algn="ctr" defTabSz="457200" rtl="0" eaLnBrk="1" latinLnBrk="0" hangingPunct="1">
              <a:spcBef>
                <a:spcPts val="0"/>
              </a:spcBef>
              <a:buFont typeface="Arial"/>
              <a:buNone/>
              <a:defRPr sz="2400" b="0" i="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2pPr>
            <a:lvl3pPr marL="0" indent="0" algn="ctr" defTabSz="457200" rtl="0" eaLnBrk="1" latinLnBrk="0" hangingPunct="1">
              <a:spcBef>
                <a:spcPts val="0"/>
              </a:spcBef>
              <a:buSzPct val="80000"/>
              <a:buFont typeface="Arial"/>
              <a:buNone/>
              <a:defRPr sz="2400" b="0" i="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3pPr>
            <a:lvl4pPr marL="0" indent="0" algn="ctr" defTabSz="457200" rtl="0" eaLnBrk="1" latinLnBrk="0" hangingPunct="1">
              <a:spcBef>
                <a:spcPts val="0"/>
              </a:spcBef>
              <a:buSzPct val="80000"/>
              <a:buFont typeface="Arial"/>
              <a:buNone/>
              <a:defRPr sz="2400" b="0" i="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4pPr>
            <a:lvl5pPr marL="0" indent="0" algn="ctr" defTabSz="457200" rtl="0" eaLnBrk="1" latinLnBrk="0" hangingPunct="1">
              <a:spcBef>
                <a:spcPts val="0"/>
              </a:spcBef>
              <a:buSzPct val="80000"/>
              <a:buFont typeface="Arial"/>
              <a:buNone/>
              <a:defRPr sz="2400" b="0" i="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62000" lvl="1" indent="-265113" algn="l">
              <a:buFont typeface="Arial" panose="020B0604020202020204" pitchFamily="34" charset="0"/>
              <a:buChar char="•"/>
            </a:pPr>
            <a:r>
              <a:rPr lang="en-AU" sz="1600" dirty="0">
                <a:solidFill>
                  <a:srgbClr val="FFFF00"/>
                </a:solidFill>
              </a:rPr>
              <a:t>Stars form in </a:t>
            </a:r>
            <a:r>
              <a:rPr lang="en-AU" sz="1600" dirty="0" err="1">
                <a:solidFill>
                  <a:srgbClr val="FFFF00"/>
                </a:solidFill>
              </a:rPr>
              <a:t>mol</a:t>
            </a:r>
            <a:r>
              <a:rPr lang="en-AU" sz="1600" dirty="0">
                <a:solidFill>
                  <a:srgbClr val="FFFF00"/>
                </a:solidFill>
              </a:rPr>
              <a:t> gas</a:t>
            </a:r>
          </a:p>
          <a:p>
            <a:pPr marL="762000" lvl="1" indent="-265113" algn="l">
              <a:buFont typeface="Arial" panose="020B0604020202020204" pitchFamily="34" charset="0"/>
              <a:buChar char="•"/>
            </a:pPr>
            <a:r>
              <a:rPr lang="en-AU" sz="1600" dirty="0">
                <a:solidFill>
                  <a:srgbClr val="FFFF00"/>
                </a:solidFill>
              </a:rPr>
              <a:t>”Two speed” Star Formation Law</a:t>
            </a:r>
          </a:p>
          <a:p>
            <a:pPr marL="762000" lvl="4" indent="-265113" algn="l">
              <a:buFont typeface="Arial" panose="020B0604020202020204" pitchFamily="34" charset="0"/>
              <a:buChar char="•"/>
            </a:pPr>
            <a:r>
              <a:rPr lang="en-AU" sz="1400" dirty="0">
                <a:solidFill>
                  <a:srgbClr val="FFFF00"/>
                </a:solidFill>
              </a:rPr>
              <a:t>     (higher eff. at highest H2 density)</a:t>
            </a:r>
          </a:p>
          <a:p>
            <a:pPr marL="762000" lvl="1" indent="-265113" algn="l">
              <a:buFont typeface="Arial" panose="020B0604020202020204" pitchFamily="34" charset="0"/>
              <a:buChar char="•"/>
            </a:pPr>
            <a:r>
              <a:rPr lang="en-AU" sz="1600" dirty="0">
                <a:solidFill>
                  <a:srgbClr val="FFFF00"/>
                </a:solidFill>
              </a:rPr>
              <a:t>O.I. Wong+ 2016 (MNRAS, 460, 1106)</a:t>
            </a:r>
          </a:p>
        </p:txBody>
      </p:sp>
    </p:spTree>
    <p:extLst>
      <p:ext uri="{BB962C8B-B14F-4D97-AF65-F5344CB8AC3E}">
        <p14:creationId xmlns:p14="http://schemas.microsoft.com/office/powerpoint/2010/main" val="3173403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2FBA7-2077-BF44-A290-AA37CE653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>
                <a:solidFill>
                  <a:srgbClr val="FFFF00"/>
                </a:solidFill>
              </a:rPr>
              <a:t>A preferred EW(H</a:t>
            </a:r>
            <a:r>
              <a:rPr lang="en-AU" dirty="0">
                <a:solidFill>
                  <a:srgbClr val="FFFF00"/>
                </a:solidFill>
                <a:latin typeface="Symbol" pitchFamily="2" charset="2"/>
              </a:rPr>
              <a:t>a</a:t>
            </a:r>
            <a:r>
              <a:rPr lang="en-AU" dirty="0">
                <a:solidFill>
                  <a:srgbClr val="FFFF00"/>
                </a:solidFill>
              </a:rPr>
              <a:t>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7C5BC7-8AEC-294F-B78F-53C7DE3EAB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G. </a:t>
            </a:r>
            <a:r>
              <a:rPr lang="en-US" dirty="0" err="1"/>
              <a:t>Meurer</a:t>
            </a:r>
            <a:r>
              <a:rPr lang="en-US" dirty="0"/>
              <a:t> - Scaling Relations in Hi-Selected Galaxies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CA8E1E-8169-074E-A768-D016C52EC8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51" y="4656680"/>
            <a:ext cx="8751725" cy="1916839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FFFF00"/>
                </a:solidFill>
              </a:rPr>
              <a:t>High-mass star formation occurs at a preferred EW(H</a:t>
            </a:r>
            <a:r>
              <a:rPr lang="en-AU" sz="2000" dirty="0">
                <a:solidFill>
                  <a:srgbClr val="FFFF00"/>
                </a:solidFill>
                <a:latin typeface="Symbol" pitchFamily="2" charset="2"/>
              </a:rPr>
              <a:t>a</a:t>
            </a:r>
            <a:r>
              <a:rPr lang="en-AU" sz="2000" dirty="0">
                <a:solidFill>
                  <a:srgbClr val="FFFF00"/>
                </a:solidFill>
              </a:rPr>
              <a:t>) = 30Å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FFFF00"/>
                </a:solidFill>
              </a:rPr>
              <a:t>Most noticeable for M</a:t>
            </a:r>
            <a:r>
              <a:rPr lang="en-AU" sz="2000" baseline="-25000" dirty="0">
                <a:solidFill>
                  <a:srgbClr val="FFFF00"/>
                </a:solidFill>
              </a:rPr>
              <a:t>R</a:t>
            </a:r>
            <a:r>
              <a:rPr lang="en-AU" sz="2000" dirty="0">
                <a:solidFill>
                  <a:srgbClr val="FFFF00"/>
                </a:solidFill>
              </a:rPr>
              <a:t> = –14 to –22 </a:t>
            </a:r>
            <a:r>
              <a:rPr lang="en-AU" sz="2000" dirty="0" err="1">
                <a:solidFill>
                  <a:srgbClr val="FFFF00"/>
                </a:solidFill>
              </a:rPr>
              <a:t>ABmag</a:t>
            </a:r>
            <a:r>
              <a:rPr lang="en-AU" sz="2000" dirty="0">
                <a:solidFill>
                  <a:srgbClr val="FFFF00"/>
                </a:solidFill>
              </a:rPr>
              <a:t>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FFFF00"/>
                </a:solidFill>
              </a:rPr>
              <a:t>Related to the </a:t>
            </a:r>
            <a:r>
              <a:rPr lang="en-AU" sz="2000" dirty="0" err="1">
                <a:solidFill>
                  <a:srgbClr val="FFFF00"/>
                </a:solidFill>
              </a:rPr>
              <a:t>Kennicutt</a:t>
            </a:r>
            <a:r>
              <a:rPr lang="en-AU" sz="2000" dirty="0">
                <a:solidFill>
                  <a:srgbClr val="FFFF00"/>
                </a:solidFill>
              </a:rPr>
              <a:t> – Schmidt Star Formation Law?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AU" sz="2000" dirty="0">
              <a:solidFill>
                <a:srgbClr val="FFFF0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AU" sz="1600" dirty="0">
                <a:solidFill>
                  <a:srgbClr val="FFFF00"/>
                </a:solidFill>
              </a:rPr>
              <a:t>(Meurer+2022 in prep)</a:t>
            </a:r>
          </a:p>
          <a:p>
            <a:pPr lvl="1" algn="l"/>
            <a:endParaRPr lang="en-AU" sz="2000" dirty="0">
              <a:solidFill>
                <a:srgbClr val="FFFF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9900A8-B314-884E-987B-BE0983E914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66" y="1045116"/>
            <a:ext cx="4405506" cy="34701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456D851-1B8E-844F-B961-167C8E96B1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263" y="1045117"/>
            <a:ext cx="4405504" cy="34701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5311213-09FD-F942-B782-9085256904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4267" y="149543"/>
            <a:ext cx="3111500" cy="67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607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58C5F-3A50-054B-BF64-0E38006E2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>
                <a:solidFill>
                  <a:srgbClr val="FFFF00"/>
                </a:solidFill>
              </a:rPr>
              <a:t>Luminosity – Surface Brightness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B97F02-3E46-834F-AD88-3ACD6DB753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G. </a:t>
            </a:r>
            <a:r>
              <a:rPr lang="en-US" dirty="0" err="1"/>
              <a:t>Meurer</a:t>
            </a:r>
            <a:r>
              <a:rPr lang="en-US" dirty="0"/>
              <a:t> - Scaling Relations in Hi-Selected Galaxies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88D79C-B059-CC4B-A938-16F5CED465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3141" y="4419996"/>
            <a:ext cx="8442325" cy="2148602"/>
          </a:xfrm>
        </p:spPr>
        <p:txBody>
          <a:bodyPr>
            <a:normAutofit fontScale="85000" lnSpcReduction="20000"/>
          </a:bodyPr>
          <a:lstStyle/>
          <a:p>
            <a:pPr marL="231775" indent="-231775" algn="l">
              <a:buFont typeface="Arial" panose="020B0604020202020204" pitchFamily="34" charset="0"/>
              <a:buChar char="•"/>
              <a:tabLst>
                <a:tab pos="396875" algn="l"/>
              </a:tabLst>
            </a:pPr>
            <a:r>
              <a:rPr lang="en-AU" b="0" dirty="0">
                <a:solidFill>
                  <a:srgbClr val="FFFF00"/>
                </a:solidFill>
              </a:rPr>
              <a:t>Noticeable thickness to correlations</a:t>
            </a:r>
          </a:p>
          <a:p>
            <a:pPr marL="231775" indent="-231775" algn="l">
              <a:buFont typeface="Arial" panose="020B0604020202020204" pitchFamily="34" charset="0"/>
              <a:buChar char="•"/>
              <a:tabLst>
                <a:tab pos="396875" algn="l"/>
              </a:tabLst>
            </a:pPr>
            <a:r>
              <a:rPr lang="en-AU" b="0" dirty="0">
                <a:solidFill>
                  <a:srgbClr val="FFFF00"/>
                </a:solidFill>
              </a:rPr>
              <a:t>Beware limits due to sky at low SB &amp; faint L</a:t>
            </a:r>
          </a:p>
          <a:p>
            <a:pPr marL="231775" indent="-231775" algn="l">
              <a:buFont typeface="Arial" panose="020B0604020202020204" pitchFamily="34" charset="0"/>
              <a:buChar char="•"/>
              <a:tabLst>
                <a:tab pos="396875" algn="l"/>
              </a:tabLst>
            </a:pPr>
            <a:r>
              <a:rPr lang="en-AU" b="0" dirty="0">
                <a:solidFill>
                  <a:srgbClr val="FFFF00"/>
                </a:solidFill>
              </a:rPr>
              <a:t>Different slopes in R , H</a:t>
            </a:r>
            <a:r>
              <a:rPr lang="en-AU" b="0" dirty="0">
                <a:solidFill>
                  <a:srgbClr val="FFFF00"/>
                </a:solidFill>
                <a:latin typeface="Symbol" pitchFamily="2" charset="2"/>
              </a:rPr>
              <a:t>a</a:t>
            </a:r>
            <a:r>
              <a:rPr lang="en-AU" b="0" dirty="0">
                <a:solidFill>
                  <a:srgbClr val="FFFF00"/>
                </a:solidFill>
              </a:rPr>
              <a:t> ?</a:t>
            </a:r>
          </a:p>
          <a:p>
            <a:pPr marL="584200" algn="l">
              <a:buFont typeface="Arial" panose="020B0604020202020204" pitchFamily="34" charset="0"/>
              <a:buChar char="•"/>
              <a:tabLst>
                <a:tab pos="396875" algn="l"/>
              </a:tabLst>
            </a:pPr>
            <a:r>
              <a:rPr lang="en-AU" b="0" dirty="0">
                <a:solidFill>
                  <a:srgbClr val="FFFF00"/>
                </a:solidFill>
              </a:rPr>
              <a:t>	H</a:t>
            </a:r>
            <a:r>
              <a:rPr lang="en-AU" b="0" dirty="0">
                <a:solidFill>
                  <a:srgbClr val="FFFF00"/>
                </a:solidFill>
                <a:latin typeface="Symbol" pitchFamily="2" charset="2"/>
              </a:rPr>
              <a:t>a</a:t>
            </a:r>
            <a:r>
              <a:rPr lang="en-AU" b="0" dirty="0">
                <a:solidFill>
                  <a:srgbClr val="FFFF00"/>
                </a:solidFill>
              </a:rPr>
              <a:t> closer to a constant </a:t>
            </a:r>
            <a:r>
              <a:rPr lang="en-AU" b="0" dirty="0" err="1">
                <a:solidFill>
                  <a:srgbClr val="FFFF00"/>
                </a:solidFill>
              </a:rPr>
              <a:t>S</a:t>
            </a:r>
            <a:r>
              <a:rPr lang="en-AU" b="0" baseline="-25000" dirty="0" err="1">
                <a:solidFill>
                  <a:srgbClr val="FFFF00"/>
                </a:solidFill>
              </a:rPr>
              <a:t>e,H</a:t>
            </a:r>
            <a:r>
              <a:rPr lang="en-AU" b="0" baseline="-25000" dirty="0" err="1">
                <a:solidFill>
                  <a:srgbClr val="FFFF00"/>
                </a:solidFill>
                <a:latin typeface="Symbol" pitchFamily="2" charset="2"/>
              </a:rPr>
              <a:t>a</a:t>
            </a:r>
            <a:r>
              <a:rPr lang="en-AU" b="0" baseline="-25000" dirty="0">
                <a:solidFill>
                  <a:srgbClr val="FFFF00"/>
                </a:solidFill>
                <a:latin typeface="Symbol" pitchFamily="2" charset="2"/>
              </a:rPr>
              <a:t> </a:t>
            </a:r>
          </a:p>
          <a:p>
            <a:pPr marL="893763" indent="-309563" algn="l">
              <a:buFont typeface="Arial" panose="020B0604020202020204" pitchFamily="34" charset="0"/>
              <a:buChar char="•"/>
              <a:tabLst>
                <a:tab pos="396875" algn="l"/>
              </a:tabLst>
            </a:pPr>
            <a:r>
              <a:rPr lang="en-AU" b="0" baseline="-25000" dirty="0">
                <a:solidFill>
                  <a:srgbClr val="FFFF00"/>
                </a:solidFill>
                <a:latin typeface="Symbol" pitchFamily="2" charset="2"/>
              </a:rPr>
              <a:t> </a:t>
            </a:r>
            <a:r>
              <a:rPr lang="en-AU" b="0" dirty="0">
                <a:solidFill>
                  <a:srgbClr val="FFFF00"/>
                </a:solidFill>
                <a:latin typeface="Symbol" pitchFamily="2" charset="2"/>
              </a:rPr>
              <a:t>(</a:t>
            </a:r>
            <a:r>
              <a:rPr lang="en-AU" b="0" dirty="0">
                <a:solidFill>
                  <a:srgbClr val="FFFF00"/>
                </a:solidFill>
                <a:latin typeface="+mj-lt"/>
              </a:rPr>
              <a:t>Shades of Freeman 1970 ???)</a:t>
            </a:r>
            <a:endParaRPr lang="en-AU" b="0" dirty="0">
              <a:solidFill>
                <a:srgbClr val="FFFF00"/>
              </a:solidFill>
              <a:latin typeface="Symbol" pitchFamily="2" charset="2"/>
            </a:endParaRPr>
          </a:p>
          <a:p>
            <a:pPr marL="231775" indent="-231775" algn="l">
              <a:buFont typeface="Arial" panose="020B0604020202020204" pitchFamily="34" charset="0"/>
              <a:buChar char="•"/>
              <a:tabLst>
                <a:tab pos="396875" algn="l"/>
              </a:tabLst>
            </a:pPr>
            <a:r>
              <a:rPr lang="en-AU" sz="2200" b="0" dirty="0">
                <a:solidFill>
                  <a:srgbClr val="FFFF00"/>
                </a:solidFill>
              </a:rPr>
              <a:t>(Meurer+2022 in prep)</a:t>
            </a:r>
          </a:p>
          <a:p>
            <a:pPr lvl="1" algn="l">
              <a:tabLst>
                <a:tab pos="396875" algn="l"/>
              </a:tabLst>
            </a:pPr>
            <a:r>
              <a:rPr lang="en-AU" dirty="0">
                <a:solidFill>
                  <a:srgbClr val="FFFF00"/>
                </a:solidFill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75918F3-5268-7041-BB9A-A1A7B203E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8287" y="941024"/>
            <a:ext cx="4164308" cy="32801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F7AAD2-97CF-014F-A732-EA87A82D48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748" y="941024"/>
            <a:ext cx="4170556" cy="3285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8691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275F0-8FD2-984A-A533-51B5FD944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>
                <a:solidFill>
                  <a:srgbClr val="FFFF00"/>
                </a:solidFill>
              </a:rPr>
              <a:t>Summary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9D4801-F4A8-6849-A871-9EFD967816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276724" y="6588125"/>
            <a:ext cx="5135880" cy="269875"/>
          </a:xfrm>
        </p:spPr>
        <p:txBody>
          <a:bodyPr/>
          <a:lstStyle/>
          <a:p>
            <a:r>
              <a:rPr lang="en-US" dirty="0"/>
              <a:t>G. </a:t>
            </a:r>
            <a:r>
              <a:rPr lang="en-US" dirty="0" err="1"/>
              <a:t>Meurer</a:t>
            </a:r>
            <a:r>
              <a:rPr lang="en-US" dirty="0"/>
              <a:t> - Scaling Relations in Hi-Selected Galaxies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861D21-3C2C-4E46-A6FB-1D964D74E6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AU" dirty="0">
              <a:solidFill>
                <a:srgbClr val="FFFF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AU" dirty="0">
              <a:solidFill>
                <a:srgbClr val="FFFF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AU" dirty="0">
              <a:solidFill>
                <a:srgbClr val="FFFF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AU" dirty="0">
              <a:solidFill>
                <a:srgbClr val="FFFF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AU" dirty="0">
              <a:solidFill>
                <a:srgbClr val="FFFF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AU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A1C8FA90-E88D-AF47-83FC-D0B12C39E2B5}"/>
              </a:ext>
            </a:extLst>
          </p:cNvPr>
          <p:cNvSpPr txBox="1">
            <a:spLocks/>
          </p:cNvSpPr>
          <p:nvPr/>
        </p:nvSpPr>
        <p:spPr>
          <a:xfrm>
            <a:off x="0" y="1158875"/>
            <a:ext cx="9032487" cy="52117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800" b="1" i="0" kern="1200">
                <a:solidFill>
                  <a:srgbClr val="F6BB1C"/>
                </a:solidFill>
                <a:latin typeface="Arial"/>
                <a:ea typeface="+mn-ea"/>
                <a:cs typeface="Arial"/>
              </a:defRPr>
            </a:lvl1pPr>
            <a:lvl2pPr marL="0" indent="0" algn="l" defTabSz="457200" rtl="0" eaLnBrk="1" latinLnBrk="0" hangingPunct="1">
              <a:spcBef>
                <a:spcPts val="0"/>
              </a:spcBef>
              <a:buFont typeface="Arial"/>
              <a:buNone/>
              <a:defRPr sz="2400" b="0" i="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2pPr>
            <a:lvl3pPr marL="532800" indent="-228600" algn="l" defTabSz="457200" rtl="0" eaLnBrk="1" latinLnBrk="0" hangingPunct="1">
              <a:spcBef>
                <a:spcPts val="0"/>
              </a:spcBef>
              <a:buSzPct val="80000"/>
              <a:buFont typeface="Arial"/>
              <a:buChar char="•"/>
              <a:defRPr sz="2400" b="0" i="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3pPr>
            <a:lvl4pPr marL="846000" indent="-228600" algn="l" defTabSz="457200" rtl="0" eaLnBrk="1" latinLnBrk="0" hangingPunct="1">
              <a:spcBef>
                <a:spcPts val="0"/>
              </a:spcBef>
              <a:buSzPct val="80000"/>
              <a:buFont typeface="Arial"/>
              <a:buChar char="–"/>
              <a:defRPr sz="2200" b="0" i="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4pPr>
            <a:lvl5pPr marL="1339200" indent="-228600" algn="l" defTabSz="457200" rtl="0" eaLnBrk="1" latinLnBrk="0" hangingPunct="1">
              <a:spcBef>
                <a:spcPts val="0"/>
              </a:spcBef>
              <a:buSzPct val="80000"/>
              <a:buFont typeface="Arial"/>
              <a:buChar char="•"/>
              <a:defRPr sz="2000" b="0" i="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8650" indent="-520700">
              <a:lnSpc>
                <a:spcPct val="93000"/>
              </a:lnSpc>
              <a:spcBef>
                <a:spcPts val="1425"/>
              </a:spcBef>
              <a:buSzPct val="100000"/>
              <a:buFont typeface="Wingdings" charset="2"/>
              <a:buChar char="q"/>
            </a:pPr>
            <a:r>
              <a:rPr lang="en-US" dirty="0">
                <a:solidFill>
                  <a:srgbClr val="FFFF00"/>
                </a:solidFill>
                <a:latin typeface="Helvetica Neue Light" charset="0"/>
                <a:ea typeface="ＭＳ Ｐゴシック" charset="0"/>
                <a:cs typeface="Symbol" charset="2"/>
                <a:sym typeface="Helvetica Neue Light" charset="0"/>
              </a:rPr>
              <a:t>Observations of HI and Star Formation in galaxies</a:t>
            </a:r>
          </a:p>
          <a:p>
            <a:pPr marL="908050" lvl="1" indent="-342900">
              <a:lnSpc>
                <a:spcPct val="93000"/>
              </a:lnSpc>
              <a:spcBef>
                <a:spcPts val="1425"/>
              </a:spcBef>
              <a:buClr>
                <a:srgbClr val="FFFF00"/>
              </a:buClr>
              <a:buSzPct val="100000"/>
              <a:buFont typeface="Wingdings" charset="2"/>
              <a:buChar char="u"/>
            </a:pPr>
            <a:r>
              <a:rPr lang="en-US" sz="1600" b="1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Isolates the disk</a:t>
            </a:r>
          </a:p>
          <a:p>
            <a:pPr marL="908050" lvl="1" indent="-342900">
              <a:lnSpc>
                <a:spcPct val="93000"/>
              </a:lnSpc>
              <a:spcBef>
                <a:spcPts val="1425"/>
              </a:spcBef>
              <a:buClr>
                <a:srgbClr val="FFFF00"/>
              </a:buClr>
              <a:buSzPct val="100000"/>
              <a:buFont typeface="Wingdings" charset="2"/>
              <a:buChar char="u"/>
            </a:pPr>
            <a:r>
              <a:rPr lang="en-US" sz="1600" b="1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Probe relationships between the disk and other components of galaxies</a:t>
            </a:r>
          </a:p>
          <a:p>
            <a:pPr marL="107950">
              <a:lnSpc>
                <a:spcPct val="93000"/>
              </a:lnSpc>
              <a:spcBef>
                <a:spcPts val="1425"/>
              </a:spcBef>
              <a:buSzPct val="100000"/>
            </a:pPr>
            <a:r>
              <a:rPr lang="en-US" b="0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Results covered here</a:t>
            </a:r>
          </a:p>
          <a:p>
            <a:pPr marL="628650" indent="-520700">
              <a:lnSpc>
                <a:spcPct val="93000"/>
              </a:lnSpc>
              <a:spcBef>
                <a:spcPts val="1425"/>
              </a:spcBef>
              <a:buSzPct val="100000"/>
              <a:buFont typeface="Wingdings" charset="2"/>
              <a:buChar char="q"/>
            </a:pPr>
            <a:r>
              <a:rPr lang="en-US" b="0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Constant </a:t>
            </a:r>
            <a:r>
              <a:rPr lang="en-US" b="0" dirty="0" err="1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t</a:t>
            </a:r>
            <a:r>
              <a:rPr lang="en-US" b="0" baseline="-25000" dirty="0" err="1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orb</a:t>
            </a:r>
            <a:r>
              <a:rPr lang="en-US" b="0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 at disk edge</a:t>
            </a:r>
            <a:endParaRPr lang="en-US" b="0" baseline="-25000" dirty="0">
              <a:solidFill>
                <a:srgbClr val="FFFF00"/>
              </a:solidFill>
              <a:ea typeface="ＭＳ Ｐゴシック" charset="0"/>
              <a:cs typeface="Symbol" charset="2"/>
              <a:sym typeface="Wingdings"/>
            </a:endParaRPr>
          </a:p>
          <a:p>
            <a:pPr marL="908050" lvl="1" indent="-342900">
              <a:lnSpc>
                <a:spcPct val="93000"/>
              </a:lnSpc>
              <a:spcBef>
                <a:spcPts val="1425"/>
              </a:spcBef>
              <a:buClr>
                <a:srgbClr val="FFFF00"/>
              </a:buClr>
              <a:buSzPct val="100000"/>
              <a:buFont typeface="Wingdings" charset="2"/>
              <a:buChar char="u"/>
            </a:pPr>
            <a:r>
              <a:rPr lang="en-US" sz="1600" b="1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Shows the extent of the collapse of disks</a:t>
            </a:r>
          </a:p>
          <a:p>
            <a:pPr marL="908050" lvl="1" indent="-342900">
              <a:lnSpc>
                <a:spcPct val="93000"/>
              </a:lnSpc>
              <a:spcBef>
                <a:spcPts val="1425"/>
              </a:spcBef>
              <a:buClr>
                <a:srgbClr val="FFFF00"/>
              </a:buClr>
              <a:buSzPct val="100000"/>
              <a:buFont typeface="Wingdings" charset="2"/>
              <a:buChar char="u"/>
            </a:pPr>
            <a:r>
              <a:rPr lang="en-US" sz="1600" b="1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Constrains the spin of the halo</a:t>
            </a:r>
          </a:p>
          <a:p>
            <a:pPr marL="628650" indent="-520700">
              <a:lnSpc>
                <a:spcPct val="93000"/>
              </a:lnSpc>
              <a:spcBef>
                <a:spcPts val="1425"/>
              </a:spcBef>
              <a:buSzPct val="100000"/>
              <a:buFont typeface="Wingdings" charset="2"/>
              <a:buChar char="q"/>
            </a:pPr>
            <a:r>
              <a:rPr lang="en-US" b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Correlation of H</a:t>
            </a:r>
            <a:r>
              <a:rPr lang="en-US" b="0">
                <a:solidFill>
                  <a:srgbClr val="FFFF00"/>
                </a:solidFill>
                <a:latin typeface="Symbol" pitchFamily="2" charset="2"/>
                <a:ea typeface="ＭＳ Ｐゴシック" charset="0"/>
                <a:cs typeface="Symbol" charset="2"/>
                <a:sym typeface="Wingdings"/>
              </a:rPr>
              <a:t>a</a:t>
            </a:r>
            <a:r>
              <a:rPr lang="en-US" b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/FUV &amp; </a:t>
            </a:r>
            <a:r>
              <a:rPr lang="en-US" b="0">
                <a:solidFill>
                  <a:srgbClr val="FFFF00"/>
                </a:solidFill>
                <a:latin typeface="Symbol" pitchFamily="2" charset="2"/>
                <a:ea typeface="ＭＳ Ｐゴシック" charset="0"/>
                <a:cs typeface="Symbol" charset="2"/>
                <a:sym typeface="Wingdings"/>
              </a:rPr>
              <a:t>S</a:t>
            </a:r>
            <a:r>
              <a:rPr lang="en-US" b="0" baseline="-2500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*</a:t>
            </a:r>
            <a:r>
              <a:rPr lang="en-US" b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: the IMF is not constant</a:t>
            </a:r>
          </a:p>
          <a:p>
            <a:pPr marL="628650" indent="-520700">
              <a:lnSpc>
                <a:spcPct val="93000"/>
              </a:lnSpc>
              <a:spcBef>
                <a:spcPts val="1425"/>
              </a:spcBef>
              <a:buSzPct val="100000"/>
              <a:buFont typeface="Wingdings" charset="2"/>
              <a:buChar char="q"/>
            </a:pPr>
            <a:r>
              <a:rPr lang="en-US" b="0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Constant SFE(FUV) -&gt; Well modeled with 2 speed SFL</a:t>
            </a:r>
          </a:p>
          <a:p>
            <a:pPr marL="628650" indent="-520700">
              <a:lnSpc>
                <a:spcPct val="93000"/>
              </a:lnSpc>
              <a:spcBef>
                <a:spcPts val="1425"/>
              </a:spcBef>
              <a:buSzPct val="100000"/>
              <a:buFont typeface="Wingdings" charset="2"/>
              <a:buChar char="q"/>
            </a:pPr>
            <a:r>
              <a:rPr lang="en-US" b="0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A preferred EW(H</a:t>
            </a:r>
            <a:r>
              <a:rPr lang="en-US" b="0" dirty="0">
                <a:solidFill>
                  <a:srgbClr val="FFFF00"/>
                </a:solidFill>
                <a:latin typeface="Symbol" pitchFamily="2" charset="2"/>
                <a:ea typeface="ＭＳ Ｐゴシック" charset="0"/>
                <a:cs typeface="Symbol" charset="2"/>
                <a:sym typeface="Wingdings"/>
              </a:rPr>
              <a:t>a</a:t>
            </a:r>
            <a:r>
              <a:rPr lang="en-US" b="0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) – related to the SFL(?)</a:t>
            </a:r>
          </a:p>
          <a:p>
            <a:pPr marL="628650" indent="-520700">
              <a:lnSpc>
                <a:spcPct val="93000"/>
              </a:lnSpc>
              <a:spcBef>
                <a:spcPts val="1425"/>
              </a:spcBef>
              <a:buSzPct val="100000"/>
              <a:buFont typeface="Wingdings" charset="2"/>
              <a:buChar char="q"/>
            </a:pPr>
            <a:r>
              <a:rPr lang="en-US" b="0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The Luminosity Surface brightness relationship</a:t>
            </a:r>
          </a:p>
          <a:p>
            <a:pPr marL="1085850" lvl="1" indent="-520700">
              <a:lnSpc>
                <a:spcPct val="93000"/>
              </a:lnSpc>
              <a:spcBef>
                <a:spcPts val="1425"/>
              </a:spcBef>
              <a:buSzPct val="100000"/>
              <a:buFont typeface="Wingdings" charset="2"/>
              <a:buChar char="u"/>
            </a:pPr>
            <a:r>
              <a:rPr lang="en-US" sz="1800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Steeper in H</a:t>
            </a:r>
            <a:r>
              <a:rPr lang="en-US" sz="1800" dirty="0">
                <a:solidFill>
                  <a:srgbClr val="FFFF00"/>
                </a:solidFill>
                <a:latin typeface="Symbol" pitchFamily="2" charset="2"/>
                <a:ea typeface="ＭＳ Ｐゴシック" charset="0"/>
                <a:cs typeface="Symbol" charset="2"/>
                <a:sym typeface="Wingdings"/>
              </a:rPr>
              <a:t>a</a:t>
            </a:r>
            <a:r>
              <a:rPr lang="en-US" sz="1800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 compared to R band</a:t>
            </a:r>
          </a:p>
          <a:p>
            <a:pPr marL="1085850" lvl="1" indent="-520700">
              <a:lnSpc>
                <a:spcPct val="93000"/>
              </a:lnSpc>
              <a:spcBef>
                <a:spcPts val="1425"/>
              </a:spcBef>
              <a:buSzPct val="100000"/>
              <a:buFont typeface="Wingdings" charset="2"/>
              <a:buChar char="u"/>
            </a:pPr>
            <a:r>
              <a:rPr lang="en-US" sz="1800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Don’t know how to square that with preferred EW(H</a:t>
            </a:r>
            <a:r>
              <a:rPr lang="en-US" sz="1800" dirty="0">
                <a:solidFill>
                  <a:srgbClr val="FFFF00"/>
                </a:solidFill>
                <a:latin typeface="Symbol" pitchFamily="2" charset="2"/>
                <a:ea typeface="ＭＳ Ｐゴシック" charset="0"/>
                <a:cs typeface="Symbol" charset="2"/>
                <a:sym typeface="Wingdings"/>
              </a:rPr>
              <a:t>a</a:t>
            </a:r>
            <a:r>
              <a:rPr lang="en-US" sz="1800" dirty="0">
                <a:solidFill>
                  <a:srgbClr val="FFFF00"/>
                </a:solidFill>
                <a:ea typeface="ＭＳ Ｐゴシック" charset="0"/>
                <a:cs typeface="Symbol" charset="2"/>
                <a:sym typeface="Wingdings"/>
              </a:rPr>
              <a:t>)  </a:t>
            </a:r>
          </a:p>
          <a:p>
            <a:pPr marL="628650" indent="-520700">
              <a:lnSpc>
                <a:spcPct val="93000"/>
              </a:lnSpc>
              <a:spcBef>
                <a:spcPts val="1425"/>
              </a:spcBef>
              <a:buSzPct val="100000"/>
              <a:buFont typeface="Wingdings" charset="2"/>
              <a:buChar char="q"/>
            </a:pPr>
            <a:endParaRPr lang="en-US" dirty="0">
              <a:ea typeface="ＭＳ Ｐゴシック" charset="0"/>
              <a:cs typeface="Symbol" charset="2"/>
              <a:sym typeface="Wingdings"/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23782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69610-55ED-3C47-B316-9C2F66860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>
                <a:solidFill>
                  <a:srgbClr val="FFFF00"/>
                </a:solidFill>
              </a:rPr>
              <a:t>Any Questions?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7AC7DC-4C3A-2347-A236-B3898891E9E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G. Meurer – Scaling Relations in Hi-Selected Galaxies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5771EC-CEF1-3D46-9C94-6C2FE60FB8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97" y="952599"/>
            <a:ext cx="3951784" cy="293594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5F6C185-90EE-0945-8951-2C64E69A72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770" y="877192"/>
            <a:ext cx="2957310" cy="239676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1CE632F-73C1-0D44-B74F-3F3EA54D07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015" y="4081885"/>
            <a:ext cx="3640148" cy="231131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73B01D6-2B84-0946-B7B4-91589FBACE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7137" y="3368827"/>
            <a:ext cx="2620943" cy="31304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D7677C-E2AA-9D46-A991-CF5DDE3D93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6345" y="1516671"/>
            <a:ext cx="2663304" cy="4033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541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B3A74-0DB2-1E4B-8C0D-189F59938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Extra figs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CA859B-3212-A148-8F3D-C6D7C7E28F3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G. Meurer - Scaling Relations in Hi-Selected Galaxies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E75CC71-6156-1045-86CA-11F56B8A47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118" y="1005158"/>
            <a:ext cx="4322760" cy="50499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E22B99-D020-0141-AB52-17584BA6AA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347" y="1005159"/>
            <a:ext cx="4045116" cy="504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895943"/>
      </p:ext>
    </p:extLst>
  </p:cSld>
  <p:clrMapOvr>
    <a:masterClrMapping/>
  </p:clrMapOvr>
</p:sld>
</file>

<file path=ppt/theme/theme1.xml><?xml version="1.0" encoding="utf-8"?>
<a:theme xmlns:a="http://schemas.openxmlformats.org/drawingml/2006/main" name="ICRAR 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3755</TotalTime>
  <Words>664</Words>
  <Application>Microsoft Macintosh PowerPoint</Application>
  <PresentationFormat>On-screen Show (4:3)</PresentationFormat>
  <Paragraphs>104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ＭＳ Ｐゴシック</vt:lpstr>
      <vt:lpstr>ヒラギノ角ゴ ProN W3</vt:lpstr>
      <vt:lpstr>Arial</vt:lpstr>
      <vt:lpstr>Calibri</vt:lpstr>
      <vt:lpstr>Helvetica Neue</vt:lpstr>
      <vt:lpstr>Helvetica Neue Light</vt:lpstr>
      <vt:lpstr>Lucida Grande</vt:lpstr>
      <vt:lpstr>Symbol</vt:lpstr>
      <vt:lpstr>Wingdings</vt:lpstr>
      <vt:lpstr>ICRAR Black</vt:lpstr>
      <vt:lpstr>Scaling Relations in HI-selected Star-forming galaxies</vt:lpstr>
      <vt:lpstr>HIPASS + SINGG + SUNGG</vt:lpstr>
      <vt:lpstr>The Radius - Velocity Relation</vt:lpstr>
      <vt:lpstr>PowerPoint Presentation</vt:lpstr>
      <vt:lpstr>PowerPoint Presentation</vt:lpstr>
      <vt:lpstr>PowerPoint Presentation</vt:lpstr>
      <vt:lpstr>Implications / expectations</vt:lpstr>
      <vt:lpstr>Ha/FUV versus surface brightness</vt:lpstr>
      <vt:lpstr>Constant SFE(FUV)</vt:lpstr>
      <vt:lpstr>A preferred EW(Ha)</vt:lpstr>
      <vt:lpstr>Luminosity – Surface Brightness</vt:lpstr>
      <vt:lpstr>Summary</vt:lpstr>
      <vt:lpstr>Any Questions?</vt:lpstr>
      <vt:lpstr>Extra figs</vt:lpstr>
    </vt:vector>
  </TitlesOfParts>
  <Company>The University of Western Australia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Kirsten Gottschalk</dc:creator>
  <cp:lastModifiedBy>Gerhardt Meurer</cp:lastModifiedBy>
  <cp:revision>66</cp:revision>
  <dcterms:created xsi:type="dcterms:W3CDTF">2014-01-21T06:00:06Z</dcterms:created>
  <dcterms:modified xsi:type="dcterms:W3CDTF">2022-09-20T10:07:11Z</dcterms:modified>
</cp:coreProperties>
</file>