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  <p:sldMasterId id="214748368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embeddedFontLst>
    <p:embeddedFont>
      <p:font typeface="Lato"/>
      <p:regular r:id="rId42"/>
      <p:bold r:id="rId43"/>
      <p:italic r:id="rId44"/>
      <p:boldItalic r:id="rId45"/>
    </p:embeddedFont>
    <p:embeddedFont>
      <p:font typeface="Palatino Linotype"/>
      <p:regular r:id="rId46"/>
      <p:bold r:id="rId47"/>
      <p:italic r:id="rId48"/>
      <p:boldItalic r:id="rId49"/>
    </p:embeddedFont>
    <p:embeddedFont>
      <p:font typeface="Average"/>
      <p:regular r:id="rId50"/>
    </p:embeddedFont>
    <p:embeddedFont>
      <p:font typeface="Oswald"/>
      <p:regular r:id="rId51"/>
      <p:bold r:id="rId52"/>
    </p:embeddedFont>
    <p:embeddedFont>
      <p:font typeface="Century Gothic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Lato-regular.fntdata"/><Relationship Id="rId41" Type="http://schemas.openxmlformats.org/officeDocument/2006/relationships/slide" Target="slides/slide35.xml"/><Relationship Id="rId44" Type="http://schemas.openxmlformats.org/officeDocument/2006/relationships/font" Target="fonts/Lato-italic.fntdata"/><Relationship Id="rId43" Type="http://schemas.openxmlformats.org/officeDocument/2006/relationships/font" Target="fonts/Lato-bold.fntdata"/><Relationship Id="rId46" Type="http://schemas.openxmlformats.org/officeDocument/2006/relationships/font" Target="fonts/PalatinoLinotype-regular.fntdata"/><Relationship Id="rId45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PalatinoLinotype-italic.fntdata"/><Relationship Id="rId47" Type="http://schemas.openxmlformats.org/officeDocument/2006/relationships/font" Target="fonts/PalatinoLinotype-bold.fntdata"/><Relationship Id="rId49" Type="http://schemas.openxmlformats.org/officeDocument/2006/relationships/font" Target="fonts/PalatinoLinotype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Oswald-regular.fntdata"/><Relationship Id="rId50" Type="http://schemas.openxmlformats.org/officeDocument/2006/relationships/font" Target="fonts/Average-regular.fntdata"/><Relationship Id="rId53" Type="http://schemas.openxmlformats.org/officeDocument/2006/relationships/font" Target="fonts/CenturyGothic-regular.fntdata"/><Relationship Id="rId52" Type="http://schemas.openxmlformats.org/officeDocument/2006/relationships/font" Target="fonts/Oswald-bold.fntdata"/><Relationship Id="rId11" Type="http://schemas.openxmlformats.org/officeDocument/2006/relationships/slide" Target="slides/slide5.xml"/><Relationship Id="rId55" Type="http://schemas.openxmlformats.org/officeDocument/2006/relationships/font" Target="fonts/CenturyGothic-italic.fntdata"/><Relationship Id="rId10" Type="http://schemas.openxmlformats.org/officeDocument/2006/relationships/slide" Target="slides/slide4.xml"/><Relationship Id="rId54" Type="http://schemas.openxmlformats.org/officeDocument/2006/relationships/font" Target="fonts/CenturyGothic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schemas.openxmlformats.org/officeDocument/2006/relationships/font" Target="fonts/CenturyGothic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50d10f64b8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50d10f64b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50d10f64b8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50d10f64b8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50d10f64b8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150d10f64b8_0_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50d10f64b8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150d10f64b8_0_2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50d10f64b8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50d10f64b8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51a65f1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51a65f1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50d10f64b8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150d10f64b8_0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50d10f64b8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50d10f64b8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50d10f64b8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50d10f64b8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ff020989e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ff020989e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50d10f64b8_0_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150d10f64b8_0_8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50d10f64b8_0_10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50d10f64b8_0_1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575099bb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575099bb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51a65f1252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51a65f125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50d10f64b8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50d10f64b8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50d10f64b8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50d10f64b8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50d10f64b8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50d10f64b8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50d10f64b8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50d10f64b8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50d10f64b8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50d10f64b8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50d10f64b8_0_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50d10f64b8_0_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50d10f64b8_0_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150d10f64b8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ff020989e5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ff020989e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50d10f64b8_0_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50d10f64b8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50d10f64b8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50d10f64b8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49e729e3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49e729e3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50d10f64b8_0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50d10f64b8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50d10f64b8_0_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50d10f64b8_0_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150d10f64b8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150d10f64b8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ff020989e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ff020989e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51a65f1252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51a65f1252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ff020989e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ff020989e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50d10f64b8_0_12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g150d10f64b8_0_12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150d10f64b8_0_12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51a9bc1e9e_0_3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g151a9bc1e9e_0_3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 just show on the left side the pipelines of measure chemical composition and kinematic information from extragalactic data cubes. </a:t>
            </a:r>
            <a:endParaRPr/>
          </a:p>
        </p:txBody>
      </p:sp>
      <p:sp>
        <p:nvSpPr>
          <p:cNvPr id="451" name="Google Shape;451;g151a9bc1e9e_0_3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150d10f64b8_0_1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150d10f64b8_0_1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151a9bc1e9e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151a9bc1e9e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AND_BOD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110" y="205200"/>
            <a:ext cx="82293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457110" y="1203390"/>
            <a:ext cx="82293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lvl="1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 sz="1100"/>
            </a:lvl9pPr>
          </a:lstStyle>
          <a:p/>
        </p:txBody>
      </p:sp>
      <p:sp>
        <p:nvSpPr>
          <p:cNvPr id="56" name="Google Shape;56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sz="1100"/>
            </a:lvl1pPr>
            <a:lvl2pPr indent="0" lvl="1" marL="0" rtl="0" algn="r">
              <a:spcBef>
                <a:spcPts val="0"/>
              </a:spcBef>
              <a:buNone/>
              <a:defRPr sz="1100"/>
            </a:lvl2pPr>
            <a:lvl3pPr indent="0" lvl="2" marL="0" rtl="0" algn="r">
              <a:spcBef>
                <a:spcPts val="0"/>
              </a:spcBef>
              <a:buNone/>
              <a:defRPr sz="1100"/>
            </a:lvl3pPr>
            <a:lvl4pPr indent="0" lvl="3" marL="0" rtl="0" algn="r">
              <a:spcBef>
                <a:spcPts val="0"/>
              </a:spcBef>
              <a:buNone/>
              <a:defRPr sz="1100"/>
            </a:lvl4pPr>
            <a:lvl5pPr indent="0" lvl="4" marL="0" rtl="0" algn="r">
              <a:spcBef>
                <a:spcPts val="0"/>
              </a:spcBef>
              <a:buNone/>
              <a:defRPr sz="1100"/>
            </a:lvl5pPr>
            <a:lvl6pPr indent="0" lvl="5" marL="0" rtl="0" algn="r">
              <a:spcBef>
                <a:spcPts val="0"/>
              </a:spcBef>
              <a:buNone/>
              <a:defRPr sz="1100"/>
            </a:lvl6pPr>
            <a:lvl7pPr indent="0" lvl="6" marL="0" rtl="0" algn="r">
              <a:spcBef>
                <a:spcPts val="0"/>
              </a:spcBef>
              <a:buNone/>
              <a:defRPr sz="1100"/>
            </a:lvl7pPr>
            <a:lvl8pPr indent="0" lvl="7" marL="0" rtl="0" algn="r">
              <a:spcBef>
                <a:spcPts val="0"/>
              </a:spcBef>
              <a:buNone/>
              <a:defRPr sz="1100"/>
            </a:lvl8pPr>
            <a:lvl9pPr indent="0" lvl="8" marL="0" rt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6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65" name="Google Shape;65;p16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6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6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16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9" name="Google Shape;69;p16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8"/>
          <p:cNvPicPr preferRelativeResize="0"/>
          <p:nvPr/>
        </p:nvPicPr>
        <p:blipFill rotWithShape="1">
          <a:blip r:embed="rId2">
            <a:alphaModFix/>
          </a:blip>
          <a:srcRect b="9211" l="0" r="0" t="9202"/>
          <a:stretch/>
        </p:blipFill>
        <p:spPr>
          <a:xfrm>
            <a:off x="-66275" y="-37275"/>
            <a:ext cx="9279601" cy="52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8"/>
          <p:cNvSpPr/>
          <p:nvPr/>
        </p:nvSpPr>
        <p:spPr>
          <a:xfrm>
            <a:off x="360150" y="1026225"/>
            <a:ext cx="8423700" cy="3737700"/>
          </a:xfrm>
          <a:prstGeom prst="rect">
            <a:avLst/>
          </a:prstGeom>
          <a:solidFill>
            <a:srgbClr val="616161">
              <a:alpha val="90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311700" y="1143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0" name="Google Shape;80;p18"/>
          <p:cNvCxnSpPr/>
          <p:nvPr/>
        </p:nvCxnSpPr>
        <p:spPr>
          <a:xfrm flipH="1" rot="10800000">
            <a:off x="374325" y="712950"/>
            <a:ext cx="4350000" cy="3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other one">
  <p:cSld name="TITLE_AND_BODY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9"/>
          <p:cNvPicPr preferRelativeResize="0"/>
          <p:nvPr/>
        </p:nvPicPr>
        <p:blipFill rotWithShape="1">
          <a:blip r:embed="rId2">
            <a:alphaModFix/>
          </a:blip>
          <a:srcRect b="9211" l="0" r="0" t="9202"/>
          <a:stretch/>
        </p:blipFill>
        <p:spPr>
          <a:xfrm>
            <a:off x="-66275" y="-37275"/>
            <a:ext cx="9279601" cy="52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5" name="Google Shape;85;p19"/>
          <p:cNvCxnSpPr/>
          <p:nvPr/>
        </p:nvCxnSpPr>
        <p:spPr>
          <a:xfrm flipH="1" rot="10800000">
            <a:off x="374325" y="712950"/>
            <a:ext cx="4350000" cy="3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other one 3">
  <p:cSld name="TITLE_AND_BODY_1_3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0"/>
          <p:cNvPicPr preferRelativeResize="0"/>
          <p:nvPr/>
        </p:nvPicPr>
        <p:blipFill rotWithShape="1">
          <a:blip r:embed="rId2">
            <a:alphaModFix/>
          </a:blip>
          <a:srcRect b="9211" l="0" r="0" t="9202"/>
          <a:stretch/>
        </p:blipFill>
        <p:spPr>
          <a:xfrm>
            <a:off x="-66275" y="-37275"/>
            <a:ext cx="9279601" cy="52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other one 2">
  <p:cSld name="TITLE_AND_BODY_1_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1"/>
          <p:cNvPicPr preferRelativeResize="0"/>
          <p:nvPr/>
        </p:nvPicPr>
        <p:blipFill rotWithShape="1">
          <a:blip r:embed="rId2">
            <a:alphaModFix/>
          </a:blip>
          <a:srcRect b="9211" l="0" r="0" t="9202"/>
          <a:stretch/>
        </p:blipFill>
        <p:spPr>
          <a:xfrm>
            <a:off x="-66275" y="-37275"/>
            <a:ext cx="9279601" cy="52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2" name="Google Shape;92;p21"/>
          <p:cNvCxnSpPr/>
          <p:nvPr/>
        </p:nvCxnSpPr>
        <p:spPr>
          <a:xfrm flipH="1">
            <a:off x="5122625" y="353700"/>
            <a:ext cx="1800" cy="439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21"/>
          <p:cNvSpPr/>
          <p:nvPr/>
        </p:nvSpPr>
        <p:spPr>
          <a:xfrm>
            <a:off x="5384175" y="345950"/>
            <a:ext cx="3399900" cy="4418100"/>
          </a:xfrm>
          <a:prstGeom prst="rect">
            <a:avLst/>
          </a:prstGeom>
          <a:solidFill>
            <a:srgbClr val="616161">
              <a:alpha val="90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other one 1">
  <p:cSld name="TITLE_AND_BODY_1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2"/>
          <p:cNvPicPr preferRelativeResize="0"/>
          <p:nvPr/>
        </p:nvPicPr>
        <p:blipFill rotWithShape="1">
          <a:blip r:embed="rId2">
            <a:alphaModFix/>
          </a:blip>
          <a:srcRect b="9211" l="0" r="0" t="9202"/>
          <a:stretch/>
        </p:blipFill>
        <p:spPr>
          <a:xfrm>
            <a:off x="-66275" y="-37275"/>
            <a:ext cx="9279601" cy="52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7" name="Google Shape;97;p22"/>
          <p:cNvCxnSpPr/>
          <p:nvPr/>
        </p:nvCxnSpPr>
        <p:spPr>
          <a:xfrm flipH="1" rot="10800000">
            <a:off x="2397000" y="2947738"/>
            <a:ext cx="4350000" cy="3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" name="Google Shape;98;p2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9" name="Google Shape;99;p2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3" name="Google Shape;103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2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" name="Google Shape;110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2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" name="Google Shape;117;p2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27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9" name="Google Shape;119;p27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124" name="Google Shape;124;p2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AND_BODY_2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1"/>
          <p:cNvSpPr txBox="1"/>
          <p:nvPr>
            <p:ph type="title"/>
          </p:nvPr>
        </p:nvSpPr>
        <p:spPr>
          <a:xfrm>
            <a:off x="457110" y="205200"/>
            <a:ext cx="82293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3" name="Google Shape;133;p31"/>
          <p:cNvSpPr txBox="1"/>
          <p:nvPr>
            <p:ph idx="1" type="subTitle"/>
          </p:nvPr>
        </p:nvSpPr>
        <p:spPr>
          <a:xfrm>
            <a:off x="457110" y="1203390"/>
            <a:ext cx="82293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lvl="1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AND_BODY_1_4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2"/>
          <p:cNvSpPr txBox="1"/>
          <p:nvPr>
            <p:ph type="title"/>
          </p:nvPr>
        </p:nvSpPr>
        <p:spPr>
          <a:xfrm>
            <a:off x="457110" y="205200"/>
            <a:ext cx="82293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6" name="Google Shape;136;p32"/>
          <p:cNvSpPr txBox="1"/>
          <p:nvPr>
            <p:ph idx="1" type="subTitle"/>
          </p:nvPr>
        </p:nvSpPr>
        <p:spPr>
          <a:xfrm>
            <a:off x="457110" y="1203390"/>
            <a:ext cx="82293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lvl="1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3"/>
          <p:cNvSpPr txBox="1"/>
          <p:nvPr>
            <p:ph type="title"/>
          </p:nvPr>
        </p:nvSpPr>
        <p:spPr>
          <a:xfrm>
            <a:off x="457110" y="205200"/>
            <a:ext cx="82293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" type="body"/>
          </p:nvPr>
        </p:nvSpPr>
        <p:spPr>
          <a:xfrm>
            <a:off x="457110" y="120339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8.xml"/><Relationship Id="rId19" Type="http://schemas.openxmlformats.org/officeDocument/2006/relationships/theme" Target="../theme/theme3.xml"/><Relationship Id="rId6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N05cuQhYC88mSswG8zc9_PGMmJ9_QJzN/view" TargetMode="External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0.png"/><Relationship Id="rId10" Type="http://schemas.openxmlformats.org/officeDocument/2006/relationships/hyperlink" Target="mailto:zwan0382@uni.sydney.edu.au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Relationship Id="rId4" Type="http://schemas.openxmlformats.org/officeDocument/2006/relationships/image" Target="../media/image20.jpg"/><Relationship Id="rId9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26.png"/><Relationship Id="rId7" Type="http://schemas.openxmlformats.org/officeDocument/2006/relationships/image" Target="../media/image16.png"/><Relationship Id="rId8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Relationship Id="rId5" Type="http://schemas.openxmlformats.org/officeDocument/2006/relationships/image" Target="../media/image2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Relationship Id="rId4" Type="http://schemas.openxmlformats.org/officeDocument/2006/relationships/image" Target="../media/image35.png"/><Relationship Id="rId5" Type="http://schemas.openxmlformats.org/officeDocument/2006/relationships/image" Target="../media/image42.png"/><Relationship Id="rId6" Type="http://schemas.openxmlformats.org/officeDocument/2006/relationships/image" Target="../media/image36.png"/><Relationship Id="rId7" Type="http://schemas.openxmlformats.org/officeDocument/2006/relationships/image" Target="../media/image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4687" y="97013"/>
            <a:ext cx="9898965" cy="4949483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4"/>
          <p:cNvSpPr txBox="1"/>
          <p:nvPr>
            <p:ph type="ctrTitle"/>
          </p:nvPr>
        </p:nvSpPr>
        <p:spPr>
          <a:xfrm>
            <a:off x="634050" y="648325"/>
            <a:ext cx="7801500" cy="10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Chemical Evolution of the Milky Way</a:t>
            </a:r>
            <a:endParaRPr sz="4000"/>
          </a:p>
        </p:txBody>
      </p:sp>
      <p:sp>
        <p:nvSpPr>
          <p:cNvPr id="146" name="Google Shape;146;p34"/>
          <p:cNvSpPr txBox="1"/>
          <p:nvPr>
            <p:ph idx="1" type="subTitle"/>
          </p:nvPr>
        </p:nvSpPr>
        <p:spPr>
          <a:xfrm>
            <a:off x="634050" y="3592475"/>
            <a:ext cx="7801500" cy="10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1400">
                <a:solidFill>
                  <a:schemeClr val="dk1"/>
                </a:solidFill>
              </a:rPr>
              <a:t>Michael Hayden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>
                <a:solidFill>
                  <a:schemeClr val="dk1"/>
                </a:solidFill>
              </a:rPr>
              <a:t>Boquan Chen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297">
                <a:solidFill>
                  <a:schemeClr val="dk1"/>
                </a:solidFill>
              </a:rPr>
              <a:t>Sanjib Sharma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297">
                <a:solidFill>
                  <a:schemeClr val="dk1"/>
                </a:solidFill>
              </a:rPr>
              <a:t>Purmortal Wang</a:t>
            </a:r>
            <a:endParaRPr sz="1297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297">
                <a:solidFill>
                  <a:schemeClr val="dk1"/>
                </a:solidFill>
              </a:rPr>
              <a:t>Joss Bland-Hawthorn</a:t>
            </a:r>
            <a:endParaRPr sz="1297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297">
                <a:solidFill>
                  <a:schemeClr val="dk1"/>
                </a:solidFill>
              </a:rPr>
              <a:t>GALAH Team</a:t>
            </a:r>
            <a:endParaRPr sz="1297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297">
                <a:solidFill>
                  <a:schemeClr val="dk1"/>
                </a:solidFill>
              </a:rPr>
              <a:t>APOGEE Team</a:t>
            </a:r>
            <a:endParaRPr sz="1297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297">
                <a:solidFill>
                  <a:schemeClr val="dk1"/>
                </a:solidFill>
              </a:rPr>
              <a:t>University of Sydney</a:t>
            </a:r>
            <a:endParaRPr sz="1297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5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Do the Elements Come From?</a:t>
            </a:r>
            <a:endParaRPr/>
          </a:p>
        </p:txBody>
      </p:sp>
      <p:pic>
        <p:nvPicPr>
          <p:cNvPr id="152" name="Google Shape;1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67687"/>
            <a:ext cx="82296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6"/>
          <p:cNvSpPr/>
          <p:nvPr/>
        </p:nvSpPr>
        <p:spPr>
          <a:xfrm>
            <a:off x="1188600" y="1658188"/>
            <a:ext cx="3383400" cy="2255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6"/>
          <p:cNvSpPr/>
          <p:nvPr/>
        </p:nvSpPr>
        <p:spPr>
          <a:xfrm rot="10800000">
            <a:off x="1639095" y="2156398"/>
            <a:ext cx="32292" cy="9541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59" name="Google Shape;159;p36"/>
          <p:cNvSpPr/>
          <p:nvPr/>
        </p:nvSpPr>
        <p:spPr>
          <a:xfrm>
            <a:off x="1653327" y="3110894"/>
            <a:ext cx="2261304" cy="32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55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  <a:effectLst>
            <a:outerShdw dir="5400000" dist="20160">
              <a:srgbClr val="000000">
                <a:alpha val="37650"/>
              </a:srgbClr>
            </a:outerShdw>
          </a:effectLst>
        </p:spPr>
      </p:sp>
      <p:sp>
        <p:nvSpPr>
          <p:cNvPr id="160" name="Google Shape;160;p36"/>
          <p:cNvSpPr/>
          <p:nvPr/>
        </p:nvSpPr>
        <p:spPr>
          <a:xfrm rot="-5400000">
            <a:off x="1111500" y="2617924"/>
            <a:ext cx="7065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750" lIns="55500" spcFirstLastPara="1" rIns="55500" wrap="square" tIns="27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[Fe/H]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6"/>
          <p:cNvSpPr/>
          <p:nvPr/>
        </p:nvSpPr>
        <p:spPr>
          <a:xfrm>
            <a:off x="2375787" y="2858435"/>
            <a:ext cx="658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27750" lIns="55500" spcFirstLastPara="1" rIns="55500" wrap="square" tIns="27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Time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6"/>
          <p:cNvSpPr/>
          <p:nvPr/>
        </p:nvSpPr>
        <p:spPr>
          <a:xfrm>
            <a:off x="1707859" y="2127356"/>
            <a:ext cx="125100" cy="1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6"/>
          <p:cNvSpPr/>
          <p:nvPr/>
        </p:nvSpPr>
        <p:spPr>
          <a:xfrm>
            <a:off x="-889703" y="2424854"/>
            <a:ext cx="4598100" cy="1710300"/>
          </a:xfrm>
          <a:prstGeom prst="arc">
            <a:avLst>
              <a:gd fmla="val 17755950" name="adj1"/>
              <a:gd fmla="val 21332837" name="adj2"/>
            </a:avLst>
          </a:prstGeom>
          <a:noFill/>
          <a:ln cap="flat" cmpd="sng" w="349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6"/>
          <p:cNvSpPr/>
          <p:nvPr/>
        </p:nvSpPr>
        <p:spPr>
          <a:xfrm>
            <a:off x="-914271" y="2634203"/>
            <a:ext cx="4598100" cy="1092000"/>
          </a:xfrm>
          <a:prstGeom prst="arc">
            <a:avLst>
              <a:gd fmla="val 18603649" name="adj1"/>
              <a:gd fmla="val 21470501" name="adj2"/>
            </a:avLst>
          </a:prstGeom>
          <a:noFill/>
          <a:ln cap="flat" cmpd="sng" w="3492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6"/>
          <p:cNvSpPr txBox="1"/>
          <p:nvPr/>
        </p:nvSpPr>
        <p:spPr>
          <a:xfrm>
            <a:off x="3356669" y="3205488"/>
            <a:ext cx="735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Old Stars</a:t>
            </a:r>
            <a:endParaRPr sz="1100"/>
          </a:p>
        </p:txBody>
      </p:sp>
      <p:sp>
        <p:nvSpPr>
          <p:cNvPr id="166" name="Google Shape;166;p36"/>
          <p:cNvSpPr txBox="1"/>
          <p:nvPr/>
        </p:nvSpPr>
        <p:spPr>
          <a:xfrm>
            <a:off x="1456267" y="3205505"/>
            <a:ext cx="919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Young Stars</a:t>
            </a:r>
            <a:endParaRPr sz="1100"/>
          </a:p>
        </p:txBody>
      </p:sp>
      <p:sp>
        <p:nvSpPr>
          <p:cNvPr id="167" name="Google Shape;167;p3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Scenario: What Happens If Star Formation Is </a:t>
            </a:r>
            <a:r>
              <a:rPr lang="en">
                <a:solidFill>
                  <a:srgbClr val="4A86E8"/>
                </a:solidFill>
              </a:rPr>
              <a:t>Rapid</a:t>
            </a:r>
            <a:r>
              <a:rPr lang="en"/>
              <a:t>/</a:t>
            </a:r>
            <a:r>
              <a:rPr lang="en">
                <a:solidFill>
                  <a:srgbClr val="674EA7"/>
                </a:solidFill>
              </a:rPr>
              <a:t>Slow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7"/>
          <p:cNvSpPr/>
          <p:nvPr/>
        </p:nvSpPr>
        <p:spPr>
          <a:xfrm>
            <a:off x="4014475" y="1728025"/>
            <a:ext cx="4782900" cy="2255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7"/>
          <p:cNvSpPr/>
          <p:nvPr/>
        </p:nvSpPr>
        <p:spPr>
          <a:xfrm>
            <a:off x="235225" y="1728013"/>
            <a:ext cx="3383400" cy="2255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7"/>
          <p:cNvSpPr/>
          <p:nvPr/>
        </p:nvSpPr>
        <p:spPr>
          <a:xfrm flipH="1" rot="10800000">
            <a:off x="678914" y="2252520"/>
            <a:ext cx="8262" cy="92788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75" name="Google Shape;175;p37"/>
          <p:cNvSpPr/>
          <p:nvPr/>
        </p:nvSpPr>
        <p:spPr>
          <a:xfrm>
            <a:off x="699952" y="3180719"/>
            <a:ext cx="2261304" cy="32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55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  <a:effectLst>
            <a:outerShdw dir="5400000" dist="20160">
              <a:srgbClr val="000000">
                <a:alpha val="37650"/>
              </a:srgbClr>
            </a:outerShdw>
          </a:effectLst>
        </p:spPr>
      </p:sp>
      <p:sp>
        <p:nvSpPr>
          <p:cNvPr id="176" name="Google Shape;176;p37"/>
          <p:cNvSpPr/>
          <p:nvPr/>
        </p:nvSpPr>
        <p:spPr>
          <a:xfrm rot="-5400000">
            <a:off x="158425" y="2539599"/>
            <a:ext cx="7059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750" lIns="55500" spcFirstLastPara="1" rIns="55500" wrap="square" tIns="27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[Fe/H]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7"/>
          <p:cNvSpPr/>
          <p:nvPr/>
        </p:nvSpPr>
        <p:spPr>
          <a:xfrm>
            <a:off x="1422412" y="2928260"/>
            <a:ext cx="658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27750" lIns="55500" spcFirstLastPara="1" rIns="55500" wrap="square" tIns="27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Time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7"/>
          <p:cNvSpPr/>
          <p:nvPr/>
        </p:nvSpPr>
        <p:spPr>
          <a:xfrm>
            <a:off x="754484" y="2197181"/>
            <a:ext cx="125100" cy="1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7"/>
          <p:cNvSpPr/>
          <p:nvPr/>
        </p:nvSpPr>
        <p:spPr>
          <a:xfrm>
            <a:off x="-1843078" y="2494679"/>
            <a:ext cx="4598100" cy="1710300"/>
          </a:xfrm>
          <a:prstGeom prst="arc">
            <a:avLst>
              <a:gd fmla="val 17776578" name="adj1"/>
              <a:gd fmla="val 21332837" name="adj2"/>
            </a:avLst>
          </a:prstGeom>
          <a:noFill/>
          <a:ln cap="flat" cmpd="sng" w="349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7"/>
          <p:cNvSpPr/>
          <p:nvPr/>
        </p:nvSpPr>
        <p:spPr>
          <a:xfrm>
            <a:off x="-1867646" y="2704028"/>
            <a:ext cx="4598100" cy="1092000"/>
          </a:xfrm>
          <a:prstGeom prst="arc">
            <a:avLst>
              <a:gd fmla="val 18603649" name="adj1"/>
              <a:gd fmla="val 21470501" name="adj2"/>
            </a:avLst>
          </a:prstGeom>
          <a:noFill/>
          <a:ln cap="flat" cmpd="sng" w="3492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7"/>
          <p:cNvSpPr txBox="1"/>
          <p:nvPr/>
        </p:nvSpPr>
        <p:spPr>
          <a:xfrm>
            <a:off x="2435344" y="3217638"/>
            <a:ext cx="735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Old Stars</a:t>
            </a:r>
            <a:endParaRPr sz="1100"/>
          </a:p>
        </p:txBody>
      </p:sp>
      <p:sp>
        <p:nvSpPr>
          <p:cNvPr id="182" name="Google Shape;182;p37"/>
          <p:cNvSpPr txBox="1"/>
          <p:nvPr/>
        </p:nvSpPr>
        <p:spPr>
          <a:xfrm>
            <a:off x="536492" y="3220955"/>
            <a:ext cx="919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Young Stars</a:t>
            </a:r>
            <a:endParaRPr sz="1100"/>
          </a:p>
        </p:txBody>
      </p:sp>
      <p:sp>
        <p:nvSpPr>
          <p:cNvPr id="183" name="Google Shape;183;p37"/>
          <p:cNvSpPr/>
          <p:nvPr/>
        </p:nvSpPr>
        <p:spPr>
          <a:xfrm>
            <a:off x="6652275" y="1096704"/>
            <a:ext cx="2180034" cy="9668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28725" lIns="55500" spcFirstLastPara="1" rIns="55500" wrap="square" tIns="28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Turnover/Knee Metallicity: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127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Noto Sans Symbols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SNIa start going off at knee</a:t>
            </a:r>
            <a:endParaRPr sz="1200"/>
          </a:p>
          <a:p>
            <a:pPr indent="-139700" lvl="0" marL="127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Noto Sans Symbols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 of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Formation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Rate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7"/>
          <p:cNvSpPr/>
          <p:nvPr/>
        </p:nvSpPr>
        <p:spPr>
          <a:xfrm flipH="1" rot="10800000">
            <a:off x="4818325" y="2207652"/>
            <a:ext cx="6642" cy="91897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85" name="Google Shape;185;p37"/>
          <p:cNvSpPr/>
          <p:nvPr/>
        </p:nvSpPr>
        <p:spPr>
          <a:xfrm>
            <a:off x="4835898" y="3133813"/>
            <a:ext cx="2129706" cy="32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55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  <a:effectLst>
            <a:outerShdw dir="5400000" dist="20160">
              <a:srgbClr val="000000">
                <a:alpha val="37650"/>
              </a:srgbClr>
            </a:outerShdw>
          </a:effectLst>
        </p:spPr>
      </p:sp>
      <p:sp>
        <p:nvSpPr>
          <p:cNvPr id="186" name="Google Shape;186;p37"/>
          <p:cNvSpPr/>
          <p:nvPr/>
        </p:nvSpPr>
        <p:spPr>
          <a:xfrm>
            <a:off x="4834591" y="2515673"/>
            <a:ext cx="1860105" cy="365920"/>
          </a:xfrm>
          <a:custGeom>
            <a:rect b="b" l="l" r="r" t="t"/>
            <a:pathLst>
              <a:path extrusionOk="0" h="782717" w="3366705">
                <a:moveTo>
                  <a:pt x="0" y="44305"/>
                </a:moveTo>
                <a:lnTo>
                  <a:pt x="1712885" y="0"/>
                </a:lnTo>
                <a:lnTo>
                  <a:pt x="3366705" y="782717"/>
                </a:lnTo>
                <a:lnTo>
                  <a:pt x="3366705" y="782717"/>
                </a:lnTo>
              </a:path>
            </a:pathLst>
          </a:custGeom>
          <a:noFill/>
          <a:ln cap="flat" cmpd="sng" w="255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  <a:effectLst>
            <a:outerShdw dir="5400000" dist="20160">
              <a:srgbClr val="000000">
                <a:alpha val="37650"/>
              </a:srgbClr>
            </a:outerShdw>
          </a:effectLst>
        </p:spPr>
      </p:sp>
      <p:sp>
        <p:nvSpPr>
          <p:cNvPr id="187" name="Google Shape;187;p37"/>
          <p:cNvSpPr/>
          <p:nvPr/>
        </p:nvSpPr>
        <p:spPr>
          <a:xfrm>
            <a:off x="4834592" y="2527101"/>
            <a:ext cx="1361744" cy="401512"/>
          </a:xfrm>
          <a:custGeom>
            <a:rect b="b" l="l" r="r" t="t"/>
            <a:pathLst>
              <a:path extrusionOk="0" h="1107618" w="3130445">
                <a:moveTo>
                  <a:pt x="0" y="14768"/>
                </a:moveTo>
                <a:lnTo>
                  <a:pt x="694014" y="0"/>
                </a:lnTo>
                <a:lnTo>
                  <a:pt x="3130445" y="1107618"/>
                </a:lnTo>
              </a:path>
            </a:pathLst>
          </a:custGeom>
          <a:noFill/>
          <a:ln cap="flat" cmpd="sng" w="2555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  <a:effectLst>
            <a:outerShdw dir="5400000" dist="20160">
              <a:srgbClr val="000000">
                <a:alpha val="37650"/>
              </a:srgbClr>
            </a:outerShdw>
          </a:effectLst>
        </p:spPr>
      </p:sp>
      <p:sp>
        <p:nvSpPr>
          <p:cNvPr id="188" name="Google Shape;188;p37"/>
          <p:cNvSpPr/>
          <p:nvPr/>
        </p:nvSpPr>
        <p:spPr>
          <a:xfrm>
            <a:off x="5340478" y="3190945"/>
            <a:ext cx="618900" cy="2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7750" lIns="55500" spcFirstLastPara="1" rIns="55500" wrap="square" tIns="27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[Fe/H]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7"/>
          <p:cNvSpPr/>
          <p:nvPr/>
        </p:nvSpPr>
        <p:spPr>
          <a:xfrm rot="-5400000">
            <a:off x="4344813" y="2608149"/>
            <a:ext cx="6066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750" lIns="55500" spcFirstLastPara="1" rIns="55500" wrap="square" tIns="27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[α/Fe]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7"/>
          <p:cNvSpPr/>
          <p:nvPr/>
        </p:nvSpPr>
        <p:spPr>
          <a:xfrm flipH="1">
            <a:off x="6253525" y="1867032"/>
            <a:ext cx="441180" cy="70588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91" name="Google Shape;191;p37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Scenario: What Happens If Star Formation Is </a:t>
            </a:r>
            <a:r>
              <a:rPr lang="en">
                <a:solidFill>
                  <a:srgbClr val="4A86E8"/>
                </a:solidFill>
              </a:rPr>
              <a:t>Rapid</a:t>
            </a:r>
            <a:r>
              <a:rPr lang="en"/>
              <a:t>/</a:t>
            </a:r>
            <a:r>
              <a:rPr lang="en">
                <a:solidFill>
                  <a:srgbClr val="674EA7"/>
                </a:solidFill>
              </a:rPr>
              <a:t>Slow</a:t>
            </a:r>
            <a:r>
              <a:rPr lang="en"/>
              <a:t>?</a:t>
            </a:r>
            <a:endParaRPr/>
          </a:p>
        </p:txBody>
      </p:sp>
      <p:sp>
        <p:nvSpPr>
          <p:cNvPr id="192" name="Google Shape;192;p37"/>
          <p:cNvSpPr/>
          <p:nvPr/>
        </p:nvSpPr>
        <p:spPr>
          <a:xfrm rot="10800000">
            <a:off x="7163738" y="2444716"/>
            <a:ext cx="13176" cy="53314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93" name="Google Shape;193;p37"/>
          <p:cNvSpPr/>
          <p:nvPr/>
        </p:nvSpPr>
        <p:spPr>
          <a:xfrm rot="5400000">
            <a:off x="7026300" y="2603350"/>
            <a:ext cx="647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950" lIns="45900" spcFirstLastPara="1" rIns="45900" wrap="square" tIns="22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strike="noStrike">
                <a:latin typeface="Arial"/>
                <a:ea typeface="Arial"/>
                <a:cs typeface="Arial"/>
                <a:sym typeface="Arial"/>
              </a:rPr>
              <a:t>~Age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8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Solar Neighborhood</a:t>
            </a:r>
            <a:endParaRPr/>
          </a:p>
        </p:txBody>
      </p:sp>
      <p:sp>
        <p:nvSpPr>
          <p:cNvPr id="199" name="Google Shape;199;p38"/>
          <p:cNvSpPr txBox="1"/>
          <p:nvPr>
            <p:ph idx="1" type="body"/>
          </p:nvPr>
        </p:nvSpPr>
        <p:spPr>
          <a:xfrm>
            <a:off x="311700" y="1143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Solar neighborhood: easiest to observe, stars nearby, bright (Furhmann, Bensby, etc.)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Take stars within 100 pc of the Sun, what do we see?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/>
          <p:nvPr>
            <p:ph idx="4294967295"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Solar Neighborhood</a:t>
            </a:r>
            <a:endParaRPr/>
          </a:p>
        </p:txBody>
      </p:sp>
      <p:pic>
        <p:nvPicPr>
          <p:cNvPr id="205" name="Google Shape;20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2150" y="924907"/>
            <a:ext cx="6195851" cy="35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9"/>
          <p:cNvSpPr txBox="1"/>
          <p:nvPr/>
        </p:nvSpPr>
        <p:spPr>
          <a:xfrm>
            <a:off x="4212900" y="4194925"/>
            <a:ext cx="867900" cy="31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[Fe/H]</a:t>
            </a:r>
            <a:endParaRPr b="1" sz="1800"/>
          </a:p>
        </p:txBody>
      </p:sp>
      <p:sp>
        <p:nvSpPr>
          <p:cNvPr id="207" name="Google Shape;207;p39"/>
          <p:cNvSpPr txBox="1"/>
          <p:nvPr/>
        </p:nvSpPr>
        <p:spPr>
          <a:xfrm rot="-5400000">
            <a:off x="920425" y="2373913"/>
            <a:ext cx="814500" cy="31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[α/Fe]</a:t>
            </a:r>
            <a:endParaRPr b="1" sz="1800"/>
          </a:p>
        </p:txBody>
      </p:sp>
      <p:sp>
        <p:nvSpPr>
          <p:cNvPr id="208" name="Google Shape;208;p39"/>
          <p:cNvSpPr/>
          <p:nvPr/>
        </p:nvSpPr>
        <p:spPr>
          <a:xfrm>
            <a:off x="2700030" y="4675245"/>
            <a:ext cx="38046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Adibekyan+2012, Haywood+ 2013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9"/>
          <p:cNvSpPr/>
          <p:nvPr/>
        </p:nvSpPr>
        <p:spPr>
          <a:xfrm rot="5400000">
            <a:off x="7692025" y="2434525"/>
            <a:ext cx="647700" cy="25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22950" lIns="45900" spcFirstLastPara="1" rIns="45900" wrap="square" tIns="22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strike="noStrike">
                <a:latin typeface="Arial"/>
                <a:ea typeface="Arial"/>
                <a:cs typeface="Arial"/>
                <a:sym typeface="Arial"/>
              </a:rPr>
              <a:t>~Age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39"/>
          <p:cNvCxnSpPr/>
          <p:nvPr/>
        </p:nvCxnSpPr>
        <p:spPr>
          <a:xfrm rot="10800000">
            <a:off x="7684638" y="1810083"/>
            <a:ext cx="0" cy="1626600"/>
          </a:xfrm>
          <a:prstGeom prst="straightConnector1">
            <a:avLst/>
          </a:prstGeom>
          <a:noFill/>
          <a:ln cap="flat" cmpd="sng" w="73075">
            <a:solidFill>
              <a:srgbClr val="3399FF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6270" y="1098360"/>
            <a:ext cx="4929660" cy="294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0"/>
          <p:cNvSpPr/>
          <p:nvPr/>
        </p:nvSpPr>
        <p:spPr>
          <a:xfrm>
            <a:off x="2070" y="439955"/>
            <a:ext cx="9141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50" lIns="67500" spcFirstLastPara="1" rIns="67500" wrap="square" tIns="337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7" name="Google Shape;217;p40"/>
          <p:cNvCxnSpPr/>
          <p:nvPr/>
        </p:nvCxnSpPr>
        <p:spPr>
          <a:xfrm rot="10800000">
            <a:off x="7223263" y="1508933"/>
            <a:ext cx="0" cy="1626600"/>
          </a:xfrm>
          <a:prstGeom prst="straightConnector1">
            <a:avLst/>
          </a:prstGeom>
          <a:noFill/>
          <a:ln cap="flat" cmpd="sng" w="73075">
            <a:solidFill>
              <a:srgbClr val="3399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8" name="Google Shape;218;p40"/>
          <p:cNvSpPr/>
          <p:nvPr/>
        </p:nvSpPr>
        <p:spPr>
          <a:xfrm rot="5400000">
            <a:off x="7147700" y="2442800"/>
            <a:ext cx="582900" cy="25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22950" lIns="45900" spcFirstLastPara="1" rIns="45900" wrap="square" tIns="22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 strike="noStrike">
                <a:latin typeface="Arial"/>
                <a:ea typeface="Arial"/>
                <a:cs typeface="Arial"/>
                <a:sym typeface="Arial"/>
              </a:rPr>
              <a:t>~Age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40"/>
          <p:cNvCxnSpPr/>
          <p:nvPr/>
        </p:nvCxnSpPr>
        <p:spPr>
          <a:xfrm>
            <a:off x="2765087" y="1838527"/>
            <a:ext cx="1748400" cy="0"/>
          </a:xfrm>
          <a:prstGeom prst="straightConnector1">
            <a:avLst/>
          </a:prstGeom>
          <a:noFill/>
          <a:ln cap="flat" cmpd="sng" w="603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" name="Google Shape;220;p40"/>
          <p:cNvCxnSpPr/>
          <p:nvPr/>
        </p:nvCxnSpPr>
        <p:spPr>
          <a:xfrm>
            <a:off x="4513634" y="1838527"/>
            <a:ext cx="2037900" cy="977700"/>
          </a:xfrm>
          <a:prstGeom prst="straightConnector1">
            <a:avLst/>
          </a:prstGeom>
          <a:noFill/>
          <a:ln cap="flat" cmpd="sng" w="603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1" name="Google Shape;221;p40"/>
          <p:cNvCxnSpPr/>
          <p:nvPr/>
        </p:nvCxnSpPr>
        <p:spPr>
          <a:xfrm>
            <a:off x="3377929" y="1838527"/>
            <a:ext cx="2662800" cy="1296900"/>
          </a:xfrm>
          <a:prstGeom prst="straightConnector1">
            <a:avLst/>
          </a:prstGeom>
          <a:noFill/>
          <a:ln cap="flat" cmpd="sng" w="6032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40"/>
          <p:cNvSpPr/>
          <p:nvPr/>
        </p:nvSpPr>
        <p:spPr>
          <a:xfrm>
            <a:off x="4351174" y="3889307"/>
            <a:ext cx="716400" cy="23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"/>
                <a:ea typeface="Arial"/>
                <a:cs typeface="Arial"/>
                <a:sym typeface="Arial"/>
              </a:rPr>
              <a:t>[Fe/H]</a:t>
            </a:r>
            <a:endParaRPr sz="1100"/>
          </a:p>
        </p:txBody>
      </p:sp>
      <p:sp>
        <p:nvSpPr>
          <p:cNvPr id="223" name="Google Shape;223;p40"/>
          <p:cNvSpPr/>
          <p:nvPr/>
        </p:nvSpPr>
        <p:spPr>
          <a:xfrm rot="-5400000">
            <a:off x="1757687" y="2315608"/>
            <a:ext cx="661800" cy="33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"/>
                <a:ea typeface="Arial"/>
                <a:cs typeface="Arial"/>
                <a:sym typeface="Arial"/>
              </a:rPr>
              <a:t>[α/Fe]</a:t>
            </a:r>
            <a:endParaRPr sz="1100"/>
          </a:p>
        </p:txBody>
      </p:sp>
      <p:sp>
        <p:nvSpPr>
          <p:cNvPr id="224" name="Google Shape;224;p40"/>
          <p:cNvSpPr/>
          <p:nvPr/>
        </p:nvSpPr>
        <p:spPr>
          <a:xfrm>
            <a:off x="3058880" y="4287895"/>
            <a:ext cx="38046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Adibekyan+2012, Haywood+ 2013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Solar Neighborhood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/>
          <p:nvPr>
            <p:ph idx="4294967295"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Solar Neighborhood- Hmmm</a:t>
            </a:r>
            <a:endParaRPr/>
          </a:p>
        </p:txBody>
      </p:sp>
      <p:pic>
        <p:nvPicPr>
          <p:cNvPr id="231" name="Google Shape;23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25" y="712925"/>
            <a:ext cx="3889680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1"/>
          <p:cNvSpPr txBox="1"/>
          <p:nvPr>
            <p:ph idx="4294967295" type="body"/>
          </p:nvPr>
        </p:nvSpPr>
        <p:spPr>
          <a:xfrm>
            <a:off x="5397025" y="369175"/>
            <a:ext cx="3387300" cy="43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Two-infall model: major accretion event resets chemical evolution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Explains both the high and low alpha disk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Potential issue: very specific age-metallicity relation, metal-rich stars can only be old!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3" name="Google Shape;233;p41"/>
          <p:cNvSpPr/>
          <p:nvPr/>
        </p:nvSpPr>
        <p:spPr>
          <a:xfrm>
            <a:off x="1797758" y="4838700"/>
            <a:ext cx="1355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Spitoni+2019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Age-Metallicity Relation: Oops!</a:t>
            </a:r>
            <a:endParaRPr/>
          </a:p>
        </p:txBody>
      </p:sp>
      <p:pic>
        <p:nvPicPr>
          <p:cNvPr id="239" name="Google Shape;239;p42"/>
          <p:cNvPicPr preferRelativeResize="0"/>
          <p:nvPr/>
        </p:nvPicPr>
        <p:blipFill rotWithShape="1">
          <a:blip r:embed="rId3">
            <a:alphaModFix/>
          </a:blip>
          <a:srcRect b="0" l="0" r="17033" t="0"/>
          <a:stretch/>
        </p:blipFill>
        <p:spPr>
          <a:xfrm>
            <a:off x="39325" y="909100"/>
            <a:ext cx="4729422" cy="332530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2"/>
          <p:cNvSpPr txBox="1"/>
          <p:nvPr/>
        </p:nvSpPr>
        <p:spPr>
          <a:xfrm>
            <a:off x="767975" y="4402775"/>
            <a:ext cx="14568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Hayden+ 2022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1" name="Google Shape;24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5525" y="115625"/>
            <a:ext cx="3405026" cy="2410376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2"/>
          <p:cNvSpPr txBox="1"/>
          <p:nvPr/>
        </p:nvSpPr>
        <p:spPr>
          <a:xfrm rot="-5400000">
            <a:off x="4718100" y="877000"/>
            <a:ext cx="14568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Xiang</a:t>
            </a:r>
            <a:r>
              <a:rPr lang="en">
                <a:solidFill>
                  <a:schemeClr val="dk1"/>
                </a:solidFill>
              </a:rPr>
              <a:t>+Rix 2022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3" name="Google Shape;24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5525" y="2492075"/>
            <a:ext cx="3405024" cy="2432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3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Age-Metallicity Relation: Oops!</a:t>
            </a:r>
            <a:endParaRPr/>
          </a:p>
        </p:txBody>
      </p:sp>
      <p:pic>
        <p:nvPicPr>
          <p:cNvPr id="249" name="Google Shape;249;p43"/>
          <p:cNvPicPr preferRelativeResize="0"/>
          <p:nvPr/>
        </p:nvPicPr>
        <p:blipFill rotWithShape="1">
          <a:blip r:embed="rId3">
            <a:alphaModFix/>
          </a:blip>
          <a:srcRect b="0" l="0" r="17033" t="0"/>
          <a:stretch/>
        </p:blipFill>
        <p:spPr>
          <a:xfrm>
            <a:off x="39325" y="909100"/>
            <a:ext cx="4729422" cy="332530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3"/>
          <p:cNvSpPr txBox="1"/>
          <p:nvPr/>
        </p:nvSpPr>
        <p:spPr>
          <a:xfrm>
            <a:off x="767975" y="4402775"/>
            <a:ext cx="14568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Hayden+ 2022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51" name="Google Shape;25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5525" y="115625"/>
            <a:ext cx="3405026" cy="241037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3"/>
          <p:cNvSpPr txBox="1"/>
          <p:nvPr/>
        </p:nvSpPr>
        <p:spPr>
          <a:xfrm rot="-5400000">
            <a:off x="4718100" y="877000"/>
            <a:ext cx="14568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Xiang+Rix 2022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53" name="Google Shape;25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5525" y="2492075"/>
            <a:ext cx="3405024" cy="243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3"/>
          <p:cNvSpPr/>
          <p:nvPr/>
        </p:nvSpPr>
        <p:spPr>
          <a:xfrm>
            <a:off x="629825" y="1652575"/>
            <a:ext cx="1561800" cy="4581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4"/>
          <p:cNvSpPr/>
          <p:nvPr/>
        </p:nvSpPr>
        <p:spPr>
          <a:xfrm>
            <a:off x="5346275" y="398175"/>
            <a:ext cx="3575100" cy="32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50" lIns="67500" spcFirstLastPara="1" rIns="67500" wrap="square" tIns="3375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Radial Mixing:</a:t>
            </a:r>
            <a:r>
              <a:rPr b="1" lang="en" sz="1900">
                <a:solidFill>
                  <a:schemeClr val="dk1"/>
                </a:solidFill>
              </a:rPr>
              <a:t> </a:t>
            </a:r>
            <a:r>
              <a:rPr b="1" lang="en" sz="1900">
                <a:solidFill>
                  <a:schemeClr val="dk1"/>
                </a:solidFill>
              </a:rPr>
              <a:t>Stars Move!!!</a:t>
            </a:r>
            <a:endParaRPr b="1" sz="19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Blurring: </a:t>
            </a: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" sz="1900">
                <a:solidFill>
                  <a:schemeClr val="dk1"/>
                </a:solidFill>
              </a:rPr>
              <a:t>ellar </a:t>
            </a: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orbits heated with time, eccentricity +, angular momentum conserved (non-axisymmetric structures, GMC, satellites)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Migration:</a:t>
            </a: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Angular momentum exchange with non-axisymmetric time dependent perturbations (</a:t>
            </a:r>
            <a:r>
              <a:rPr i="1"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transient</a:t>
            </a: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spiral arms), eccentricity conserved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375" y="1090950"/>
            <a:ext cx="3200400" cy="3314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p44"/>
          <p:cNvCxnSpPr/>
          <p:nvPr/>
        </p:nvCxnSpPr>
        <p:spPr>
          <a:xfrm flipH="1" rot="10800000">
            <a:off x="2131946" y="1619287"/>
            <a:ext cx="13800" cy="1129200"/>
          </a:xfrm>
          <a:prstGeom prst="straightConnector1">
            <a:avLst/>
          </a:prstGeom>
          <a:noFill/>
          <a:ln cap="flat" cmpd="sng" w="3492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62" name="Google Shape;262;p44"/>
          <p:cNvSpPr txBox="1"/>
          <p:nvPr/>
        </p:nvSpPr>
        <p:spPr>
          <a:xfrm>
            <a:off x="2131954" y="2511600"/>
            <a:ext cx="551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Rg</a:t>
            </a:r>
            <a:endParaRPr b="1" sz="140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4"/>
          <p:cNvSpPr txBox="1"/>
          <p:nvPr>
            <p:ph idx="4294967295" type="title"/>
          </p:nvPr>
        </p:nvSpPr>
        <p:spPr>
          <a:xfrm>
            <a:off x="438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Radial Mixing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Migration Efficiency</a:t>
            </a:r>
            <a:endParaRPr/>
          </a:p>
        </p:txBody>
      </p:sp>
      <p:pic>
        <p:nvPicPr>
          <p:cNvPr id="269" name="Google Shape;269;p45" title="2019-09-20_movie_radial_migrati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4975" y="829300"/>
            <a:ext cx="5666300" cy="424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5"/>
          <p:cNvSpPr txBox="1"/>
          <p:nvPr/>
        </p:nvSpPr>
        <p:spPr>
          <a:xfrm>
            <a:off x="358075" y="2171550"/>
            <a:ext cx="338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Credit: 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Neige Frankel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725" y="1045275"/>
            <a:ext cx="3377851" cy="2931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46"/>
          <p:cNvCxnSpPr/>
          <p:nvPr/>
        </p:nvCxnSpPr>
        <p:spPr>
          <a:xfrm rot="10800000">
            <a:off x="2910675" y="1138575"/>
            <a:ext cx="12600" cy="2540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" name="Google Shape;277;p46"/>
          <p:cNvSpPr txBox="1"/>
          <p:nvPr>
            <p:ph idx="4294967295" type="title"/>
          </p:nvPr>
        </p:nvSpPr>
        <p:spPr>
          <a:xfrm>
            <a:off x="438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 Neighborhood MDF: Metal-Rich?</a:t>
            </a:r>
            <a:endParaRPr/>
          </a:p>
        </p:txBody>
      </p:sp>
      <p:sp>
        <p:nvSpPr>
          <p:cNvPr id="278" name="Google Shape;278;p46"/>
          <p:cNvSpPr/>
          <p:nvPr/>
        </p:nvSpPr>
        <p:spPr>
          <a:xfrm>
            <a:off x="5346275" y="398175"/>
            <a:ext cx="3408000" cy="3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50" lIns="67500" spcFirstLastPara="1" rIns="67500" wrap="square" tIns="33750">
            <a:no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chemeClr val="dk1"/>
                </a:solidFill>
              </a:rPr>
              <a:t>Local ISM: ~solar metallicity (-0.05 from B stars)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30% of stars more metal-rich than this: how did they get here? (Migration)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30% is lower limit: the metal-poor stars don’t have to be insitu either, can come from inside or out!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7"/>
          <p:cNvSpPr txBox="1"/>
          <p:nvPr>
            <p:ph idx="4294967295" type="title"/>
          </p:nvPr>
        </p:nvSpPr>
        <p:spPr>
          <a:xfrm>
            <a:off x="33700" y="4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 Scale Surveys</a:t>
            </a:r>
            <a:endParaRPr/>
          </a:p>
        </p:txBody>
      </p:sp>
      <p:pic>
        <p:nvPicPr>
          <p:cNvPr id="284" name="Google Shape;28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825" y="976550"/>
            <a:ext cx="3469726" cy="20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825" y="2999050"/>
            <a:ext cx="3469726" cy="183910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7"/>
          <p:cNvSpPr txBox="1"/>
          <p:nvPr/>
        </p:nvSpPr>
        <p:spPr>
          <a:xfrm>
            <a:off x="1622150" y="4777650"/>
            <a:ext cx="122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GALAH DR3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7" name="Google Shape;287;p47"/>
          <p:cNvSpPr txBox="1"/>
          <p:nvPr/>
        </p:nvSpPr>
        <p:spPr>
          <a:xfrm>
            <a:off x="1699088" y="684650"/>
            <a:ext cx="106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SDSS DR17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8" name="Google Shape;288;p47"/>
          <p:cNvSpPr txBox="1"/>
          <p:nvPr>
            <p:ph idx="4294967295" type="body"/>
          </p:nvPr>
        </p:nvSpPr>
        <p:spPr>
          <a:xfrm>
            <a:off x="5397025" y="369175"/>
            <a:ext cx="3387300" cy="43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Several Ongoing Spectroscopic Surveys of the Entire Sky: APOGEE, GALAH, LAMOST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Millions of Stellar Spectra, Dozens of Abundances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Future: 4MOST, WEAVE, DESI, SDSS5: Nearly 100 million high quality stellar spectra!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8"/>
          <p:cNvSpPr txBox="1"/>
          <p:nvPr>
            <p:ph idx="4294967295" type="title"/>
          </p:nvPr>
        </p:nvSpPr>
        <p:spPr>
          <a:xfrm>
            <a:off x="-56100" y="-3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Milky Way Disk: Chemical Map</a:t>
            </a:r>
            <a:endParaRPr/>
          </a:p>
        </p:txBody>
      </p:sp>
      <p:pic>
        <p:nvPicPr>
          <p:cNvPr id="294" name="Google Shape;294;p48"/>
          <p:cNvPicPr preferRelativeResize="0"/>
          <p:nvPr/>
        </p:nvPicPr>
        <p:blipFill rotWithShape="1">
          <a:blip r:embed="rId3">
            <a:alphaModFix/>
          </a:blip>
          <a:srcRect b="0" l="0" r="0" t="7097"/>
          <a:stretch/>
        </p:blipFill>
        <p:spPr>
          <a:xfrm>
            <a:off x="152400" y="807475"/>
            <a:ext cx="8839199" cy="352854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8"/>
          <p:cNvSpPr/>
          <p:nvPr/>
        </p:nvSpPr>
        <p:spPr>
          <a:xfrm>
            <a:off x="3749828" y="436672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Hayden+2015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9"/>
          <p:cNvSpPr txBox="1"/>
          <p:nvPr>
            <p:ph idx="4294967295" type="title"/>
          </p:nvPr>
        </p:nvSpPr>
        <p:spPr>
          <a:xfrm>
            <a:off x="-56100" y="-3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Milky Way Disk: Chemical Map</a:t>
            </a:r>
            <a:endParaRPr/>
          </a:p>
        </p:txBody>
      </p:sp>
      <p:pic>
        <p:nvPicPr>
          <p:cNvPr id="301" name="Google Shape;301;p49"/>
          <p:cNvPicPr preferRelativeResize="0"/>
          <p:nvPr/>
        </p:nvPicPr>
        <p:blipFill rotWithShape="1">
          <a:blip r:embed="rId3">
            <a:alphaModFix/>
          </a:blip>
          <a:srcRect b="0" l="0" r="0" t="7097"/>
          <a:stretch/>
        </p:blipFill>
        <p:spPr>
          <a:xfrm>
            <a:off x="152400" y="807475"/>
            <a:ext cx="8839199" cy="352854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9"/>
          <p:cNvSpPr/>
          <p:nvPr/>
        </p:nvSpPr>
        <p:spPr>
          <a:xfrm>
            <a:off x="311825" y="807475"/>
            <a:ext cx="8036400" cy="219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9"/>
          <p:cNvSpPr/>
          <p:nvPr/>
        </p:nvSpPr>
        <p:spPr>
          <a:xfrm>
            <a:off x="3749828" y="436672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Hayden+2015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0"/>
          <p:cNvSpPr txBox="1"/>
          <p:nvPr>
            <p:ph idx="4294967295" type="title"/>
          </p:nvPr>
        </p:nvSpPr>
        <p:spPr>
          <a:xfrm>
            <a:off x="-56100" y="-3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Milky Way Disk: Chemical Map</a:t>
            </a:r>
            <a:endParaRPr/>
          </a:p>
        </p:txBody>
      </p:sp>
      <p:pic>
        <p:nvPicPr>
          <p:cNvPr id="309" name="Google Shape;309;p50"/>
          <p:cNvPicPr preferRelativeResize="0"/>
          <p:nvPr/>
        </p:nvPicPr>
        <p:blipFill rotWithShape="1">
          <a:blip r:embed="rId3">
            <a:alphaModFix/>
          </a:blip>
          <a:srcRect b="0" l="0" r="0" t="7097"/>
          <a:stretch/>
        </p:blipFill>
        <p:spPr>
          <a:xfrm>
            <a:off x="152400" y="807475"/>
            <a:ext cx="8839199" cy="352854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0"/>
          <p:cNvSpPr/>
          <p:nvPr/>
        </p:nvSpPr>
        <p:spPr>
          <a:xfrm>
            <a:off x="260525" y="824600"/>
            <a:ext cx="8139000" cy="110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50"/>
          <p:cNvSpPr/>
          <p:nvPr/>
        </p:nvSpPr>
        <p:spPr>
          <a:xfrm>
            <a:off x="260525" y="3136825"/>
            <a:ext cx="8139000" cy="110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50"/>
          <p:cNvSpPr/>
          <p:nvPr/>
        </p:nvSpPr>
        <p:spPr>
          <a:xfrm>
            <a:off x="3749828" y="436672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Hayden+2015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idx="4294967295" type="title"/>
          </p:nvPr>
        </p:nvSpPr>
        <p:spPr>
          <a:xfrm>
            <a:off x="-56100" y="-3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Milky Way Disk: Chemical Map</a:t>
            </a:r>
            <a:endParaRPr/>
          </a:p>
        </p:txBody>
      </p:sp>
      <p:pic>
        <p:nvPicPr>
          <p:cNvPr id="318" name="Google Shape;318;p51"/>
          <p:cNvPicPr preferRelativeResize="0"/>
          <p:nvPr/>
        </p:nvPicPr>
        <p:blipFill rotWithShape="1">
          <a:blip r:embed="rId3">
            <a:alphaModFix/>
          </a:blip>
          <a:srcRect b="0" l="0" r="0" t="7097"/>
          <a:stretch/>
        </p:blipFill>
        <p:spPr>
          <a:xfrm>
            <a:off x="152400" y="807475"/>
            <a:ext cx="8839199" cy="352854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51"/>
          <p:cNvSpPr/>
          <p:nvPr/>
        </p:nvSpPr>
        <p:spPr>
          <a:xfrm>
            <a:off x="298975" y="1935400"/>
            <a:ext cx="8066400" cy="215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51"/>
          <p:cNvSpPr/>
          <p:nvPr/>
        </p:nvSpPr>
        <p:spPr>
          <a:xfrm>
            <a:off x="3749828" y="436672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Hayden+2015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/>
          <p:nvPr>
            <p:ph idx="4294967295" type="title"/>
          </p:nvPr>
        </p:nvSpPr>
        <p:spPr>
          <a:xfrm>
            <a:off x="-56100" y="-3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Milky Way Disk: Chemical Map</a:t>
            </a:r>
            <a:endParaRPr/>
          </a:p>
        </p:txBody>
      </p:sp>
      <p:pic>
        <p:nvPicPr>
          <p:cNvPr id="326" name="Google Shape;326;p52"/>
          <p:cNvPicPr preferRelativeResize="0"/>
          <p:nvPr/>
        </p:nvPicPr>
        <p:blipFill rotWithShape="1">
          <a:blip r:embed="rId3">
            <a:alphaModFix/>
          </a:blip>
          <a:srcRect b="0" l="0" r="0" t="7097"/>
          <a:stretch/>
        </p:blipFill>
        <p:spPr>
          <a:xfrm>
            <a:off x="152400" y="807475"/>
            <a:ext cx="8839199" cy="352854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2"/>
          <p:cNvSpPr/>
          <p:nvPr/>
        </p:nvSpPr>
        <p:spPr>
          <a:xfrm>
            <a:off x="3749828" y="436672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Hayden+2015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3"/>
          <p:cNvSpPr txBox="1"/>
          <p:nvPr>
            <p:ph idx="4294967295" type="body"/>
          </p:nvPr>
        </p:nvSpPr>
        <p:spPr>
          <a:xfrm>
            <a:off x="5397025" y="369175"/>
            <a:ext cx="3387300" cy="43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Want to explain the detailed chemical abundances of the Galaxy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How the abundances vary with position in the disk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Identify Likely Formation Pathway for Thick/high-α disk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Build upon pioneering work from Schoenrich &amp; Binney 2009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333" name="Google Shape;333;p53"/>
          <p:cNvSpPr txBox="1"/>
          <p:nvPr>
            <p:ph idx="4294967295" type="title"/>
          </p:nvPr>
        </p:nvSpPr>
        <p:spPr>
          <a:xfrm>
            <a:off x="-77400" y="-4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Chemical Evolution with Radial Mixing </a:t>
            </a:r>
            <a:endParaRPr/>
          </a:p>
        </p:txBody>
      </p:sp>
      <p:sp>
        <p:nvSpPr>
          <p:cNvPr id="334" name="Google Shape;334;p53"/>
          <p:cNvSpPr txBox="1"/>
          <p:nvPr/>
        </p:nvSpPr>
        <p:spPr>
          <a:xfrm>
            <a:off x="1965200" y="7840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Boquan (Erwin) Chen (ANU)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5" name="Google Shape;335;p53"/>
          <p:cNvSpPr txBox="1"/>
          <p:nvPr/>
        </p:nvSpPr>
        <p:spPr>
          <a:xfrm>
            <a:off x="2233400" y="1323950"/>
            <a:ext cx="2463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arXiv:2204.11413</a:t>
            </a:r>
            <a:endParaRPr sz="19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36" name="Google Shape;33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49" y="557650"/>
            <a:ext cx="1833400" cy="18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1326" y="2985150"/>
            <a:ext cx="3189900" cy="22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3"/>
          <p:cNvSpPr txBox="1"/>
          <p:nvPr/>
        </p:nvSpPr>
        <p:spPr>
          <a:xfrm>
            <a:off x="1121225" y="2623675"/>
            <a:ext cx="2927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Schoenrich+Binney 2009</a:t>
            </a:r>
            <a:endParaRPr sz="19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Ingredients</a:t>
            </a:r>
            <a:endParaRPr/>
          </a:p>
        </p:txBody>
      </p:sp>
      <p:sp>
        <p:nvSpPr>
          <p:cNvPr id="344" name="Google Shape;344;p54"/>
          <p:cNvSpPr txBox="1"/>
          <p:nvPr>
            <p:ph idx="1" type="body"/>
          </p:nvPr>
        </p:nvSpPr>
        <p:spPr>
          <a:xfrm>
            <a:off x="311700" y="1035900"/>
            <a:ext cx="8520600" cy="41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Multiple Radial Zones: Need to track abundances /w position!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Two Phase ISM: Cold+Warm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Gas: Accretion, cooling, radial flow→ try and maintain exponential gas disk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Star Formation+Stellar Evolution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Supernovae Yields, AGB Yields, Delay Time Distributions (Kobayashi, Karakas)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Radial Mixing of Stars and Gas (Sanders+Binney 2015)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Blurring of Stars (from Sharma &amp; Hayden 2020)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30 Myr Time Step: Maximum Age of SNII Progenitor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Smooth Gas Accretion History: No Mergers!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Common is the Milky Way?</a:t>
            </a:r>
            <a:endParaRPr/>
          </a:p>
        </p:txBody>
      </p:sp>
      <p:pic>
        <p:nvPicPr>
          <p:cNvPr id="350" name="Google Shape;35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350" y="974775"/>
            <a:ext cx="5959453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5"/>
          <p:cNvSpPr/>
          <p:nvPr/>
        </p:nvSpPr>
        <p:spPr>
          <a:xfrm>
            <a:off x="3331225" y="4173850"/>
            <a:ext cx="4480800" cy="2553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1286" y="480800"/>
            <a:ext cx="3221426" cy="45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Ingredients</a:t>
            </a:r>
            <a:endParaRPr/>
          </a:p>
        </p:txBody>
      </p:sp>
      <p:sp>
        <p:nvSpPr>
          <p:cNvPr id="358" name="Google Shape;358;p56"/>
          <p:cNvSpPr/>
          <p:nvPr/>
        </p:nvSpPr>
        <p:spPr>
          <a:xfrm>
            <a:off x="2961425" y="2217675"/>
            <a:ext cx="3221400" cy="279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6"/>
          <p:cNvSpPr/>
          <p:nvPr/>
        </p:nvSpPr>
        <p:spPr>
          <a:xfrm>
            <a:off x="4366300" y="480800"/>
            <a:ext cx="1816500" cy="1737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6"/>
          <p:cNvSpPr/>
          <p:nvPr/>
        </p:nvSpPr>
        <p:spPr>
          <a:xfrm>
            <a:off x="3001975" y="511200"/>
            <a:ext cx="1326000" cy="16680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6"/>
          <p:cNvSpPr/>
          <p:nvPr/>
        </p:nvSpPr>
        <p:spPr>
          <a:xfrm>
            <a:off x="802428" y="2179200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Chen,Hayden+2022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1286" y="480800"/>
            <a:ext cx="3221426" cy="45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7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Ingredients</a:t>
            </a:r>
            <a:endParaRPr/>
          </a:p>
        </p:txBody>
      </p:sp>
      <p:sp>
        <p:nvSpPr>
          <p:cNvPr id="368" name="Google Shape;368;p57"/>
          <p:cNvSpPr/>
          <p:nvPr/>
        </p:nvSpPr>
        <p:spPr>
          <a:xfrm>
            <a:off x="2961275" y="480800"/>
            <a:ext cx="1200300" cy="1672800"/>
          </a:xfrm>
          <a:prstGeom prst="rect">
            <a:avLst/>
          </a:prstGeom>
          <a:solidFill>
            <a:srgbClr val="000000">
              <a:alpha val="30950"/>
            </a:srgbClr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57"/>
          <p:cNvSpPr/>
          <p:nvPr/>
        </p:nvSpPr>
        <p:spPr>
          <a:xfrm>
            <a:off x="4161550" y="2962600"/>
            <a:ext cx="2021100" cy="162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57"/>
          <p:cNvSpPr/>
          <p:nvPr/>
        </p:nvSpPr>
        <p:spPr>
          <a:xfrm>
            <a:off x="3096075" y="2221950"/>
            <a:ext cx="1065600" cy="28185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7"/>
          <p:cNvSpPr/>
          <p:nvPr/>
        </p:nvSpPr>
        <p:spPr>
          <a:xfrm>
            <a:off x="4599975" y="4619725"/>
            <a:ext cx="1065600" cy="4035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57"/>
          <p:cNvSpPr/>
          <p:nvPr/>
        </p:nvSpPr>
        <p:spPr>
          <a:xfrm>
            <a:off x="802428" y="2179200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Chen,Hayden+2022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8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SFR/SFH</a:t>
            </a:r>
            <a:endParaRPr/>
          </a:p>
        </p:txBody>
      </p:sp>
      <p:pic>
        <p:nvPicPr>
          <p:cNvPr id="378" name="Google Shape;37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6600" y="1085275"/>
            <a:ext cx="5457549" cy="3721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8"/>
          <p:cNvSpPr/>
          <p:nvPr/>
        </p:nvSpPr>
        <p:spPr>
          <a:xfrm rot="5400000">
            <a:off x="6386228" y="2875100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Chen,Hayden+2022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9"/>
          <p:cNvSpPr txBox="1"/>
          <p:nvPr>
            <p:ph idx="4294967295"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Model</a:t>
            </a:r>
            <a:endParaRPr/>
          </a:p>
        </p:txBody>
      </p:sp>
      <p:pic>
        <p:nvPicPr>
          <p:cNvPr id="385" name="Google Shape;385;p59"/>
          <p:cNvPicPr preferRelativeResize="0"/>
          <p:nvPr/>
        </p:nvPicPr>
        <p:blipFill rotWithShape="1">
          <a:blip r:embed="rId3">
            <a:alphaModFix/>
          </a:blip>
          <a:srcRect b="0" l="0" r="46515" t="63196"/>
          <a:stretch/>
        </p:blipFill>
        <p:spPr>
          <a:xfrm>
            <a:off x="152420" y="1170300"/>
            <a:ext cx="4406674" cy="307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9300" y="1333075"/>
            <a:ext cx="938825" cy="42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9"/>
          <p:cNvSpPr txBox="1"/>
          <p:nvPr/>
        </p:nvSpPr>
        <p:spPr>
          <a:xfrm>
            <a:off x="2244750" y="3996350"/>
            <a:ext cx="769200" cy="400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verage"/>
                <a:ea typeface="Average"/>
                <a:cs typeface="Average"/>
                <a:sym typeface="Average"/>
              </a:rPr>
              <a:t>[Fe/H]</a:t>
            </a:r>
            <a:endParaRPr b="1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88" name="Google Shape;388;p59"/>
          <p:cNvSpPr txBox="1"/>
          <p:nvPr/>
        </p:nvSpPr>
        <p:spPr>
          <a:xfrm rot="-5400000">
            <a:off x="-141430" y="2263797"/>
            <a:ext cx="769200" cy="400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verage"/>
                <a:ea typeface="Average"/>
                <a:cs typeface="Average"/>
                <a:sym typeface="Average"/>
              </a:rPr>
              <a:t>[α/Fe]</a:t>
            </a:r>
            <a:endParaRPr b="1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89" name="Google Shape;389;p59"/>
          <p:cNvSpPr txBox="1"/>
          <p:nvPr>
            <p:ph idx="4294967295" type="body"/>
          </p:nvPr>
        </p:nvSpPr>
        <p:spPr>
          <a:xfrm>
            <a:off x="5385025" y="336625"/>
            <a:ext cx="3387300" cy="22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Solar neighborhood data in greyscale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Strong radial gradient→ inner Galaxy metal rich, outer galaxy metal poor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Rapid chemical enrichment early on, slow enrichment later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0" name="Google Shape;390;p59"/>
          <p:cNvSpPr/>
          <p:nvPr/>
        </p:nvSpPr>
        <p:spPr>
          <a:xfrm rot="5400000">
            <a:off x="3671653" y="243277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Chen,Hayden+2022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Model: Chemical Map of the Disk</a:t>
            </a:r>
            <a:endParaRPr/>
          </a:p>
        </p:txBody>
      </p:sp>
      <p:pic>
        <p:nvPicPr>
          <p:cNvPr id="396" name="Google Shape;396;p60"/>
          <p:cNvPicPr preferRelativeResize="0"/>
          <p:nvPr/>
        </p:nvPicPr>
        <p:blipFill rotWithShape="1">
          <a:blip r:embed="rId3">
            <a:alphaModFix/>
          </a:blip>
          <a:srcRect b="149" l="0" r="0" t="139"/>
          <a:stretch/>
        </p:blipFill>
        <p:spPr>
          <a:xfrm>
            <a:off x="1849649" y="1079175"/>
            <a:ext cx="5444726" cy="377704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60"/>
          <p:cNvSpPr/>
          <p:nvPr/>
        </p:nvSpPr>
        <p:spPr>
          <a:xfrm>
            <a:off x="3935603" y="4856225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Chen,Hayden+2022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1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Parameters</a:t>
            </a:r>
            <a:endParaRPr/>
          </a:p>
        </p:txBody>
      </p:sp>
      <p:pic>
        <p:nvPicPr>
          <p:cNvPr id="403" name="Google Shape;40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65325"/>
            <a:ext cx="5448543" cy="412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3825" y="865325"/>
            <a:ext cx="3490183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Next: Simmering Phase</a:t>
            </a:r>
            <a:endParaRPr/>
          </a:p>
        </p:txBody>
      </p:sp>
      <p:pic>
        <p:nvPicPr>
          <p:cNvPr id="410" name="Google Shape;41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33450"/>
            <a:ext cx="8839198" cy="2800808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62"/>
          <p:cNvSpPr/>
          <p:nvPr/>
        </p:nvSpPr>
        <p:spPr>
          <a:xfrm>
            <a:off x="4040453" y="4205700"/>
            <a:ext cx="23520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0775" lIns="81525" spcFirstLastPara="1" rIns="81525" wrap="square" tIns="4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Conroy+22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3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Chemical Evolution Summary</a:t>
            </a:r>
            <a:endParaRPr/>
          </a:p>
        </p:txBody>
      </p:sp>
      <p:sp>
        <p:nvSpPr>
          <p:cNvPr id="417" name="Google Shape;417;p63"/>
          <p:cNvSpPr txBox="1"/>
          <p:nvPr>
            <p:ph idx="1" type="body"/>
          </p:nvPr>
        </p:nvSpPr>
        <p:spPr>
          <a:xfrm>
            <a:off x="357550" y="1020550"/>
            <a:ext cx="8433300" cy="3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Developed a detailed chemical evolution model that takes into account many physical processes including radial mixing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First chemical evolution model that closely matches the entire chemical distribution of stars in the Galaxy</a:t>
            </a:r>
            <a:endParaRPr sz="17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700">
                <a:solidFill>
                  <a:schemeClr val="dk1"/>
                </a:solidFill>
              </a:rPr>
              <a:t>Able to reproduce the high-α</a:t>
            </a:r>
            <a:r>
              <a:rPr lang="en" sz="1300">
                <a:solidFill>
                  <a:schemeClr val="dk1"/>
                </a:solidFill>
              </a:rPr>
              <a:t> </a:t>
            </a:r>
            <a:r>
              <a:rPr lang="en" sz="1700">
                <a:solidFill>
                  <a:schemeClr val="dk1"/>
                </a:solidFill>
              </a:rPr>
              <a:t>disk and bimodal distribution of stars in solar neighborhood with no mergers required!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Implies that this might be natural evolution of disk galaxies, rather than rare event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Lots more things to look at: </a:t>
            </a:r>
            <a:r>
              <a:rPr b="1" lang="en" sz="1700">
                <a:solidFill>
                  <a:schemeClr val="dk1"/>
                </a:solidFill>
              </a:rPr>
              <a:t>Simmering phase</a:t>
            </a:r>
            <a:r>
              <a:rPr lang="en" sz="1700">
                <a:solidFill>
                  <a:schemeClr val="dk1"/>
                </a:solidFill>
              </a:rPr>
              <a:t>, 2D, s-process abundances, more gas processes, etc!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4"/>
          <p:cNvSpPr txBox="1"/>
          <p:nvPr>
            <p:ph idx="1" type="body"/>
          </p:nvPr>
        </p:nvSpPr>
        <p:spPr>
          <a:xfrm>
            <a:off x="311700" y="1143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MW is only a single galaxy: can’t constrain all of galaxy evolution with one data point!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compare detailed chemical evolution models to simulations→ identify MW analogues, look at range of formation pathways. Use several suites of simulations (FIRE-LATTE, TNG50, EAGLE, Auriga, etc.). Determine which processes are critical to producing realistic chemical maps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data</a:t>
            </a: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</a:t>
            </a:r>
            <a:r>
              <a:rPr lang="e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 of our chemical evolution model to directly compare to external observations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64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Milky Way in Context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6751" y="1074673"/>
            <a:ext cx="1589142" cy="1531802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65"/>
          <p:cNvSpPr txBox="1"/>
          <p:nvPr/>
        </p:nvSpPr>
        <p:spPr>
          <a:xfrm>
            <a:off x="3759876" y="871688"/>
            <a:ext cx="5266800" cy="856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2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Synopsis</a:t>
            </a:r>
            <a:endParaRPr b="1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this work, we present a novel approach to generating the mock IFS data cube of the Milky Way by making use of the SSP spectral libraries and E-Galaxia. This tool is flexible about adjustable the galaxy distance, inclination, spatial and spectral resolution, instrument properties (SAMI/Hector, MUSE, etc) and observation properties (seeing, SNR, etc.)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徽标, 公司名称&#10;&#10;描述已自动生成" id="431" name="Google Shape;431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91292" y="0"/>
            <a:ext cx="752708" cy="7527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2" name="Google Shape;432;p65"/>
          <p:cNvCxnSpPr/>
          <p:nvPr/>
        </p:nvCxnSpPr>
        <p:spPr>
          <a:xfrm>
            <a:off x="0" y="761628"/>
            <a:ext cx="9144000" cy="0"/>
          </a:xfrm>
          <a:prstGeom prst="straightConnector1">
            <a:avLst/>
          </a:prstGeom>
          <a:gradFill>
            <a:gsLst>
              <a:gs pos="0">
                <a:srgbClr val="489CD1">
                  <a:alpha val="4705"/>
                </a:srgbClr>
              </a:gs>
              <a:gs pos="1000">
                <a:srgbClr val="489CD1">
                  <a:alpha val="4705"/>
                </a:srgbClr>
              </a:gs>
              <a:gs pos="25000">
                <a:srgbClr val="A9D7B2">
                  <a:alpha val="4705"/>
                </a:srgbClr>
              </a:gs>
              <a:gs pos="50000">
                <a:srgbClr val="B92B65">
                  <a:alpha val="4705"/>
                </a:srgbClr>
              </a:gs>
              <a:gs pos="76000">
                <a:srgbClr val="9B2486">
                  <a:alpha val="4705"/>
                </a:srgbClr>
              </a:gs>
              <a:gs pos="100000">
                <a:srgbClr val="244F85">
                  <a:alpha val="4705"/>
                </a:srgbClr>
              </a:gs>
            </a:gsLst>
            <a:lin ang="0" scaled="0"/>
          </a:gradFill>
          <a:ln cap="flat" cmpd="sng" w="36000">
            <a:solidFill>
              <a:srgbClr val="489CD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33" name="Google Shape;433;p65"/>
          <p:cNvGrpSpPr/>
          <p:nvPr/>
        </p:nvGrpSpPr>
        <p:grpSpPr>
          <a:xfrm>
            <a:off x="3699613" y="1860981"/>
            <a:ext cx="5444522" cy="1802330"/>
            <a:chOff x="5212073" y="1338535"/>
            <a:chExt cx="6754991" cy="2226473"/>
          </a:xfrm>
        </p:grpSpPr>
        <p:sp>
          <p:nvSpPr>
            <p:cNvPr id="434" name="Google Shape;434;p65"/>
            <p:cNvSpPr txBox="1"/>
            <p:nvPr/>
          </p:nvSpPr>
          <p:spPr>
            <a:xfrm>
              <a:off x="5258018" y="2987508"/>
              <a:ext cx="6513300" cy="5775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-5769" l="0" r="-179" t="0"/>
              </a:stretch>
            </a:blip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/>
            </a:p>
          </p:txBody>
        </p:sp>
        <p:pic>
          <p:nvPicPr>
            <p:cNvPr id="435" name="Google Shape;435;p6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12073" y="1338535"/>
              <a:ext cx="6754991" cy="16887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6" name="Google Shape;436;p65"/>
          <p:cNvSpPr txBox="1"/>
          <p:nvPr/>
        </p:nvSpPr>
        <p:spPr>
          <a:xfrm>
            <a:off x="3762552" y="3824124"/>
            <a:ext cx="2595900" cy="1208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Ingredients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0" marL="215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E-Galaxia (Sharma et al. in prep 2022)</a:t>
            </a:r>
            <a:endParaRPr sz="1100"/>
          </a:p>
          <a:p>
            <a:pPr indent="-209550" lvl="0" marL="215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Milky Way model (Sharma et al. 2020)</a:t>
            </a:r>
            <a:endParaRPr sz="1100"/>
          </a:p>
          <a:p>
            <a:pPr indent="-209550" lvl="0" marL="215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SSP spectra libraries (MILES, PEGASE-HR, etc.)</a:t>
            </a:r>
            <a:endParaRPr sz="1100"/>
          </a:p>
          <a:p>
            <a:pPr indent="-209550" lvl="0" marL="215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pPXF (Cappellari 2017)</a:t>
            </a:r>
            <a:endParaRPr sz="1100"/>
          </a:p>
          <a:p>
            <a:pPr indent="-209550" lvl="0" marL="215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Data-cube properties</a:t>
            </a:r>
            <a:endParaRPr sz="1100"/>
          </a:p>
          <a:p>
            <a:pPr indent="-209550" lvl="0" marL="215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Instrument properties</a:t>
            </a:r>
            <a:endParaRPr sz="1100"/>
          </a:p>
        </p:txBody>
      </p:sp>
      <p:sp>
        <p:nvSpPr>
          <p:cNvPr id="437" name="Google Shape;437;p65"/>
          <p:cNvSpPr txBox="1"/>
          <p:nvPr/>
        </p:nvSpPr>
        <p:spPr>
          <a:xfrm>
            <a:off x="6422246" y="3824124"/>
            <a:ext cx="2589900" cy="12168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-1539" l="0" r="0" t="0"/>
            </a:stretch>
          </a:blip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 </a:t>
            </a:r>
            <a:endParaRPr sz="1100"/>
          </a:p>
        </p:txBody>
      </p:sp>
      <p:grpSp>
        <p:nvGrpSpPr>
          <p:cNvPr id="438" name="Google Shape;438;p65"/>
          <p:cNvGrpSpPr/>
          <p:nvPr/>
        </p:nvGrpSpPr>
        <p:grpSpPr>
          <a:xfrm>
            <a:off x="89923" y="813297"/>
            <a:ext cx="3566916" cy="4146993"/>
            <a:chOff x="119897" y="1084396"/>
            <a:chExt cx="4755888" cy="5529324"/>
          </a:xfrm>
        </p:grpSpPr>
        <p:grpSp>
          <p:nvGrpSpPr>
            <p:cNvPr id="439" name="Google Shape;439;p65"/>
            <p:cNvGrpSpPr/>
            <p:nvPr/>
          </p:nvGrpSpPr>
          <p:grpSpPr>
            <a:xfrm>
              <a:off x="119897" y="1084396"/>
              <a:ext cx="4755888" cy="5529324"/>
              <a:chOff x="101600" y="1193628"/>
              <a:chExt cx="4229336" cy="4917140"/>
            </a:xfrm>
          </p:grpSpPr>
          <p:pic>
            <p:nvPicPr>
              <p:cNvPr id="440" name="Google Shape;440;p65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101600" y="1193628"/>
                <a:ext cx="4190058" cy="41900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1" name="Google Shape;441;p65"/>
              <p:cNvSpPr txBox="1"/>
              <p:nvPr/>
            </p:nvSpPr>
            <p:spPr>
              <a:xfrm>
                <a:off x="140836" y="5233868"/>
                <a:ext cx="4190100" cy="876900"/>
              </a:xfrm>
              <a:prstGeom prst="rect">
                <a:avLst/>
              </a:prstGeom>
              <a:blipFill rotWithShape="1">
                <a:blip r:embed="rId9">
                  <a:alphaModFix/>
                </a:blip>
                <a:stretch>
                  <a:fillRect b="-3749" l="0" r="0" t="0"/>
                </a:stretch>
              </a:blip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>
                    <a:latin typeface="Arial"/>
                    <a:ea typeface="Arial"/>
                    <a:cs typeface="Arial"/>
                    <a:sym typeface="Arial"/>
                  </a:rPr>
                  <a:t> </a:t>
                </a:r>
                <a:endParaRPr sz="1100"/>
              </a:p>
            </p:txBody>
          </p:sp>
        </p:grpSp>
        <p:sp>
          <p:nvSpPr>
            <p:cNvPr id="442" name="Google Shape;442;p65"/>
            <p:cNvSpPr/>
            <p:nvPr/>
          </p:nvSpPr>
          <p:spPr>
            <a:xfrm>
              <a:off x="3844471" y="2402931"/>
              <a:ext cx="45600" cy="45600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43" name="Google Shape;443;p65"/>
          <p:cNvCxnSpPr/>
          <p:nvPr/>
        </p:nvCxnSpPr>
        <p:spPr>
          <a:xfrm flipH="1">
            <a:off x="205814" y="1830364"/>
            <a:ext cx="2675700" cy="9909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44" name="Google Shape;444;p65"/>
          <p:cNvCxnSpPr/>
          <p:nvPr/>
        </p:nvCxnSpPr>
        <p:spPr>
          <a:xfrm>
            <a:off x="2917926" y="1830364"/>
            <a:ext cx="579600" cy="9909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5" name="Google Shape;445;p65"/>
          <p:cNvSpPr/>
          <p:nvPr/>
        </p:nvSpPr>
        <p:spPr>
          <a:xfrm rot="5400000">
            <a:off x="3657455" y="1637454"/>
            <a:ext cx="150300" cy="4701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65"/>
          <p:cNvSpPr txBox="1"/>
          <p:nvPr/>
        </p:nvSpPr>
        <p:spPr>
          <a:xfrm>
            <a:off x="-216887" y="8962"/>
            <a:ext cx="8116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Milky Way in Context: Building an IFS Data Cube of the Galaxy</a:t>
            </a:r>
            <a:endParaRPr b="1" sz="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Purmortal (Zixian) Wang</a:t>
            </a:r>
            <a:r>
              <a:rPr b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zwan0382@uni.sydney.edu.au</a:t>
            </a: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Michael Hayden, Sanjib Sharma, Jesse van de Sande, Joss Bland-Hawthorn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Sydney Institute for Astronomy, School of Physics, A28, The University of Sydney, NSW, 2006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7" name="Google Shape;447;p6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50725" y="0"/>
            <a:ext cx="1493400" cy="12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6"/>
          <p:cNvSpPr txBox="1"/>
          <p:nvPr>
            <p:ph type="title"/>
          </p:nvPr>
        </p:nvSpPr>
        <p:spPr>
          <a:xfrm>
            <a:off x="802386" y="310037"/>
            <a:ext cx="29472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entury Gothic"/>
              <a:buNone/>
            </a:pPr>
            <a:r>
              <a:rPr lang="en" sz="2100"/>
              <a:t>For external galaxies...</a:t>
            </a:r>
            <a:endParaRPr sz="2100"/>
          </a:p>
        </p:txBody>
      </p:sp>
      <p:sp>
        <p:nvSpPr>
          <p:cNvPr id="454" name="Google Shape;454;p66"/>
          <p:cNvSpPr txBox="1"/>
          <p:nvPr/>
        </p:nvSpPr>
        <p:spPr>
          <a:xfrm>
            <a:off x="5392882" y="310037"/>
            <a:ext cx="29472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entury Gothic"/>
              <a:buNone/>
            </a:pPr>
            <a:r>
              <a:rPr b="1" lang="en" sz="2100" cap="none">
                <a:latin typeface="Century Gothic"/>
                <a:ea typeface="Century Gothic"/>
                <a:cs typeface="Century Gothic"/>
                <a:sym typeface="Century Gothic"/>
              </a:rPr>
              <a:t>For MW datacubes…</a:t>
            </a:r>
            <a:endParaRPr b="1" sz="2100" cap="none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5" name="Google Shape;455;p66"/>
          <p:cNvSpPr txBox="1"/>
          <p:nvPr/>
        </p:nvSpPr>
        <p:spPr>
          <a:xfrm>
            <a:off x="1245325" y="944100"/>
            <a:ext cx="2575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Integrated spectrum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56" name="Google Shape;456;p66"/>
          <p:cNvSpPr/>
          <p:nvPr/>
        </p:nvSpPr>
        <p:spPr>
          <a:xfrm>
            <a:off x="2071161" y="1221089"/>
            <a:ext cx="2049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57" name="Google Shape;457;p66"/>
          <p:cNvSpPr txBox="1"/>
          <p:nvPr/>
        </p:nvSpPr>
        <p:spPr>
          <a:xfrm>
            <a:off x="902099" y="1523000"/>
            <a:ext cx="3249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Kinematics (v, v_sig, h3, h4)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58" name="Google Shape;458;p66"/>
          <p:cNvSpPr/>
          <p:nvPr/>
        </p:nvSpPr>
        <p:spPr>
          <a:xfrm>
            <a:off x="2071161" y="1844439"/>
            <a:ext cx="2049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59" name="Google Shape;459;p66"/>
          <p:cNvSpPr/>
          <p:nvPr/>
        </p:nvSpPr>
        <p:spPr>
          <a:xfrm>
            <a:off x="2308336" y="1255921"/>
            <a:ext cx="11367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PPXF+MILES, etc</a:t>
            </a:r>
            <a:endParaRPr sz="9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0" name="Google Shape;460;p66"/>
          <p:cNvSpPr/>
          <p:nvPr/>
        </p:nvSpPr>
        <p:spPr>
          <a:xfrm>
            <a:off x="2308334" y="1862667"/>
            <a:ext cx="9336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PPXF+MILES</a:t>
            </a:r>
            <a:endParaRPr sz="9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1" name="Google Shape;461;p66"/>
          <p:cNvSpPr txBox="1"/>
          <p:nvPr/>
        </p:nvSpPr>
        <p:spPr>
          <a:xfrm>
            <a:off x="902104" y="2156788"/>
            <a:ext cx="25431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Chemical composition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2" name="Google Shape;462;p66"/>
          <p:cNvSpPr txBox="1"/>
          <p:nvPr/>
        </p:nvSpPr>
        <p:spPr>
          <a:xfrm>
            <a:off x="5002852" y="4688088"/>
            <a:ext cx="36384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Age, [Fe/H], [α/Fe], LOSVD distributions from Chen+Hayden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3" name="Google Shape;463;p66"/>
          <p:cNvSpPr/>
          <p:nvPr/>
        </p:nvSpPr>
        <p:spPr>
          <a:xfrm rot="10800000">
            <a:off x="6718315" y="4371731"/>
            <a:ext cx="2046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4" name="Google Shape;464;p66"/>
          <p:cNvSpPr txBox="1"/>
          <p:nvPr/>
        </p:nvSpPr>
        <p:spPr>
          <a:xfrm>
            <a:off x="4525985" y="4130749"/>
            <a:ext cx="4573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MW analytical model (~10e8 particles)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5" name="Google Shape;465;p66"/>
          <p:cNvSpPr/>
          <p:nvPr/>
        </p:nvSpPr>
        <p:spPr>
          <a:xfrm>
            <a:off x="7062920" y="4421035"/>
            <a:ext cx="10047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Galaxia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6" name="Google Shape;466;p66"/>
          <p:cNvSpPr/>
          <p:nvPr/>
        </p:nvSpPr>
        <p:spPr>
          <a:xfrm rot="10800000">
            <a:off x="6718315" y="3827538"/>
            <a:ext cx="2046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467" name="Google Shape;46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3585" y="2772912"/>
            <a:ext cx="2171240" cy="208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366" y="2516333"/>
            <a:ext cx="1983704" cy="2514041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66"/>
          <p:cNvSpPr txBox="1"/>
          <p:nvPr/>
        </p:nvSpPr>
        <p:spPr>
          <a:xfrm>
            <a:off x="1970483" y="4805768"/>
            <a:ext cx="25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Martig et al. 2021</a:t>
            </a:r>
            <a:endParaRPr sz="9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0" name="Google Shape;470;p66"/>
          <p:cNvSpPr txBox="1"/>
          <p:nvPr/>
        </p:nvSpPr>
        <p:spPr>
          <a:xfrm>
            <a:off x="4659877" y="3557243"/>
            <a:ext cx="4248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MW view externally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1" name="Google Shape;471;p66"/>
          <p:cNvSpPr/>
          <p:nvPr/>
        </p:nvSpPr>
        <p:spPr>
          <a:xfrm>
            <a:off x="7062919" y="3876985"/>
            <a:ext cx="17187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Distance, inclination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2" name="Google Shape;472;p66"/>
          <p:cNvSpPr/>
          <p:nvPr/>
        </p:nvSpPr>
        <p:spPr>
          <a:xfrm rot="10800000">
            <a:off x="6718315" y="3267314"/>
            <a:ext cx="2046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3" name="Google Shape;473;p66"/>
          <p:cNvSpPr/>
          <p:nvPr/>
        </p:nvSpPr>
        <p:spPr>
          <a:xfrm>
            <a:off x="7062919" y="3322117"/>
            <a:ext cx="13449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Spatial binning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4" name="Google Shape;474;p66"/>
          <p:cNvSpPr txBox="1"/>
          <p:nvPr/>
        </p:nvSpPr>
        <p:spPr>
          <a:xfrm>
            <a:off x="4798802" y="2977202"/>
            <a:ext cx="4248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Particles (mass, age, [Fe/H], [α/Fe], V_los)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5" name="Google Shape;475;p66"/>
          <p:cNvSpPr/>
          <p:nvPr/>
        </p:nvSpPr>
        <p:spPr>
          <a:xfrm rot="10800000">
            <a:off x="6710552" y="2678247"/>
            <a:ext cx="2046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6" name="Google Shape;476;p66"/>
          <p:cNvSpPr/>
          <p:nvPr/>
        </p:nvSpPr>
        <p:spPr>
          <a:xfrm>
            <a:off x="7062918" y="2723158"/>
            <a:ext cx="10047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MILES SSP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7" name="Google Shape;477;p66"/>
          <p:cNvSpPr txBox="1"/>
          <p:nvPr/>
        </p:nvSpPr>
        <p:spPr>
          <a:xfrm>
            <a:off x="5884479" y="2413775"/>
            <a:ext cx="2756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Integrated spectrum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8" name="Google Shape;478;p66"/>
          <p:cNvSpPr/>
          <p:nvPr/>
        </p:nvSpPr>
        <p:spPr>
          <a:xfrm rot="10800000">
            <a:off x="6710552" y="2122259"/>
            <a:ext cx="204600" cy="302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9" name="Google Shape;479;p66"/>
          <p:cNvSpPr/>
          <p:nvPr/>
        </p:nvSpPr>
        <p:spPr>
          <a:xfrm>
            <a:off x="6999768" y="2186550"/>
            <a:ext cx="1845300" cy="222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15E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Instrument properties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480" name="Google Shape;480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8533" y="924936"/>
            <a:ext cx="3490913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91375"/>
            <a:ext cx="2178799" cy="18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8675" y="3329375"/>
            <a:ext cx="3065775" cy="148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2026" y="391550"/>
            <a:ext cx="2923124" cy="2937834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7"/>
          <p:cNvSpPr txBox="1"/>
          <p:nvPr/>
        </p:nvSpPr>
        <p:spPr>
          <a:xfrm>
            <a:off x="2846425" y="4770250"/>
            <a:ext cx="128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Martig+2022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489" name="Google Shape;489;p67"/>
          <p:cNvSpPr txBox="1"/>
          <p:nvPr/>
        </p:nvSpPr>
        <p:spPr>
          <a:xfrm>
            <a:off x="5501150" y="548025"/>
            <a:ext cx="251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490" name="Google Shape;490;p67"/>
          <p:cNvSpPr txBox="1"/>
          <p:nvPr>
            <p:ph idx="4294967295" type="body"/>
          </p:nvPr>
        </p:nvSpPr>
        <p:spPr>
          <a:xfrm>
            <a:off x="5313950" y="494800"/>
            <a:ext cx="3387300" cy="45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GECKOS</a:t>
            </a:r>
            <a:r>
              <a:rPr lang="en" sz="1400">
                <a:solidFill>
                  <a:schemeClr val="dk1"/>
                </a:solidFill>
              </a:rPr>
              <a:t>: Large ESO Program /w MUSE: </a:t>
            </a:r>
            <a:r>
              <a:rPr b="1" lang="en" sz="1400">
                <a:solidFill>
                  <a:schemeClr val="dk1"/>
                </a:solidFill>
              </a:rPr>
              <a:t>340h observing time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Observe 35 edge-on galaxies to very high S/N out to large Re (~3Re)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Range of star formation rate+histories: What drives disk galaxy evolution?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Measure stellar populations of disks, identify accreted structures, measure outflows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Apply detailed chemical modeling from MW to these external systems 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491" name="Google Shape;491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" y="3228795"/>
            <a:ext cx="2013225" cy="174991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67"/>
          <p:cNvSpPr txBox="1"/>
          <p:nvPr/>
        </p:nvSpPr>
        <p:spPr>
          <a:xfrm>
            <a:off x="4016800" y="156100"/>
            <a:ext cx="864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NGC 5746</a:t>
            </a:r>
            <a:endParaRPr sz="1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493" name="Google Shape;493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66905" y="-86375"/>
            <a:ext cx="1444151" cy="1407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8"/>
          <p:cNvSpPr txBox="1"/>
          <p:nvPr>
            <p:ph idx="1" type="body"/>
          </p:nvPr>
        </p:nvSpPr>
        <p:spPr>
          <a:xfrm>
            <a:off x="311700" y="1018450"/>
            <a:ext cx="8520600" cy="38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Developed the first chemical evolution model that reproduces most observables (chemical maps, MDF skewness, etc)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Radial mixing important to match observations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No Major Merger Needed →bimodal chemical disks potentially common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Lots of Room to Explore: neutron capture abundances, galactic fountains, non-axis symmetric structure (bar, spiral arm) → azimuthal variation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Using the Milky Way as a Testbed for Galaxy Evolution: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Building MW Datacubes for a range of distances, inclinations, stellar libraries, instruments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Comparing Models to Simulations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GECKOS: ESO MUSE Program to Obtain High Quality Observations for Detailed Comparisons</a:t>
            </a:r>
            <a:endParaRPr sz="1600"/>
          </a:p>
        </p:txBody>
      </p:sp>
      <p:sp>
        <p:nvSpPr>
          <p:cNvPr id="499" name="Google Shape;499;p68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	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