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eg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5" r:id="rId1"/>
    <p:sldMasterId id="2147483697" r:id="rId2"/>
  </p:sldMasterIdLst>
  <p:notesMasterIdLst>
    <p:notesMasterId r:id="rId21"/>
  </p:notesMasterIdLst>
  <p:handoutMasterIdLst>
    <p:handoutMasterId r:id="rId22"/>
  </p:handoutMasterIdLst>
  <p:sldIdLst>
    <p:sldId id="256" r:id="rId3"/>
    <p:sldId id="665" r:id="rId4"/>
    <p:sldId id="652" r:id="rId5"/>
    <p:sldId id="680" r:id="rId6"/>
    <p:sldId id="681" r:id="rId7"/>
    <p:sldId id="663" r:id="rId8"/>
    <p:sldId id="673" r:id="rId9"/>
    <p:sldId id="676" r:id="rId10"/>
    <p:sldId id="672" r:id="rId11"/>
    <p:sldId id="671" r:id="rId12"/>
    <p:sldId id="675" r:id="rId13"/>
    <p:sldId id="666" r:id="rId14"/>
    <p:sldId id="667" r:id="rId15"/>
    <p:sldId id="668" r:id="rId16"/>
    <p:sldId id="669" r:id="rId17"/>
    <p:sldId id="670" r:id="rId18"/>
    <p:sldId id="682" r:id="rId19"/>
    <p:sldId id="679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728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howGuides="1">
      <p:cViewPr varScale="1">
        <p:scale>
          <a:sx n="121" d="100"/>
          <a:sy n="121" d="100"/>
        </p:scale>
        <p:origin x="696" y="176"/>
      </p:cViewPr>
      <p:guideLst>
        <p:guide orient="horz" pos="1728"/>
        <p:guide pos="29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4" d="100"/>
          <a:sy n="154" d="100"/>
        </p:scale>
        <p:origin x="-376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317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317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317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225799BB-DF40-8C4E-8CA9-55E183561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93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5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B48E1A7-6D9A-2A4B-8EB7-14EA362C5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42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9F9B94D-7098-0843-AC2E-A18DD6BC483C}" type="slidenum">
              <a:rPr lang="en-US" sz="1200">
                <a:latin typeface="Times New Roman" charset="0"/>
              </a:rPr>
              <a:pPr/>
              <a:t>1</a:t>
            </a:fld>
            <a:endParaRPr lang="en-US" sz="1200">
              <a:latin typeface="Times New Roman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63B39-25CD-734F-8131-C8EA6922F4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9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31CE2-1AE8-1841-BD9E-73E019BCD1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90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040BA-4C4C-AF41-9FC2-333071C51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31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7" y="1676402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76402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0B5D7-995A-E84A-9CD5-FA585122A2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B5FC8-7A21-F347-B991-2CAD6DEBA3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286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1F08-3713-2840-8DD6-99FC0B6068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31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730BF-6F0F-3543-AEB1-3E180F102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18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9DBE4-AF4E-5743-91EB-7E5FB35966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8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9A0C3-8D32-494C-94DE-41FEC5859D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98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752D0-A050-0F44-917B-0C3E88BEE8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39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90" y="152402"/>
            <a:ext cx="2135187" cy="59467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7" y="152402"/>
            <a:ext cx="6253163" cy="59467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3D79B-92A0-B941-88C6-B9B7DF764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90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1058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76401"/>
            <a:ext cx="854075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1625" y="3963989"/>
            <a:ext cx="8540750" cy="2135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98D0C-97B1-6F47-AE50-1431B9D6D0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38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4800" y="152400"/>
            <a:ext cx="851058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7" y="1676401"/>
            <a:ext cx="4194175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2" y="1676401"/>
            <a:ext cx="4194175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1627" y="3963989"/>
            <a:ext cx="4194175" cy="2135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2" y="3963989"/>
            <a:ext cx="4194175" cy="2135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5F904-6E18-E24A-8AF7-5E30466135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41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9218B-069C-5D4E-86B8-A9CF4A2BBA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29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B0626-E4E2-3647-A314-0029B6CEE3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10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1CEF3-7E8C-9E4B-8AEF-A6831DD9F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68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622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DF894-D16C-3A49-B2D0-354ABD2E1A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25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0D65F-DA67-AF49-80AD-3DDC2518B2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49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03DCB-B15D-9149-9FE6-5542804FF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959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E4BD6-B76F-A047-B1AD-9CFEC676B8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301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773EA-D7CA-7947-9E2F-2AC5B6715C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91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966F8-524D-9241-9420-415FC07E7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95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336F0-ACBB-1F42-BAB8-4AC0759A5A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577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457200"/>
            <a:ext cx="154305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0" y="457200"/>
            <a:ext cx="447675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8F644-010A-0745-88C0-6B0E0E377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47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4800" y="152400"/>
            <a:ext cx="85105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399" dir="27000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510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2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5720" dist="12700" dir="27000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" dir="27000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" dir="27000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" dir="27000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AE15202-3451-A44F-988A-24E2D31D5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4">
              <a:lumMod val="10000"/>
            </a:schemeClr>
          </a:solidFill>
          <a:effectLst/>
          <a:latin typeface="Arial Rounded MT Bold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400">
          <a:solidFill>
            <a:schemeClr val="accent4">
              <a:lumMod val="10000"/>
            </a:schemeClr>
          </a:solidFill>
          <a:latin typeface="Arial Rounded MT Bold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0" y="457200"/>
            <a:ext cx="617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25399" dir="2700000" algn="ctr" rotWithShape="0">
              <a:schemeClr val="bg2">
                <a:alpha val="99962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62200" y="1981200"/>
            <a:ext cx="6096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25399" dir="2700000" algn="ctr" rotWithShape="0">
              <a:schemeClr val="bg2">
                <a:alpha val="99962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25399" dir="2700000" algn="ctr" rotWithShape="0">
              <a:schemeClr val="bg2">
                <a:alpha val="99962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25399" dir="2700000" algn="ctr" rotWithShape="0">
              <a:schemeClr val="bg2">
                <a:alpha val="99962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25399" dir="2700000" algn="ctr" rotWithShape="0">
              <a:schemeClr val="bg2">
                <a:alpha val="99962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charset="0"/>
              </a:defRPr>
            </a:lvl1pPr>
          </a:lstStyle>
          <a:p>
            <a:pPr>
              <a:defRPr/>
            </a:pPr>
            <a:fld id="{E3263181-3C7C-AC44-9720-A51EA7D40C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5367" name="Picture 7" descr="ssc_logo_small"/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1"/>
            <a:ext cx="1524000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2" descr="ctlogo_paleyellow_7c"/>
          <p:cNvPicPr>
            <a:picLocks noChangeAspect="1" noChangeArrowheads="1"/>
          </p:cNvPicPr>
          <p:nvPr userDrawn="1"/>
        </p:nvPicPr>
        <p:blipFill>
          <a:blip r:embed="rId15">
            <a:clrChange>
              <a:clrFrom>
                <a:srgbClr val="3F00FF"/>
              </a:clrFrom>
              <a:clrTo>
                <a:srgbClr val="3F00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52401"/>
            <a:ext cx="9906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6pPr>
      <a:lvl7pPr marL="9144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7pPr>
      <a:lvl8pPr marL="13716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8pPr>
      <a:lvl9pPr marL="18288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Monotype Sorts" charset="0"/>
        <a:buChar char="F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Monotype Sorts" charset="0"/>
        <a:buChar char="F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Monotype Sorts" charset="0"/>
        <a:buChar char="F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Monotype Sorts" charset="0"/>
        <a:buChar char="F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Monotype Sorts" charset="0"/>
        <a:buChar char="F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Monotype Sorts" charset="2"/>
        <a:buChar char="F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Monotype Sorts" charset="2"/>
        <a:buChar char="F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Monotype Sorts" charset="2"/>
        <a:buChar char="F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Monotype Sorts" charset="2"/>
        <a:buChar char="F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eg"/><Relationship Id="rId1" Type="http://schemas.microsoft.com/office/2007/relationships/media" Target="../media/media1.mpe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228600" y="457200"/>
            <a:ext cx="547793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25399" dir="2700000" algn="ctr" rotWithShape="0">
              <a:schemeClr val="bg2">
                <a:alpha val="99962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 eaLnBrk="1" hangingPunct="1">
              <a:defRPr/>
            </a:pPr>
            <a:r>
              <a:rPr kumimoji="1" lang="en-US" sz="36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br>
              <a:rPr kumimoji="1" lang="en-US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kumimoji="1" lang="en-US" sz="3200" dirty="0">
                <a:latin typeface="Tahoma" charset="0"/>
                <a:ea typeface="ＭＳ Ｐゴシック" charset="0"/>
                <a:cs typeface="ＭＳ Ｐゴシック" charset="0"/>
              </a:rPr>
              <a:t>Extending Globular Cluster Tidal Streams</a:t>
            </a:r>
          </a:p>
          <a:p>
            <a:pPr algn="l" eaLnBrk="1" hangingPunct="1">
              <a:defRPr/>
            </a:pPr>
            <a:endParaRPr kumimoji="1" lang="en-US" sz="3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algn="l" eaLnBrk="1" hangingPunct="1">
              <a:defRPr/>
            </a:pPr>
            <a:endParaRPr kumimoji="1"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5791200" y="4800600"/>
            <a:ext cx="3124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25399" dir="2700000" algn="ctr" rotWithShape="0">
              <a:schemeClr val="bg2">
                <a:alpha val="99962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ahoma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>
              <a:defRPr/>
            </a:pPr>
            <a:br>
              <a:rPr kumimoji="1" lang="en-US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kumimoji="1" lang="en-US" sz="2400" dirty="0">
                <a:latin typeface="Tahoma" charset="0"/>
                <a:ea typeface="ＭＳ Ｐゴシック" charset="0"/>
                <a:cs typeface="ＭＳ Ｐゴシック" charset="0"/>
              </a:rPr>
              <a:t>Carl Grillmair</a:t>
            </a:r>
            <a:br>
              <a:rPr kumimoji="1"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kumimoji="1" lang="en-US" sz="2400" dirty="0">
                <a:latin typeface="Tahoma" charset="0"/>
                <a:ea typeface="ＭＳ Ｐゴシック" charset="0"/>
                <a:cs typeface="ＭＳ Ｐゴシック" charset="0"/>
              </a:rPr>
              <a:t>20 September, 2022 </a:t>
            </a:r>
            <a:endParaRPr kumimoji="1"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324600"/>
            <a:ext cx="1447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Credit: Don Dixon</a:t>
            </a:r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E315DDE-E837-7F19-F583-669EBCEEC2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0" y="76200"/>
            <a:ext cx="17272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A Long, Long Time Ago…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024646"/>
            <a:ext cx="7924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Grillmair, Freeman, Irwin, &amp; Quinn 1995</a:t>
            </a: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42BFFF41-42FC-C342-ED3B-DEE138230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687" y="1752600"/>
            <a:ext cx="3334407" cy="2425023"/>
          </a:xfrm>
          <a:prstGeom prst="rect">
            <a:avLst/>
          </a:prstGeom>
        </p:spPr>
      </p:pic>
      <p:pic>
        <p:nvPicPr>
          <p:cNvPr id="11" name="Picture 10" descr="Diagram, engineering drawing&#10;&#10;Description automatically generated">
            <a:extLst>
              <a:ext uri="{FF2B5EF4-FFF2-40B4-BE49-F238E27FC236}">
                <a16:creationId xmlns:a16="http://schemas.microsoft.com/office/drawing/2014/main" id="{AF986E32-DB6F-DF73-E329-5A368CE49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099" y="1678502"/>
            <a:ext cx="2744327" cy="2415914"/>
          </a:xfrm>
          <a:prstGeom prst="rect">
            <a:avLst/>
          </a:prstGeom>
        </p:spPr>
      </p:pic>
      <p:pic>
        <p:nvPicPr>
          <p:cNvPr id="13" name="Picture 12" descr="Chart, scatter chart&#10;&#10;Description automatically generated">
            <a:extLst>
              <a:ext uri="{FF2B5EF4-FFF2-40B4-BE49-F238E27FC236}">
                <a16:creationId xmlns:a16="http://schemas.microsoft.com/office/drawing/2014/main" id="{5FB91509-D7E3-A117-87D2-AB478DC1E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687" y="3886199"/>
            <a:ext cx="3334407" cy="2446427"/>
          </a:xfrm>
          <a:prstGeom prst="rect">
            <a:avLst/>
          </a:prstGeom>
        </p:spPr>
      </p:pic>
      <p:pic>
        <p:nvPicPr>
          <p:cNvPr id="15" name="Picture 14" descr="Diagram, engineering drawing&#10;&#10;Description automatically generated">
            <a:extLst>
              <a:ext uri="{FF2B5EF4-FFF2-40B4-BE49-F238E27FC236}">
                <a16:creationId xmlns:a16="http://schemas.microsoft.com/office/drawing/2014/main" id="{0E3C0D43-F035-9CD2-3A8A-884A4CB61F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3844" y="4094416"/>
            <a:ext cx="2656315" cy="249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53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Why Extend Globular Cluster Streams?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066800"/>
            <a:ext cx="7924800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Known globular cluster streams are very cold, with velocity dispersions of ~2 km/sec (</a:t>
            </a:r>
            <a:r>
              <a:rPr lang="en-US" sz="1800" dirty="0" err="1">
                <a:solidFill>
                  <a:schemeClr val="accent4">
                    <a:lumMod val="10000"/>
                  </a:schemeClr>
                </a:solidFill>
              </a:rPr>
              <a:t>eg.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 GD-1, </a:t>
            </a:r>
            <a:r>
              <a:rPr lang="en-US" sz="1800" dirty="0" err="1">
                <a:solidFill>
                  <a:schemeClr val="accent4">
                    <a:lumMod val="10000"/>
                  </a:schemeClr>
                </a:solidFill>
              </a:rPr>
              <a:t>Gialluca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 et al. 2021, Pal 5 – Kuzma et al. 2022).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Trajectories and velocities of stars are extremely sensitive to perturbations (e.g. dark matter </a:t>
            </a:r>
            <a:r>
              <a:rPr lang="en-US" sz="1800" dirty="0" err="1">
                <a:solidFill>
                  <a:schemeClr val="accent4">
                    <a:lumMod val="10000"/>
                  </a:schemeClr>
                </a:solidFill>
              </a:rPr>
              <a:t>subhalos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 – Carlberg 2009) and variations in the global potential.</a:t>
            </a: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The physical characteristics of globular clusters (distances, radial velocities, proper motions, stellar populations) are generally very well measured.</a:t>
            </a: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An extant progenitor enables better modeling of the stripping process and the expected trajectories of stripped stars.</a:t>
            </a: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The information content of individual streams depends strongly on length, and streams on high-Z, eccentric orbits better constrain the shape of the potential (</a:t>
            </a:r>
            <a:r>
              <a:rPr lang="en-US" sz="1800" dirty="0" err="1">
                <a:solidFill>
                  <a:schemeClr val="accent4">
                    <a:lumMod val="10000"/>
                  </a:schemeClr>
                </a:solidFill>
              </a:rPr>
              <a:t>Bonaca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 &amp; Hogg 2018).</a:t>
            </a:r>
          </a:p>
          <a:p>
            <a:pPr lvl="1"/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923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GD-1 Impact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393A80-3823-CF2C-1602-3B4DCB97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24000"/>
            <a:ext cx="7772400" cy="30738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048286-52F2-3FEA-708A-C0248C80165F}"/>
              </a:ext>
            </a:extLst>
          </p:cNvPr>
          <p:cNvSpPr txBox="1"/>
          <p:nvPr/>
        </p:nvSpPr>
        <p:spPr>
          <a:xfrm>
            <a:off x="3200400" y="4597830"/>
            <a:ext cx="247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accent4">
                    <a:lumMod val="10000"/>
                  </a:schemeClr>
                </a:solidFill>
              </a:rPr>
              <a:t>Bonaca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 et al. 2019</a:t>
            </a:r>
          </a:p>
        </p:txBody>
      </p:sp>
    </p:spTree>
    <p:extLst>
      <p:ext uri="{BB962C8B-B14F-4D97-AF65-F5344CB8AC3E}">
        <p14:creationId xmlns:p14="http://schemas.microsoft.com/office/powerpoint/2010/main" val="2728405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Why Extend Globular Cluster Streams?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066800"/>
            <a:ext cx="7924800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Known globular cluster streams are very cold, with velocity dispersions of ~2 km/sec (</a:t>
            </a:r>
            <a:r>
              <a:rPr lang="en-US" sz="1800" dirty="0" err="1">
                <a:solidFill>
                  <a:schemeClr val="accent4">
                    <a:lumMod val="10000"/>
                  </a:schemeClr>
                </a:solidFill>
              </a:rPr>
              <a:t>eg.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 GD-1, </a:t>
            </a:r>
            <a:r>
              <a:rPr lang="en-US" sz="1800" dirty="0" err="1">
                <a:solidFill>
                  <a:schemeClr val="accent4">
                    <a:lumMod val="10000"/>
                  </a:schemeClr>
                </a:solidFill>
              </a:rPr>
              <a:t>Gialluca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 et al. 2021, Pal 5 – Kuzma et al. 2022).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Trajectories and velocities of stars are extremely sensitive to perturbations (e.g. dark matter </a:t>
            </a:r>
            <a:r>
              <a:rPr lang="en-US" sz="1800" dirty="0" err="1">
                <a:solidFill>
                  <a:schemeClr val="accent4">
                    <a:lumMod val="10000"/>
                  </a:schemeClr>
                </a:solidFill>
              </a:rPr>
              <a:t>subhalos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 – Carlberg 2009) and variations in the global potential.</a:t>
            </a: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The physical characteristics of globular clusters (distances, radial velocities, proper motions, stellar populations) are generally very well measured.</a:t>
            </a: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An extant progenitor enables better modeling of the stripping process and the expected trajectories of stripped stars.</a:t>
            </a: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The information content of individual streams depends strongly on length, and streams on high-Z, eccentric orbits better constrain the shape of the potential (</a:t>
            </a:r>
            <a:r>
              <a:rPr lang="en-US" sz="1800" dirty="0" err="1">
                <a:solidFill>
                  <a:schemeClr val="accent4">
                    <a:lumMod val="10000"/>
                  </a:schemeClr>
                </a:solidFill>
              </a:rPr>
              <a:t>Bonaca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 &amp; Hogg 2018).</a:t>
            </a:r>
          </a:p>
          <a:p>
            <a:pPr lvl="1"/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791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Gaia!</a:t>
            </a:r>
          </a:p>
        </p:txBody>
      </p:sp>
      <p:pic>
        <p:nvPicPr>
          <p:cNvPr id="5" name="Picture 4" descr="A space capsule in space&#10;&#10;Description automatically generated with low confidence">
            <a:extLst>
              <a:ext uri="{FF2B5EF4-FFF2-40B4-BE49-F238E27FC236}">
                <a16:creationId xmlns:a16="http://schemas.microsoft.com/office/drawing/2014/main" id="{E769FE84-F21E-8ED4-E478-EE408E395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79243"/>
            <a:ext cx="3848100" cy="2549757"/>
          </a:xfrm>
          <a:prstGeom prst="rect">
            <a:avLst/>
          </a:prstGeom>
        </p:spPr>
      </p:pic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62E42DA6-D466-DBAC-5C7F-BCEB24042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342" y="1371599"/>
            <a:ext cx="5171418" cy="46071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BCBAF6-6390-CD7D-72AB-7C3AC19F7FFD}"/>
              </a:ext>
            </a:extLst>
          </p:cNvPr>
          <p:cNvSpPr txBox="1"/>
          <p:nvPr/>
        </p:nvSpPr>
        <p:spPr>
          <a:xfrm>
            <a:off x="4876800" y="5978756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4">
                    <a:lumMod val="10000"/>
                  </a:schemeClr>
                </a:solidFill>
              </a:rPr>
              <a:t>Ibata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 et al. 2021</a:t>
            </a:r>
          </a:p>
        </p:txBody>
      </p:sp>
    </p:spTree>
    <p:extLst>
      <p:ext uri="{BB962C8B-B14F-4D97-AF65-F5344CB8AC3E}">
        <p14:creationId xmlns:p14="http://schemas.microsoft.com/office/powerpoint/2010/main" val="17139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Streams, Streams, and More Streams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6FB4EC-F0A5-973F-DF6A-FA0C4C2B1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838200"/>
            <a:ext cx="7772400" cy="49995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97D191-8ABA-684F-C62B-E1EA63E401A8}"/>
              </a:ext>
            </a:extLst>
          </p:cNvPr>
          <p:cNvSpPr txBox="1"/>
          <p:nvPr/>
        </p:nvSpPr>
        <p:spPr>
          <a:xfrm>
            <a:off x="3791294" y="5943600"/>
            <a:ext cx="1537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4">
                    <a:lumMod val="10000"/>
                  </a:schemeClr>
                </a:solidFill>
              </a:rPr>
              <a:t>Mateu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3764159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Gaia Proper Motions Are REALLY Good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CF6D31-AB38-BBA7-CB4B-5503D9EFA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85800"/>
            <a:ext cx="7772400" cy="43779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78CB40-CDFF-8DFF-DDF0-318404BF6A52}"/>
              </a:ext>
            </a:extLst>
          </p:cNvPr>
          <p:cNvSpPr txBox="1"/>
          <p:nvPr/>
        </p:nvSpPr>
        <p:spPr>
          <a:xfrm>
            <a:off x="3619500" y="4863668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Grillmair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E2E1F1-D166-B605-A9FC-69A60DEA7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278" y="4571820"/>
            <a:ext cx="2678112" cy="20506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29DF01-4E3B-1ED0-6439-A37CBA38E63C}"/>
              </a:ext>
            </a:extLst>
          </p:cNvPr>
          <p:cNvSpPr txBox="1"/>
          <p:nvPr/>
        </p:nvSpPr>
        <p:spPr>
          <a:xfrm>
            <a:off x="4267200" y="5972145"/>
            <a:ext cx="2291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4">
                    <a:lumMod val="10000"/>
                  </a:schemeClr>
                </a:solidFill>
              </a:rPr>
              <a:t>Ibata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 et al. 2021</a:t>
            </a:r>
          </a:p>
        </p:txBody>
      </p:sp>
    </p:spTree>
    <p:extLst>
      <p:ext uri="{BB962C8B-B14F-4D97-AF65-F5344CB8AC3E}">
        <p14:creationId xmlns:p14="http://schemas.microsoft.com/office/powerpoint/2010/main" val="290629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NGC 7089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B726A3-5C3B-0B20-DB9C-2FA2E4A53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94" y="914400"/>
            <a:ext cx="7772400" cy="53363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C875FD-40E6-A577-8E5C-ECF399C528A6}"/>
              </a:ext>
            </a:extLst>
          </p:cNvPr>
          <p:cNvSpPr txBox="1"/>
          <p:nvPr/>
        </p:nvSpPr>
        <p:spPr>
          <a:xfrm>
            <a:off x="3607594" y="6237396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Grillmair 2022</a:t>
            </a:r>
          </a:p>
        </p:txBody>
      </p:sp>
    </p:spTree>
    <p:extLst>
      <p:ext uri="{BB962C8B-B14F-4D97-AF65-F5344CB8AC3E}">
        <p14:creationId xmlns:p14="http://schemas.microsoft.com/office/powerpoint/2010/main" val="4076737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NGC 7089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53502E-8C3F-CA1A-B747-7F7B3B598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94" y="914400"/>
            <a:ext cx="7772400" cy="53363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53DCA2-2B22-F657-D998-1428EB3B91D6}"/>
              </a:ext>
            </a:extLst>
          </p:cNvPr>
          <p:cNvSpPr txBox="1"/>
          <p:nvPr/>
        </p:nvSpPr>
        <p:spPr>
          <a:xfrm>
            <a:off x="3607594" y="6237396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Grillmair 2022</a:t>
            </a:r>
          </a:p>
        </p:txBody>
      </p:sp>
    </p:spTree>
    <p:extLst>
      <p:ext uri="{BB962C8B-B14F-4D97-AF65-F5344CB8AC3E}">
        <p14:creationId xmlns:p14="http://schemas.microsoft.com/office/powerpoint/2010/main" val="3004577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Effects of a Massive LMC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369BCF-E564-94E5-FE94-4F306F9CC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762000"/>
            <a:ext cx="6946106" cy="50209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EFB94C-8E60-33ED-1DD4-7496DF0D9DDC}"/>
              </a:ext>
            </a:extLst>
          </p:cNvPr>
          <p:cNvSpPr txBox="1"/>
          <p:nvPr/>
        </p:nvSpPr>
        <p:spPr>
          <a:xfrm>
            <a:off x="2895600" y="6096000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4">
                    <a:lumMod val="10000"/>
                  </a:schemeClr>
                </a:solidFill>
              </a:rPr>
              <a:t>Garavito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-Camargo et al. 2021</a:t>
            </a:r>
          </a:p>
        </p:txBody>
      </p:sp>
    </p:spTree>
    <p:extLst>
      <p:ext uri="{BB962C8B-B14F-4D97-AF65-F5344CB8AC3E}">
        <p14:creationId xmlns:p14="http://schemas.microsoft.com/office/powerpoint/2010/main" val="2860132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NGC 288</a:t>
            </a: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BEFAAACB-BEA2-5837-F47A-F93A2548A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1092200"/>
            <a:ext cx="51054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05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NGC 288</a:t>
            </a:r>
          </a:p>
        </p:txBody>
      </p:sp>
      <p:pic>
        <p:nvPicPr>
          <p:cNvPr id="4" name="Picture 3" descr="A close-up of a rock&#10;&#10;Description automatically generated with medium confidence">
            <a:extLst>
              <a:ext uri="{FF2B5EF4-FFF2-40B4-BE49-F238E27FC236}">
                <a16:creationId xmlns:a16="http://schemas.microsoft.com/office/drawing/2014/main" id="{2F6531B3-143E-5EAA-63A4-FF83D09B8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1092200"/>
            <a:ext cx="51054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74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NGC 288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C49FB6-2E03-0788-1919-B28D2FE95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1092200"/>
            <a:ext cx="51054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10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NGC 288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BC4214-D179-E16B-42A2-A1663D0E8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1092200"/>
            <a:ext cx="51054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12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NGC 288</a:t>
            </a:r>
          </a:p>
        </p:txBody>
      </p:sp>
      <p:pic>
        <p:nvPicPr>
          <p:cNvPr id="5" name="Picture 4" descr="A close-up of a rock&#10;&#10;Description automatically generated with medium confidence">
            <a:extLst>
              <a:ext uri="{FF2B5EF4-FFF2-40B4-BE49-F238E27FC236}">
                <a16:creationId xmlns:a16="http://schemas.microsoft.com/office/drawing/2014/main" id="{1521F77C-E614-031D-09E9-290B3AD7D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1092200"/>
            <a:ext cx="51054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13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NGC 288</a:t>
            </a:r>
          </a:p>
        </p:txBody>
      </p:sp>
      <p:pic>
        <p:nvPicPr>
          <p:cNvPr id="3" name="ds9a.mpeg" descr="ds9a.mpeg">
            <a:hlinkClick r:id="" action="ppaction://media"/>
            <a:extLst>
              <a:ext uri="{FF2B5EF4-FFF2-40B4-BE49-F238E27FC236}">
                <a16:creationId xmlns:a16="http://schemas.microsoft.com/office/drawing/2014/main" id="{A491C573-A682-070F-DD09-3C12AAF7B1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6794" y="1066800"/>
            <a:ext cx="7086600" cy="49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5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/>
              <a:t>Next Step – Radial Velocities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066800"/>
            <a:ext cx="7924800" cy="10095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Ana </a:t>
            </a:r>
            <a:r>
              <a:rPr lang="en-US" sz="1800" dirty="0" err="1">
                <a:solidFill>
                  <a:schemeClr val="accent4">
                    <a:lumMod val="10000"/>
                  </a:schemeClr>
                </a:solidFill>
              </a:rPr>
              <a:t>Bonaca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 awarded 3 nights this semester on Magellan/</a:t>
            </a:r>
            <a:r>
              <a:rPr lang="en-US" sz="1800" dirty="0" err="1">
                <a:solidFill>
                  <a:schemeClr val="accent4">
                    <a:lumMod val="10000"/>
                  </a:schemeClr>
                </a:solidFill>
              </a:rPr>
              <a:t>MagE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 for measuring radial velocities.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Results from August 15 look promising:</a:t>
            </a: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Several promising globular clusters are in the pipeline.</a:t>
            </a: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lvl="1"/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lvl="1"/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 </a:t>
            </a:r>
          </a:p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90518A5A-5DAD-33A2-6F88-5F8E00609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057400"/>
            <a:ext cx="345873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497004"/>
      </p:ext>
    </p:extLst>
  </p:cSld>
  <p:clrMapOvr>
    <a:masterClrMapping/>
  </p:clrMapOvr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4D4D4D"/>
        </a:dk1>
        <a:lt1>
          <a:srgbClr val="FFFFFF"/>
        </a:lt1>
        <a:dk2>
          <a:srgbClr val="000092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AAAAC7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4F4F77"/>
        </a:dk1>
        <a:lt1>
          <a:srgbClr val="FFFFFF"/>
        </a:lt1>
        <a:dk2>
          <a:srgbClr val="000092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AAAAC7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ull Moon">
  <a:themeElements>
    <a:clrScheme name="Full Moon 2">
      <a:dk1>
        <a:srgbClr val="336699"/>
      </a:dk1>
      <a:lt1>
        <a:srgbClr val="FFFFFF"/>
      </a:lt1>
      <a:dk2>
        <a:srgbClr val="000000"/>
      </a:dk2>
      <a:lt2>
        <a:srgbClr val="FFFFFF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Full Moon">
      <a:majorFont>
        <a:latin typeface="Tahoma"/>
        <a:ea typeface="ＭＳ Ｐゴシック"/>
        <a:cs typeface="ＭＳ Ｐゴシック"/>
      </a:majorFont>
      <a:minorFont>
        <a:latin typeface="Tahom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ull Moon 1">
        <a:dk1>
          <a:srgbClr val="808080"/>
        </a:dk1>
        <a:lt1>
          <a:srgbClr val="FFFFFF"/>
        </a:lt1>
        <a:dk2>
          <a:srgbClr val="070707"/>
        </a:dk2>
        <a:lt2>
          <a:srgbClr val="FFFFFF"/>
        </a:lt2>
        <a:accent1>
          <a:srgbClr val="78A1CA"/>
        </a:accent1>
        <a:accent2>
          <a:srgbClr val="B2B1E0"/>
        </a:accent2>
        <a:accent3>
          <a:srgbClr val="AAAAAA"/>
        </a:accent3>
        <a:accent4>
          <a:srgbClr val="DADADA"/>
        </a:accent4>
        <a:accent5>
          <a:srgbClr val="BECDE1"/>
        </a:accent5>
        <a:accent6>
          <a:srgbClr val="A1A0CB"/>
        </a:accent6>
        <a:hlink>
          <a:srgbClr val="3333CC"/>
        </a:hlink>
        <a:folHlink>
          <a:srgbClr val="AF67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ll Moon 2">
        <a:dk1>
          <a:srgbClr val="336699"/>
        </a:dk1>
        <a:lt1>
          <a:srgbClr val="FFFFFF"/>
        </a:lt1>
        <a:dk2>
          <a:srgbClr val="000000"/>
        </a:dk2>
        <a:lt2>
          <a:srgbClr val="FFFFFF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2004:Templates:Presentations:Designs:Clouds</Template>
  <TotalTime>13362</TotalTime>
  <Words>431</Words>
  <Application>Microsoft Macintosh PowerPoint</Application>
  <PresentationFormat>On-screen Show (4:3)</PresentationFormat>
  <Paragraphs>111</Paragraphs>
  <Slides>18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Rounded MT Bold</vt:lpstr>
      <vt:lpstr>Monotype Sorts</vt:lpstr>
      <vt:lpstr>Tahoma</vt:lpstr>
      <vt:lpstr>Times New Roman</vt:lpstr>
      <vt:lpstr>Wingdings</vt:lpstr>
      <vt:lpstr>Clouds</vt:lpstr>
      <vt:lpstr>Full Moon</vt:lpstr>
      <vt:lpstr>PowerPoint Presentation</vt:lpstr>
      <vt:lpstr>A Long, Long Time Ago…</vt:lpstr>
      <vt:lpstr>Why Extend Globular Cluster Streams?</vt:lpstr>
      <vt:lpstr>GD-1 Impact</vt:lpstr>
      <vt:lpstr>Why Extend Globular Cluster Streams?</vt:lpstr>
      <vt:lpstr>Gaia!</vt:lpstr>
      <vt:lpstr>Streams, Streams, and More Streams</vt:lpstr>
      <vt:lpstr>Gaia Proper Motions Are REALLY Good</vt:lpstr>
      <vt:lpstr>NGC 7089</vt:lpstr>
      <vt:lpstr>NGC 7089</vt:lpstr>
      <vt:lpstr>Effects of a Massive LMC</vt:lpstr>
      <vt:lpstr>NGC 288</vt:lpstr>
      <vt:lpstr>NGC 288</vt:lpstr>
      <vt:lpstr>NGC 288</vt:lpstr>
      <vt:lpstr>NGC 288</vt:lpstr>
      <vt:lpstr>NGC 288</vt:lpstr>
      <vt:lpstr>NGC 288</vt:lpstr>
      <vt:lpstr>Next Step – Radial Velocities </vt:lpstr>
    </vt:vector>
  </TitlesOfParts>
  <Company>Caltech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Carl Grillmair</dc:creator>
  <cp:lastModifiedBy>Grillmair, Carl J.</cp:lastModifiedBy>
  <cp:revision>346</cp:revision>
  <cp:lastPrinted>2014-05-22T10:51:06Z</cp:lastPrinted>
  <dcterms:created xsi:type="dcterms:W3CDTF">2012-09-18T19:11:43Z</dcterms:created>
  <dcterms:modified xsi:type="dcterms:W3CDTF">2022-09-19T21:15:16Z</dcterms:modified>
</cp:coreProperties>
</file>