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3" r:id="rId2"/>
    <p:sldMasterId id="2147483931" r:id="rId3"/>
    <p:sldMasterId id="2147483965" r:id="rId4"/>
    <p:sldMasterId id="2147483989" r:id="rId5"/>
    <p:sldMasterId id="2147484001" r:id="rId6"/>
    <p:sldMasterId id="2147484035" r:id="rId7"/>
    <p:sldMasterId id="2147484083" r:id="rId8"/>
  </p:sldMasterIdLst>
  <p:notesMasterIdLst>
    <p:notesMasterId r:id="rId47"/>
  </p:notesMasterIdLst>
  <p:sldIdLst>
    <p:sldId id="494" r:id="rId9"/>
    <p:sldId id="312" r:id="rId10"/>
    <p:sldId id="444" r:id="rId11"/>
    <p:sldId id="439" r:id="rId12"/>
    <p:sldId id="493" r:id="rId13"/>
    <p:sldId id="330" r:id="rId14"/>
    <p:sldId id="500" r:id="rId15"/>
    <p:sldId id="452" r:id="rId16"/>
    <p:sldId id="331" r:id="rId17"/>
    <p:sldId id="469" r:id="rId18"/>
    <p:sldId id="332" r:id="rId19"/>
    <p:sldId id="460" r:id="rId20"/>
    <p:sldId id="454" r:id="rId21"/>
    <p:sldId id="443" r:id="rId22"/>
    <p:sldId id="481" r:id="rId23"/>
    <p:sldId id="476" r:id="rId24"/>
    <p:sldId id="457" r:id="rId25"/>
    <p:sldId id="459" r:id="rId26"/>
    <p:sldId id="465" r:id="rId27"/>
    <p:sldId id="468" r:id="rId28"/>
    <p:sldId id="427" r:id="rId29"/>
    <p:sldId id="451" r:id="rId30"/>
    <p:sldId id="446" r:id="rId31"/>
    <p:sldId id="447" r:id="rId32"/>
    <p:sldId id="429" r:id="rId33"/>
    <p:sldId id="448" r:id="rId34"/>
    <p:sldId id="498" r:id="rId35"/>
    <p:sldId id="496" r:id="rId36"/>
    <p:sldId id="489" r:id="rId37"/>
    <p:sldId id="499" r:id="rId38"/>
    <p:sldId id="475" r:id="rId39"/>
    <p:sldId id="497" r:id="rId40"/>
    <p:sldId id="449" r:id="rId41"/>
    <p:sldId id="488" r:id="rId42"/>
    <p:sldId id="467" r:id="rId43"/>
    <p:sldId id="490" r:id="rId44"/>
    <p:sldId id="470" r:id="rId45"/>
    <p:sldId id="471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001"/>
    <a:srgbClr val="C3C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41"/>
    <p:restoredTop sz="93469" autoAdjust="0"/>
  </p:normalViewPr>
  <p:slideViewPr>
    <p:cSldViewPr snapToGrid="0" snapToObjects="1">
      <p:cViewPr varScale="1">
        <p:scale>
          <a:sx n="119" d="100"/>
          <a:sy n="119" d="100"/>
        </p:scale>
        <p:origin x="137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3B7DC4-5B7D-1147-93EE-FEFF64A8C25D}" type="datetimeFigureOut">
              <a:t>9/20/22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43D0C-CC47-7C4D-B3B1-446C3A75193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407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/>
              <a:t>Also called near field cosmology</a:t>
            </a:r>
          </a:p>
          <a:p>
            <a:endParaRPr lang="en-US" b="1" baseline="0"/>
          </a:p>
          <a:p>
            <a:endParaRPr lang="en-US" b="1" baseline="0"/>
          </a:p>
          <a:p>
            <a:r>
              <a:rPr lang="en-US" b="1" baseline="0"/>
              <a:t>Miller lecture, Mar 6, 2018</a:t>
            </a:r>
          </a:p>
          <a:p>
            <a:endParaRPr lang="en-US" b="1" baseline="0"/>
          </a:p>
          <a:p>
            <a:r>
              <a:rPr lang="en-US" baseline="0"/>
              <a:t>Cosmology focusses on the origin and evolution of the Universe.</a:t>
            </a:r>
          </a:p>
          <a:p>
            <a:r>
              <a:rPr lang="en-US" baseline="0"/>
              <a:t>The study of the Universe on the largest scales, pushes us to greater distances.</a:t>
            </a:r>
          </a:p>
          <a:p>
            <a:endParaRPr lang="en-US" baseline="0"/>
          </a:p>
          <a:p>
            <a:r>
              <a:rPr lang="en-US" baseline="0"/>
              <a:t>Recognized now by the Gruber Prize</a:t>
            </a:r>
            <a:r>
              <a:rPr lang="is-IS" baseline="0"/>
              <a:t>…</a:t>
            </a:r>
            <a:endParaRPr lang="en-US" baseline="0"/>
          </a:p>
          <a:p>
            <a:endParaRPr lang="en-US" baseline="0"/>
          </a:p>
          <a:p>
            <a:r>
              <a:rPr lang="en-US" baseline="0"/>
              <a:t>Since we overlapped at Princeton in the 1980s, Ken Freeman and I have taken a </a:t>
            </a:r>
          </a:p>
          <a:p>
            <a:r>
              <a:rPr lang="en-US" baseline="0"/>
              <a:t>different tack, to unravel the oldest clues from the near field. We referred to this </a:t>
            </a:r>
          </a:p>
          <a:p>
            <a:r>
              <a:rPr lang="en-US" baseline="0"/>
              <a:t>discipline as near-field cosmology.</a:t>
            </a:r>
          </a:p>
          <a:p>
            <a:endParaRPr lang="en-US" baseline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With your eye, you can</a:t>
            </a:r>
            <a:r>
              <a:rPr lang="en-US" i="1" baseline="0"/>
              <a:t> see disk and bulge – after a lot of work, the halo.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943D0C-CC47-7C4D-B3B1-446C3A75193F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812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43D0C-CC47-7C4D-B3B1-446C3A75193F}" type="slidenum">
              <a:rPr lang="uk-UA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7711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AGAMA uses actions, so relevant to setting u</a:t>
            </a:r>
            <a:r>
              <a:rPr lang="en-US" baseline="0"/>
              <a:t>p Galaxy</a:t>
            </a:r>
            <a:endParaRPr lang="en-US"/>
          </a:p>
          <a:p>
            <a:endParaRPr lang="en-US"/>
          </a:p>
          <a:p>
            <a:r>
              <a:rPr lang="en-US"/>
              <a:t>McMillan</a:t>
            </a:r>
            <a:r>
              <a:rPr lang="en-US" baseline="0"/>
              <a:t> figure, Binney’s group</a:t>
            </a:r>
          </a:p>
          <a:p>
            <a:r>
              <a:rPr lang="en-US" baseline="0"/>
              <a:t>Df/dt=0 because these are constants, invariants</a:t>
            </a:r>
          </a:p>
          <a:p>
            <a:endParaRPr lang="en-US" baseline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Any steady</a:t>
            </a:r>
            <a:r>
              <a:rPr lang="en-US" baseline="0"/>
              <a:t> state solution of the CBE depends on phase space coord only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Through (isolating) integrals of motion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e.g. Kepler potential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ED42E-0194-9F4C-836E-284EC29BE692}" type="slidenum">
              <a:rPr lang="uk-UA">
                <a:solidFill>
                  <a:prstClr val="black"/>
                </a:solidFill>
                <a:latin typeface="Calibri"/>
              </a:rPr>
              <a:pPr/>
              <a:t>4</a:t>
            </a:fld>
            <a:endParaRPr lang="uk-UA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2501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JBH+2019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3D0C-CC47-7C4D-B3B1-446C3A75193F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838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CVs ??</a:t>
            </a:r>
          </a:p>
          <a:p>
            <a:r>
              <a:rPr lang="en-US"/>
              <a:t>Senior Lecturer, Usyd</a:t>
            </a:r>
          </a:p>
          <a:p>
            <a:r>
              <a:rPr lang="en-US"/>
              <a:t>Adelaide u/g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ED42E-0194-9F4C-836E-284EC29BE692}" type="slidenum">
              <a:rPr lang="uk-UA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6447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Kansas – similar stuff seen in M31</a:t>
            </a:r>
          </a:p>
          <a:p>
            <a:r>
              <a:rPr lang="en-US"/>
              <a:t>Some of this associated</a:t>
            </a:r>
            <a:r>
              <a:rPr lang="en-US" baseline="0"/>
              <a:t> with Sgr??</a:t>
            </a:r>
          </a:p>
          <a:p>
            <a:r>
              <a:rPr lang="en-US" baseline="0"/>
              <a:t>Low latitude stellar rings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ED42E-0194-9F4C-836E-284EC29BE692}" type="slidenum">
              <a:rPr lang="uk-UA">
                <a:solidFill>
                  <a:prstClr val="black"/>
                </a:solidFill>
                <a:latin typeface="Calibri"/>
              </a:rPr>
              <a:pPr/>
              <a:t>8</a:t>
            </a:fld>
            <a:endParaRPr lang="uk-UA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2937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Xu, Newberg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EED42E-0194-9F4C-836E-284EC29BE692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846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See Quillen et al 2020, corrugated SF regions;</a:t>
            </a:r>
          </a:p>
          <a:p>
            <a:r>
              <a:rPr lang="en-US"/>
              <a:t>Also find</a:t>
            </a:r>
            <a:r>
              <a:rPr lang="en-US" baseline="0"/>
              <a:t> Harvard HI image of nearby wave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EED42E-0194-9F4C-836E-284EC29BE692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4277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Asteroseismology declare</a:t>
            </a:r>
            <a:r>
              <a:rPr lang="en-US" baseline="0"/>
              <a:t>d as a field in 1985, Gough. See Aerts 2021 RMP.</a:t>
            </a:r>
          </a:p>
          <a:p>
            <a:endParaRPr lang="en-US"/>
          </a:p>
          <a:p>
            <a:r>
              <a:rPr lang="en-US"/>
              <a:t>Chequers</a:t>
            </a:r>
            <a:r>
              <a:rPr lang="en-US" baseline="0"/>
              <a:t> &amp; Widrow 2017</a:t>
            </a:r>
          </a:p>
          <a:p>
            <a:r>
              <a:rPr lang="en-US" baseline="0"/>
              <a:t>Salo &amp; Laurikainen, FT analysis of M51, could do same for M31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ED42E-0194-9F4C-836E-284EC29BE692}" type="slidenum">
              <a:rPr lang="uk-UA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91092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Omega_z</a:t>
            </a:r>
            <a:r>
              <a:rPr lang="en-US" dirty="0"/>
              <a:t> couples to the orbit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3D0C-CC47-7C4D-B3B1-446C3A75193F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22042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D27DBEA9-700E-0646-B1D7-91C83C65A4D4}" type="slidenum">
              <a:rPr lang="en-AU" sz="1200">
                <a:solidFill>
                  <a:prstClr val="black"/>
                </a:solidFill>
                <a:latin typeface="Times" charset="0"/>
              </a:rPr>
              <a:pPr/>
              <a:t>17</a:t>
            </a:fld>
            <a:endParaRPr lang="en-AU" sz="1200">
              <a:solidFill>
                <a:prstClr val="black"/>
              </a:solidFill>
              <a:latin typeface="Times" charset="0"/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Photometric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Spectroscopic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Seismic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Astrometric</a:t>
            </a:r>
          </a:p>
          <a:p>
            <a:endParaRPr lang="en-US">
              <a:ea typeface="ＭＳ Ｐゴシック" charset="0"/>
              <a:cs typeface="ＭＳ Ｐゴシック" charset="0"/>
            </a:endParaRPr>
          </a:p>
          <a:p>
            <a:endParaRPr lang="en-US">
              <a:ea typeface="ＭＳ Ｐゴシック" charset="0"/>
              <a:cs typeface="ＭＳ Ｐゴシック" charset="0"/>
            </a:endParaRPr>
          </a:p>
          <a:p>
            <a:r>
              <a:rPr lang="en-US">
                <a:ea typeface="ＭＳ Ｐゴシック" charset="0"/>
                <a:cs typeface="ＭＳ Ｐゴシック" charset="0"/>
              </a:rPr>
              <a:t>Sven Buder’s talk</a:t>
            </a:r>
            <a:r>
              <a:rPr lang="is-IS">
                <a:ea typeface="ＭＳ Ｐゴシック" charset="0"/>
                <a:cs typeface="ＭＳ Ｐゴシック" charset="0"/>
              </a:rPr>
              <a:t>…</a:t>
            </a:r>
          </a:p>
          <a:p>
            <a:endParaRPr lang="en-US">
              <a:ea typeface="ＭＳ Ｐゴシック" charset="0"/>
              <a:cs typeface="ＭＳ Ｐゴシック" charset="0"/>
            </a:endParaRPr>
          </a:p>
          <a:p>
            <a:r>
              <a:rPr lang="en-US">
                <a:ea typeface="ＭＳ Ｐゴシック" charset="0"/>
                <a:cs typeface="ＭＳ Ｐゴシック" charset="0"/>
              </a:rPr>
              <a:t>First spectroscopic, next seismic,</a:t>
            </a:r>
            <a:r>
              <a:rPr lang="en-US" baseline="0">
                <a:ea typeface="ＭＳ Ｐゴシック" charset="0"/>
                <a:cs typeface="ＭＳ Ｐゴシック" charset="0"/>
              </a:rPr>
              <a:t> last astrometric</a:t>
            </a:r>
          </a:p>
          <a:p>
            <a:endParaRPr lang="en-US" baseline="0">
              <a:ea typeface="ＭＳ Ｐゴシック" charset="0"/>
              <a:cs typeface="ＭＳ Ｐゴシック" charset="0"/>
            </a:endParaRPr>
          </a:p>
          <a:p>
            <a:r>
              <a:rPr lang="en-US" baseline="0">
                <a:ea typeface="ＭＳ Ｐゴシック" charset="0"/>
                <a:cs typeface="ＭＳ Ｐゴシック" charset="0"/>
              </a:rPr>
              <a:t>Coming: LSST, WEAVE, 4MOST, TESS, PLATO, </a:t>
            </a:r>
            <a:r>
              <a:rPr lang="is-IS" baseline="0">
                <a:ea typeface="ＭＳ Ｐゴシック" charset="0"/>
                <a:cs typeface="ＭＳ Ｐゴシック" charset="0"/>
              </a:rPr>
              <a:t>…</a:t>
            </a:r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CRUCIAL to stress</a:t>
            </a:r>
            <a:r>
              <a:rPr lang="en-US" baseline="0"/>
              <a:t> that differential shear wraps up spiral TOO FAST.</a:t>
            </a:r>
          </a:p>
          <a:p>
            <a:r>
              <a:rPr lang="en-US" baseline="0"/>
              <a:t>You need differential shear DELAYED by kappa/2. For a flat V®, </a:t>
            </a:r>
          </a:p>
          <a:p>
            <a:r>
              <a:rPr lang="en-US" baseline="0"/>
              <a:t>This is 3x slower than pure differential shear.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43D0C-CC47-7C4D-B3B1-446C3A75193F}" type="slidenum">
              <a:rPr lang="uk-UA"/>
              <a:t>23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64482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43D0C-CC47-7C4D-B3B1-446C3A75193F}" type="slidenum">
              <a:rPr lang="uk-UA"/>
              <a:t>24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87449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= 1/√2 slow</a:t>
            </a:r>
            <a:r>
              <a:rPr lang="en-US" baseline="0" dirty="0"/>
              <a:t>er when V®=const</a:t>
            </a:r>
          </a:p>
          <a:p>
            <a:endParaRPr lang="en-US" baseline="0" dirty="0"/>
          </a:p>
          <a:p>
            <a:r>
              <a:rPr lang="en-US" baseline="0" dirty="0"/>
              <a:t>850 </a:t>
            </a:r>
            <a:r>
              <a:rPr lang="en-US" baseline="0" dirty="0" err="1"/>
              <a:t>Myr</a:t>
            </a:r>
            <a:r>
              <a:rPr lang="en-US" baseline="0" dirty="0"/>
              <a:t> after penultimate crossing</a:t>
            </a:r>
          </a:p>
          <a:p>
            <a:endParaRPr lang="en-US" baseline="0" dirty="0"/>
          </a:p>
          <a:p>
            <a:r>
              <a:rPr lang="en-US" baseline="0" dirty="0"/>
              <a:t>Bar coming in next simulations</a:t>
            </a:r>
            <a:r>
              <a:rPr lang="is-IS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43D0C-CC47-7C4D-B3B1-446C3A75193F}" type="slidenum">
              <a:rPr lang="uk-UA"/>
              <a:t>29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00499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have not brought abundances or ages into the seismology</a:t>
            </a:r>
            <a:r>
              <a:rPr lang="en-US" baseline="0"/>
              <a:t> models yet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ED42E-0194-9F4C-836E-284EC29BE692}" type="slidenum">
              <a:rPr lang="uk-UA"/>
              <a:t>31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73226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have not brought abundances or ages into the seismology</a:t>
            </a:r>
            <a:r>
              <a:rPr lang="en-US" baseline="0"/>
              <a:t> models yet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ED42E-0194-9F4C-836E-284EC29BE692}" type="slidenum">
              <a:rPr lang="uk-UA"/>
              <a:t>32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12576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“binney plot” – bovy14 mcmillan12</a:t>
            </a:r>
            <a:r>
              <a:rPr lang="en-US" baseline="0"/>
              <a:t> piffl14 – it matters, piffl best for vertical density</a:t>
            </a:r>
            <a:endParaRPr lang="en-US"/>
          </a:p>
          <a:p>
            <a:r>
              <a:rPr lang="en-US"/>
              <a:t>Different degrees</a:t>
            </a:r>
            <a:r>
              <a:rPr lang="en-US" baseline="0"/>
              <a:t> of phase mixing at each radii</a:t>
            </a:r>
            <a:r>
              <a:rPr lang="is-IS" baseline="0"/>
              <a:t>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ED42E-0194-9F4C-836E-284EC29BE692}" type="slidenum">
              <a:rPr lang="uk-UA">
                <a:solidFill>
                  <a:prstClr val="black"/>
                </a:solidFill>
                <a:latin typeface="Calibri"/>
              </a:rPr>
              <a:pPr/>
              <a:t>34</a:t>
            </a:fld>
            <a:endParaRPr lang="uk-UA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7921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t>9/20/22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2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t>9/20/22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28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t>9/20/22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98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t>9/20/22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2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t>9/20/22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402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t>9/20/22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390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t>9/20/22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37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t>9/20/22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77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t>9/20/22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284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t>9/20/22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90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t>9/20/22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59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5721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0941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6848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5253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0195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13321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71789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9185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93226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30449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3679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72481" y="568861"/>
            <a:ext cx="7807680" cy="1143480"/>
          </a:xfrm>
        </p:spPr>
        <p:txBody>
          <a:bodyPr/>
          <a:lstStyle/>
          <a:p>
            <a:r>
              <a:rPr lang="x-none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52910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5465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60075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41820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72307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16519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57503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44295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92848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36646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41526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51405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3106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66711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201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38404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0256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68266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96247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21061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05436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5480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48040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07564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58505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0794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25826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94785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01634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46284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15286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47794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24622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77539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24161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25395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01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20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80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40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00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60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21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81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66028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15730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15" indent="0">
              <a:buNone/>
              <a:defRPr sz="2000" b="1"/>
            </a:lvl2pPr>
            <a:lvl3pPr marL="912033" indent="0">
              <a:buNone/>
              <a:defRPr sz="1800" b="1"/>
            </a:lvl3pPr>
            <a:lvl4pPr marL="1368051" indent="0">
              <a:buNone/>
              <a:defRPr sz="1600" b="1"/>
            </a:lvl4pPr>
            <a:lvl5pPr marL="1824066" indent="0">
              <a:buNone/>
              <a:defRPr sz="1600" b="1"/>
            </a:lvl5pPr>
            <a:lvl6pPr marL="2280085" indent="0">
              <a:buNone/>
              <a:defRPr sz="1600" b="1"/>
            </a:lvl6pPr>
            <a:lvl7pPr marL="2736098" indent="0">
              <a:buNone/>
              <a:defRPr sz="1600" b="1"/>
            </a:lvl7pPr>
            <a:lvl8pPr marL="3192109" indent="0">
              <a:buNone/>
              <a:defRPr sz="1600" b="1"/>
            </a:lvl8pPr>
            <a:lvl9pPr marL="364813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15" indent="0">
              <a:buNone/>
              <a:defRPr sz="2000" b="1"/>
            </a:lvl2pPr>
            <a:lvl3pPr marL="912033" indent="0">
              <a:buNone/>
              <a:defRPr sz="1800" b="1"/>
            </a:lvl3pPr>
            <a:lvl4pPr marL="1368051" indent="0">
              <a:buNone/>
              <a:defRPr sz="1600" b="1"/>
            </a:lvl4pPr>
            <a:lvl5pPr marL="1824066" indent="0">
              <a:buNone/>
              <a:defRPr sz="1600" b="1"/>
            </a:lvl5pPr>
            <a:lvl6pPr marL="2280085" indent="0">
              <a:buNone/>
              <a:defRPr sz="1600" b="1"/>
            </a:lvl6pPr>
            <a:lvl7pPr marL="2736098" indent="0">
              <a:buNone/>
              <a:defRPr sz="1600" b="1"/>
            </a:lvl7pPr>
            <a:lvl8pPr marL="3192109" indent="0">
              <a:buNone/>
              <a:defRPr sz="1600" b="1"/>
            </a:lvl8pPr>
            <a:lvl9pPr marL="364813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7149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0312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274910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7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15" indent="0">
              <a:buNone/>
              <a:defRPr sz="1200"/>
            </a:lvl2pPr>
            <a:lvl3pPr marL="912033" indent="0">
              <a:buNone/>
              <a:defRPr sz="1000"/>
            </a:lvl3pPr>
            <a:lvl4pPr marL="1368051" indent="0">
              <a:buNone/>
              <a:defRPr sz="900"/>
            </a:lvl4pPr>
            <a:lvl5pPr marL="1824066" indent="0">
              <a:buNone/>
              <a:defRPr sz="900"/>
            </a:lvl5pPr>
            <a:lvl6pPr marL="2280085" indent="0">
              <a:buNone/>
              <a:defRPr sz="900"/>
            </a:lvl6pPr>
            <a:lvl7pPr marL="2736098" indent="0">
              <a:buNone/>
              <a:defRPr sz="900"/>
            </a:lvl7pPr>
            <a:lvl8pPr marL="3192109" indent="0">
              <a:buNone/>
              <a:defRPr sz="900"/>
            </a:lvl8pPr>
            <a:lvl9pPr marL="364813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10375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15" indent="0">
              <a:buNone/>
              <a:defRPr sz="2800"/>
            </a:lvl2pPr>
            <a:lvl3pPr marL="912033" indent="0">
              <a:buNone/>
              <a:defRPr sz="2400"/>
            </a:lvl3pPr>
            <a:lvl4pPr marL="1368051" indent="0">
              <a:buNone/>
              <a:defRPr sz="2000"/>
            </a:lvl4pPr>
            <a:lvl5pPr marL="1824066" indent="0">
              <a:buNone/>
              <a:defRPr sz="2000"/>
            </a:lvl5pPr>
            <a:lvl6pPr marL="2280085" indent="0">
              <a:buNone/>
              <a:defRPr sz="2000"/>
            </a:lvl6pPr>
            <a:lvl7pPr marL="2736098" indent="0">
              <a:buNone/>
              <a:defRPr sz="2000"/>
            </a:lvl7pPr>
            <a:lvl8pPr marL="3192109" indent="0">
              <a:buNone/>
              <a:defRPr sz="2000"/>
            </a:lvl8pPr>
            <a:lvl9pPr marL="364813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015" indent="0">
              <a:buNone/>
              <a:defRPr sz="1200"/>
            </a:lvl2pPr>
            <a:lvl3pPr marL="912033" indent="0">
              <a:buNone/>
              <a:defRPr sz="1000"/>
            </a:lvl3pPr>
            <a:lvl4pPr marL="1368051" indent="0">
              <a:buNone/>
              <a:defRPr sz="900"/>
            </a:lvl4pPr>
            <a:lvl5pPr marL="1824066" indent="0">
              <a:buNone/>
              <a:defRPr sz="900"/>
            </a:lvl5pPr>
            <a:lvl6pPr marL="2280085" indent="0">
              <a:buNone/>
              <a:defRPr sz="900"/>
            </a:lvl6pPr>
            <a:lvl7pPr marL="2736098" indent="0">
              <a:buNone/>
              <a:defRPr sz="900"/>
            </a:lvl7pPr>
            <a:lvl8pPr marL="3192109" indent="0">
              <a:buNone/>
              <a:defRPr sz="900"/>
            </a:lvl8pPr>
            <a:lvl9pPr marL="364813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05618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1936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63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3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47633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6C188-4775-6D4F-A691-110222F2886F}" type="datetimeFigureOut">
              <a:rPr lang="en-AU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20/9/22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DEB8-9B39-6C48-B168-C8CEEB1F6BD8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7060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6C188-4775-6D4F-A691-110222F2886F}" type="datetimeFigureOut">
              <a:rPr lang="en-AU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20/9/22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DEB8-9B39-6C48-B168-C8CEEB1F6BD8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73856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6C188-4775-6D4F-A691-110222F2886F}" type="datetimeFigureOut">
              <a:rPr lang="en-AU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20/9/22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DEB8-9B39-6C48-B168-C8CEEB1F6BD8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546796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6C188-4775-6D4F-A691-110222F2886F}" type="datetimeFigureOut">
              <a:rPr lang="en-AU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20/9/22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DEB8-9B39-6C48-B168-C8CEEB1F6BD8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417706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6C188-4775-6D4F-A691-110222F2886F}" type="datetimeFigureOut">
              <a:rPr lang="en-AU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20/9/22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DEB8-9B39-6C48-B168-C8CEEB1F6BD8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401575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6C188-4775-6D4F-A691-110222F2886F}" type="datetimeFigureOut">
              <a:rPr lang="en-AU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20/9/22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DEB8-9B39-6C48-B168-C8CEEB1F6BD8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72244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6C188-4775-6D4F-A691-110222F2886F}" type="datetimeFigureOut">
              <a:rPr lang="en-AU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20/9/22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DEB8-9B39-6C48-B168-C8CEEB1F6BD8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013740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6C188-4775-6D4F-A691-110222F2886F}" type="datetimeFigureOut">
              <a:rPr lang="en-AU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20/9/22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DEB8-9B39-6C48-B168-C8CEEB1F6BD8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89005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6C188-4775-6D4F-A691-110222F2886F}" type="datetimeFigureOut">
              <a:rPr lang="en-AU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20/9/22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DEB8-9B39-6C48-B168-C8CEEB1F6BD8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14909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6C188-4775-6D4F-A691-110222F2886F}" type="datetimeFigureOut">
              <a:rPr lang="en-AU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20/9/22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DEB8-9B39-6C48-B168-C8CEEB1F6BD8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059508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6C188-4775-6D4F-A691-110222F2886F}" type="datetimeFigureOut">
              <a:rPr lang="en-AU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20/9/22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DEB8-9B39-6C48-B168-C8CEEB1F6BD8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686516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t>9/20/22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82056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t>9/20/22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5048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t>9/20/22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212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t>9/20/22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182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t>9/20/22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7321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t>9/20/22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37891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t>9/20/22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576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t>9/20/22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7770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t>9/20/22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8882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t>9/20/22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164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133D-A4AD-BB42-A435-471D6D022809}" type="datetimeFigureOut">
              <a:t>9/20/22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7B11-5C7A-7D4D-85DE-B598262A06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076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A7F38-55A8-1042-80A1-F34F263BE83F}" type="datetimeFigureOut">
              <a:t>9/20/22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2CF4-1C50-A041-A8FD-8B7AA061C7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6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4258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8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2091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8133D-A4AD-BB42-A435-471D6D0228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27B11-5C7A-7D4D-85DE-B598262A067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3070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193" tIns="45599" rIns="91193" bIns="4559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193" tIns="45599" rIns="91193" bIns="4559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5"/>
            <a:ext cx="2133600" cy="365125"/>
          </a:xfrm>
          <a:prstGeom prst="rect">
            <a:avLst/>
          </a:prstGeom>
        </p:spPr>
        <p:txBody>
          <a:bodyPr vert="horz" lIns="91193" tIns="45599" rIns="91193" bIns="4559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6015"/>
            <a:fld id="{B4AA7F38-55A8-1042-80A1-F34F263BE83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6015"/>
              <a:t>9/20/22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5"/>
            <a:ext cx="2895600" cy="365125"/>
          </a:xfrm>
          <a:prstGeom prst="rect">
            <a:avLst/>
          </a:prstGeom>
        </p:spPr>
        <p:txBody>
          <a:bodyPr vert="horz" lIns="91193" tIns="45599" rIns="91193" bIns="4559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6015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5"/>
            <a:ext cx="2133600" cy="365125"/>
          </a:xfrm>
          <a:prstGeom prst="rect">
            <a:avLst/>
          </a:prstGeom>
        </p:spPr>
        <p:txBody>
          <a:bodyPr vert="horz" lIns="91193" tIns="45599" rIns="91193" bIns="4559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6015"/>
            <a:fld id="{8DAD2CF4-1C50-A041-A8FD-8B7AA061C7C7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6015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537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</p:sldLayoutIdLst>
  <p:txStyles>
    <p:titleStyle>
      <a:lvl1pPr algn="ctr" defTabSz="45601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011" indent="-342011" algn="l" defTabSz="45601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027" indent="-285014" algn="l" defTabSz="456015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045" indent="-228008" algn="l" defTabSz="45601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052" indent="-228008" algn="l" defTabSz="456015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75" indent="-228008" algn="l" defTabSz="456015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8091" indent="-228008" algn="l" defTabSz="45601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4109" indent="-228008" algn="l" defTabSz="45601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124" indent="-228008" algn="l" defTabSz="45601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6141" indent="-228008" algn="l" defTabSz="45601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15" algn="l" defTabSz="456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033" algn="l" defTabSz="456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051" algn="l" defTabSz="456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066" algn="l" defTabSz="456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085" algn="l" defTabSz="456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098" algn="l" defTabSz="456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109" algn="l" defTabSz="456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130" algn="l" defTabSz="456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6C188-4775-6D4F-A691-110222F2886F}" type="datetimeFigureOut">
              <a:rPr lang="en-AU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20/9/22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ADEB8-9B39-6C48-B168-C8CEEB1F6BD8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152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8133D-A4AD-BB42-A435-471D6D022809}" type="datetimeFigureOut">
              <a:t>9/20/22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27B11-5C7A-7D4D-85DE-B598262A06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31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4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25.xml"/><Relationship Id="rId4" Type="http://schemas.openxmlformats.org/officeDocument/2006/relationships/video" Target="../media/media2.mp4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st_MilkyW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425"/>
            <a:ext cx="9144000" cy="60936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8866" y="899776"/>
            <a:ext cx="84662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CFFCC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Galactic seismology: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CFFCC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The corrugated disc in the Milky 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8767" y="2586566"/>
            <a:ext cx="5207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Joss Bland-Hawthorn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Director, Sydney Institute for Astronomy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ARC Laureate Fellow, Professor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ASTRO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3D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 Centre of Excellence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University of Sydney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8767" y="4408282"/>
            <a:ext cx="4068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With thanks to: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Thor Tepper-García, Ken Freeman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&amp; the GALAH team</a:t>
            </a:r>
          </a:p>
        </p:txBody>
      </p:sp>
      <p:pic>
        <p:nvPicPr>
          <p:cNvPr id="7" name="Picture 6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C8D100C4-0691-8046-93A8-B3F637CC9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1901" y="4979486"/>
            <a:ext cx="17399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7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aiaAvoiding_Earthshadow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569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00" y="0"/>
            <a:ext cx="8524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CFF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ESA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CFF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CFF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revolution (2013-2025) now joined by JWST</a:t>
            </a:r>
          </a:p>
        </p:txBody>
      </p:sp>
    </p:spTree>
    <p:extLst>
      <p:ext uri="{BB962C8B-B14F-4D97-AF65-F5344CB8AC3E}">
        <p14:creationId xmlns:p14="http://schemas.microsoft.com/office/powerpoint/2010/main" val="280115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aia-allsk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1725"/>
            <a:ext cx="9144000" cy="5756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677" y="244900"/>
            <a:ext cx="85953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Calibri"/>
              </a:rPr>
              <a:t>The impact of satellites like ESA </a:t>
            </a:r>
            <a:r>
              <a:rPr lang="en-US" sz="2000" i="1" dirty="0">
                <a:solidFill>
                  <a:srgbClr val="FFFF00"/>
                </a:solidFill>
                <a:latin typeface="Calibri"/>
              </a:rPr>
              <a:t>Gaia</a:t>
            </a:r>
            <a:r>
              <a:rPr lang="en-US" sz="2000" dirty="0">
                <a:solidFill>
                  <a:srgbClr val="FFFF00"/>
                </a:solidFill>
                <a:latin typeface="Calibri"/>
              </a:rPr>
              <a:t>, NASA </a:t>
            </a:r>
            <a:r>
              <a:rPr lang="en-US" sz="2000" i="1" dirty="0">
                <a:solidFill>
                  <a:srgbClr val="FFFF00"/>
                </a:solidFill>
                <a:latin typeface="Calibri"/>
              </a:rPr>
              <a:t>Kepler</a:t>
            </a:r>
            <a:r>
              <a:rPr lang="en-US" sz="2000" dirty="0">
                <a:solidFill>
                  <a:srgbClr val="FFFF00"/>
                </a:solidFill>
                <a:latin typeface="Calibri"/>
              </a:rPr>
              <a:t> &amp; NASA </a:t>
            </a:r>
            <a:r>
              <a:rPr lang="en-US" sz="2000" i="1" dirty="0">
                <a:solidFill>
                  <a:srgbClr val="FFFF00"/>
                </a:solidFill>
                <a:latin typeface="Calibri"/>
              </a:rPr>
              <a:t>Tess</a:t>
            </a:r>
            <a:r>
              <a:rPr lang="en-US" sz="2000" dirty="0">
                <a:solidFill>
                  <a:srgbClr val="FFFF00"/>
                </a:solidFill>
                <a:latin typeface="Calibri"/>
              </a:rPr>
              <a:t> has been profound for assaying the Galaxy. </a:t>
            </a:r>
            <a:r>
              <a:rPr lang="en-US" sz="2000" dirty="0">
                <a:solidFill>
                  <a:srgbClr val="FF6600"/>
                </a:solidFill>
                <a:latin typeface="Calibri"/>
              </a:rPr>
              <a:t>ESA </a:t>
            </a:r>
            <a:r>
              <a:rPr lang="en-US" sz="2000" i="1" dirty="0">
                <a:solidFill>
                  <a:srgbClr val="FF6600"/>
                </a:solidFill>
                <a:latin typeface="Calibri"/>
              </a:rPr>
              <a:t>Gaia</a:t>
            </a:r>
            <a:r>
              <a:rPr lang="en-US" sz="2000" dirty="0">
                <a:solidFill>
                  <a:srgbClr val="FF6600"/>
                </a:solidFill>
                <a:latin typeface="Calibri"/>
              </a:rPr>
              <a:t> measures properties for 2 billion stars; 33M stars now have exquisite 6D phase space information. </a:t>
            </a:r>
            <a:r>
              <a:rPr lang="en-US" sz="2000" dirty="0">
                <a:solidFill>
                  <a:srgbClr val="00B0F0"/>
                </a:solidFill>
                <a:latin typeface="Calibri"/>
              </a:rPr>
              <a:t>The best chemistry and RVs have come from the ground-based MOS surveys.</a:t>
            </a:r>
          </a:p>
        </p:txBody>
      </p:sp>
    </p:spTree>
    <p:extLst>
      <p:ext uri="{BB962C8B-B14F-4D97-AF65-F5344CB8AC3E}">
        <p14:creationId xmlns:p14="http://schemas.microsoft.com/office/powerpoint/2010/main" val="2445617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2939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366" y="1800420"/>
            <a:ext cx="6733408" cy="50575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4225" y="100618"/>
            <a:ext cx="868552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Calibri"/>
              </a:rPr>
              <a:t>Axisymmetric (+bar) models:  </a:t>
            </a:r>
            <a:r>
              <a:rPr lang="en-US" sz="2800" dirty="0">
                <a:solidFill>
                  <a:prstClr val="white">
                    <a:lumMod val="85000"/>
                  </a:prstClr>
                </a:solidFill>
                <a:latin typeface="Calibri"/>
              </a:rPr>
              <a:t>understand the Galaxy’s current state before we can begin to unravel the past.</a:t>
            </a:r>
          </a:p>
          <a:p>
            <a:endParaRPr lang="en-US" sz="2000" dirty="0">
              <a:solidFill>
                <a:srgbClr val="CCFFCC"/>
              </a:solidFill>
              <a:latin typeface="Calibri"/>
            </a:endParaRPr>
          </a:p>
          <a:p>
            <a:endParaRPr lang="en-US" sz="2000" dirty="0">
              <a:solidFill>
                <a:srgbClr val="CCFFCC"/>
              </a:solidFill>
              <a:latin typeface="Calibri"/>
            </a:endParaRPr>
          </a:p>
          <a:p>
            <a:endParaRPr lang="en-US" sz="2000" dirty="0">
              <a:solidFill>
                <a:srgbClr val="CCFFCC"/>
              </a:solidFill>
              <a:latin typeface="Calibri"/>
            </a:endParaRPr>
          </a:p>
          <a:p>
            <a:endParaRPr lang="en-US" sz="2000" dirty="0">
              <a:solidFill>
                <a:srgbClr val="CCFFCC"/>
              </a:solidFill>
              <a:latin typeface="Calibri"/>
            </a:endParaRPr>
          </a:p>
          <a:p>
            <a:endParaRPr lang="en-US" sz="2000" dirty="0">
              <a:solidFill>
                <a:srgbClr val="CCFFCC"/>
              </a:solidFill>
              <a:latin typeface="Calibri"/>
            </a:endParaRPr>
          </a:p>
          <a:p>
            <a:endParaRPr lang="en-US" sz="2000" dirty="0">
              <a:solidFill>
                <a:srgbClr val="CCFFCC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225" y="5969000"/>
            <a:ext cx="86855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D9D9D9"/>
                </a:solidFill>
                <a:latin typeface="Calibri"/>
              </a:rPr>
              <a:t>The search for a </a:t>
            </a:r>
            <a:r>
              <a:rPr lang="en-US" b="1">
                <a:solidFill>
                  <a:srgbClr val="FFFF00"/>
                </a:solidFill>
                <a:latin typeface="Calibri"/>
              </a:rPr>
              <a:t>(</a:t>
            </a:r>
            <a:r>
              <a:rPr lang="en-US" b="1">
                <a:solidFill>
                  <a:srgbClr val="D9D9D9"/>
                </a:solidFill>
                <a:latin typeface="Calibri"/>
              </a:rPr>
              <a:t> </a:t>
            </a:r>
            <a:r>
              <a:rPr lang="en-US" b="1">
                <a:solidFill>
                  <a:srgbClr val="FFFF00"/>
                </a:solidFill>
                <a:latin typeface="Times"/>
                <a:cs typeface="Times"/>
              </a:rPr>
              <a:t>Φ</a:t>
            </a:r>
            <a:r>
              <a:rPr lang="en-US" b="1">
                <a:solidFill>
                  <a:srgbClr val="FFFF00"/>
                </a:solidFill>
                <a:latin typeface="Calibri"/>
              </a:rPr>
              <a:t>, ρ )</a:t>
            </a:r>
            <a:r>
              <a:rPr lang="en-US" b="1">
                <a:solidFill>
                  <a:srgbClr val="D9D9D9"/>
                </a:solidFill>
                <a:latin typeface="Calibri"/>
              </a:rPr>
              <a:t> </a:t>
            </a:r>
            <a:r>
              <a:rPr lang="en-US">
                <a:solidFill>
                  <a:srgbClr val="D9D9D9"/>
                </a:solidFill>
                <a:latin typeface="Calibri"/>
              </a:rPr>
              <a:t>pairing associated with the </a:t>
            </a:r>
            <a:r>
              <a:rPr lang="en-US" b="1">
                <a:solidFill>
                  <a:srgbClr val="D9D9D9"/>
                </a:solidFill>
                <a:latin typeface="Calibri"/>
              </a:rPr>
              <a:t>DF</a:t>
            </a:r>
            <a:r>
              <a:rPr lang="en-US">
                <a:solidFill>
                  <a:srgbClr val="D9D9D9"/>
                </a:solidFill>
                <a:latin typeface="Calibri"/>
              </a:rPr>
              <a:t> is a profoundly difficult challenge to engage us for decades. The task assumes the Galaxy is in dynamical equilibrium, but is it ?</a:t>
            </a:r>
          </a:p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152900" y="4394200"/>
            <a:ext cx="0" cy="723900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3403600" y="4889500"/>
            <a:ext cx="647700" cy="228600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403600" y="5219701"/>
            <a:ext cx="749300" cy="368299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68624" y="5357167"/>
            <a:ext cx="692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latin typeface="Calibri"/>
              </a:rPr>
              <a:t>V</a:t>
            </a:r>
            <a:r>
              <a:rPr lang="en-US" sz="2400" b="1" i="1" baseline="-25000">
                <a:solidFill>
                  <a:srgbClr val="FFFF00"/>
                </a:solidFill>
                <a:latin typeface="Calibri"/>
              </a:rPr>
              <a:t>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83024" y="3894435"/>
            <a:ext cx="692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Calibri"/>
              </a:rPr>
              <a:t>V</a:t>
            </a:r>
            <a:r>
              <a:rPr lang="en-US" sz="2400" b="1" i="1" baseline="-25000" dirty="0">
                <a:solidFill>
                  <a:srgbClr val="FFFF00"/>
                </a:solidFill>
                <a:latin typeface="Calibri"/>
              </a:rPr>
              <a:t>Z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4324" y="4542135"/>
            <a:ext cx="692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Calibri"/>
              </a:rPr>
              <a:t>V</a:t>
            </a:r>
            <a:r>
              <a:rPr lang="en-US" sz="2800" b="1" i="1" baseline="-25000" dirty="0">
                <a:solidFill>
                  <a:srgbClr val="FFFF00"/>
                </a:solidFill>
                <a:latin typeface="Arial"/>
                <a:cs typeface="Arial"/>
              </a:rPr>
              <a:t>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3675" y="1386422"/>
            <a:ext cx="4381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We now have good 6D orbit information for millions of (mostly) local stars. Now we can work in terms of velocities V</a:t>
            </a:r>
            <a:r>
              <a:rPr lang="en-US" i="1" baseline="-25000">
                <a:solidFill>
                  <a:srgbClr val="FFFF00"/>
                </a:solidFill>
              </a:rPr>
              <a:t>i</a:t>
            </a:r>
            <a:r>
              <a:rPr lang="en-US">
                <a:solidFill>
                  <a:srgbClr val="FFFF00"/>
                </a:solidFill>
              </a:rPr>
              <a:t> or actions J</a:t>
            </a:r>
            <a:r>
              <a:rPr lang="en-US" i="1" baseline="-25000">
                <a:solidFill>
                  <a:srgbClr val="FFFF00"/>
                </a:solidFill>
              </a:rPr>
              <a:t>i</a:t>
            </a:r>
            <a:r>
              <a:rPr lang="en-US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5AED56-9D5E-9629-0987-74D3F25574ED}"/>
              </a:ext>
            </a:extLst>
          </p:cNvPr>
          <p:cNvSpPr txBox="1"/>
          <p:nvPr/>
        </p:nvSpPr>
        <p:spPr>
          <a:xfrm>
            <a:off x="2854324" y="4061874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alibri"/>
              </a:rPr>
              <a:t>J</a:t>
            </a:r>
            <a:r>
              <a:rPr lang="en-US" sz="3200" b="1" i="1" baseline="-25000" dirty="0">
                <a:solidFill>
                  <a:srgbClr val="FF0000"/>
                </a:solidFill>
                <a:latin typeface="Arial"/>
                <a:cs typeface="Arial"/>
              </a:rPr>
              <a:t>Φ</a:t>
            </a:r>
            <a:endParaRPr lang="en-US" sz="3200" b="1" i="1" baseline="-2500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F2475D-6D59-5F2F-9F06-8C6BF2996060}"/>
              </a:ext>
            </a:extLst>
          </p:cNvPr>
          <p:cNvSpPr txBox="1"/>
          <p:nvPr/>
        </p:nvSpPr>
        <p:spPr>
          <a:xfrm>
            <a:off x="3883024" y="3428424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alibri"/>
              </a:rPr>
              <a:t>J</a:t>
            </a:r>
            <a:r>
              <a:rPr lang="en-US" sz="3200" b="1" i="1" baseline="-25000" dirty="0">
                <a:solidFill>
                  <a:srgbClr val="FF0000"/>
                </a:solidFill>
                <a:latin typeface="Calibri"/>
              </a:rPr>
              <a:t>Z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C9666B-2769-E0C4-56E9-994A355BB00C}"/>
              </a:ext>
            </a:extLst>
          </p:cNvPr>
          <p:cNvSpPr txBox="1"/>
          <p:nvPr/>
        </p:nvSpPr>
        <p:spPr>
          <a:xfrm>
            <a:off x="2587176" y="529532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alibri"/>
              </a:rPr>
              <a:t>J</a:t>
            </a:r>
            <a:r>
              <a:rPr lang="en-US" sz="3200" b="1" i="1" baseline="-25000" dirty="0">
                <a:solidFill>
                  <a:srgbClr val="FF0000"/>
                </a:solidFill>
                <a:latin typeface="Calibri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08881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0CD3542B-26DB-C74D-A669-22F0F3322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29" y="99673"/>
            <a:ext cx="663711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F47282-F800-1049-B87B-2FDC87FA4D4F}"/>
              </a:ext>
            </a:extLst>
          </p:cNvPr>
          <p:cNvSpPr txBox="1"/>
          <p:nvPr/>
        </p:nvSpPr>
        <p:spPr>
          <a:xfrm>
            <a:off x="6327220" y="806434"/>
            <a:ext cx="2816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6600"/>
                </a:solidFill>
                <a:latin typeface="Times"/>
                <a:cs typeface="Times"/>
              </a:rPr>
              <a:t>Bland-Hawthorn et al 2019</a:t>
            </a:r>
          </a:p>
        </p:txBody>
      </p:sp>
    </p:spTree>
    <p:extLst>
      <p:ext uri="{BB962C8B-B14F-4D97-AF65-F5344CB8AC3E}">
        <p14:creationId xmlns:p14="http://schemas.microsoft.com/office/powerpoint/2010/main" val="511395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D-map-cephalid-variable-animation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33780"/>
            <a:ext cx="7620000" cy="5715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32080"/>
            <a:ext cx="843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We have known since </a:t>
            </a:r>
            <a:r>
              <a:rPr lang="en-US" b="1"/>
              <a:t>Colin Gum</a:t>
            </a:r>
            <a:r>
              <a:rPr lang="en-US"/>
              <a:t>, Australian astronomer, </a:t>
            </a:r>
          </a:p>
          <a:p>
            <a:r>
              <a:rPr lang="en-US"/>
              <a:t>that the outer disc is warped. His paper was published </a:t>
            </a:r>
          </a:p>
          <a:p>
            <a:r>
              <a:rPr lang="en-US"/>
              <a:t>after he was killed in a skiing accident (1960).</a:t>
            </a:r>
          </a:p>
        </p:txBody>
      </p:sp>
      <p:pic>
        <p:nvPicPr>
          <p:cNvPr id="6" name="Picture 5" descr="Screen Shot 2020-12-02 at 10.36.3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0" y="132080"/>
            <a:ext cx="2976880" cy="3072651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" name="TextBox 1"/>
          <p:cNvSpPr txBox="1"/>
          <p:nvPr/>
        </p:nvSpPr>
        <p:spPr>
          <a:xfrm>
            <a:off x="6720840" y="6211669"/>
            <a:ext cx="2423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Chen et al 2019: </a:t>
            </a:r>
            <a:r>
              <a:rPr lang="en-US"/>
              <a:t>1339 classical CVs from WISE</a:t>
            </a:r>
          </a:p>
        </p:txBody>
      </p:sp>
    </p:spTree>
    <p:extLst>
      <p:ext uri="{BB962C8B-B14F-4D97-AF65-F5344CB8AC3E}">
        <p14:creationId xmlns:p14="http://schemas.microsoft.com/office/powerpoint/2010/main" val="1072520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1C0A8B-BAC1-D9A8-BA17-DF8AE4390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21987"/>
            <a:ext cx="9144000" cy="20360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D6255D-87A2-E9FD-2E20-33135A3CF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876"/>
            <a:ext cx="4840942" cy="47891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BD5645-6FE7-E1CD-1767-A8AC7ED5B510}"/>
              </a:ext>
            </a:extLst>
          </p:cNvPr>
          <p:cNvSpPr txBox="1"/>
          <p:nvPr/>
        </p:nvSpPr>
        <p:spPr>
          <a:xfrm>
            <a:off x="5088368" y="172122"/>
            <a:ext cx="380820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The warp: a modern perspective from (young) classical Cepheids</a:t>
            </a:r>
          </a:p>
          <a:p>
            <a:endParaRPr lang="en-US" i="1" dirty="0"/>
          </a:p>
          <a:p>
            <a:r>
              <a:rPr lang="en-US" i="1" dirty="0"/>
              <a:t>These show a radial instantaneous metallicity (therefore age) gradient, and a small amount of flaring.</a:t>
            </a:r>
          </a:p>
          <a:p>
            <a:endParaRPr lang="en-US" dirty="0"/>
          </a:p>
          <a:p>
            <a:r>
              <a:rPr lang="en-US" dirty="0"/>
              <a:t>			</a:t>
            </a:r>
            <a:r>
              <a:rPr lang="en-US" dirty="0" err="1"/>
              <a:t>Lemasle</a:t>
            </a:r>
            <a:r>
              <a:rPr lang="en-US" dirty="0"/>
              <a:t> et al (2022)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694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4000" y="190500"/>
            <a:ext cx="713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prstClr val="black"/>
                </a:solidFill>
                <a:latin typeface="Calibri"/>
              </a:rPr>
              <a:t>Stormclouds on the horizon</a:t>
            </a:r>
          </a:p>
        </p:txBody>
      </p:sp>
      <p:pic>
        <p:nvPicPr>
          <p:cNvPr id="2" name="Picture 1" descr="Storm.jpg"/>
          <p:cNvPicPr>
            <a:picLocks noChangeAspect="1"/>
          </p:cNvPicPr>
          <p:nvPr/>
        </p:nvPicPr>
        <p:blipFill>
          <a:blip r:embed="rId3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28786"/>
            <a:ext cx="91567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4000" y="969685"/>
            <a:ext cx="51943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prstClr val="black"/>
                </a:solidFill>
                <a:latin typeface="Calibri"/>
              </a:rPr>
              <a:t>Non-equilibrium structures:</a:t>
            </a:r>
          </a:p>
          <a:p>
            <a:endParaRPr lang="en-US">
              <a:solidFill>
                <a:prstClr val="black"/>
              </a:solidFill>
              <a:latin typeface="Calibri"/>
            </a:endParaRP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Hercules Stream (Dehnen 1998)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Monoceros Ring (Newberg+ 2002)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Hercules Thick Disk Cloud (Parker+ 2003)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TriAndromeda Ring (Rocha-Pinto+ 2004)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Virgo Overdensity (Newberg+ 2007)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Hercules-Aquila Cloud (Belokurov+ 2007)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3543657"/>
            <a:ext cx="3390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prstClr val="black"/>
                </a:solidFill>
                <a:latin typeface="Calibri"/>
              </a:rPr>
              <a:t>Non-equilibrium kinematics:</a:t>
            </a:r>
          </a:p>
          <a:p>
            <a:endParaRPr lang="en-US" i="1">
              <a:solidFill>
                <a:prstClr val="black"/>
              </a:solidFill>
              <a:latin typeface="Calibri"/>
            </a:endParaRP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SDSS (Widrow+ 2012)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RAVE (Williams+ 2013)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LAMOST (Carlin+ 2013)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9400" y="5351185"/>
            <a:ext cx="3848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prstClr val="black"/>
                </a:solidFill>
                <a:latin typeface="Calibri"/>
              </a:rPr>
              <a:t>North-south star counts:</a:t>
            </a:r>
          </a:p>
          <a:p>
            <a:endParaRPr lang="en-US" i="1">
              <a:solidFill>
                <a:prstClr val="black"/>
              </a:solidFill>
              <a:latin typeface="Calibri"/>
            </a:endParaRP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SDSS (Yanny &amp; Gardner 2013)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PanSTARRS1 (Slater+ 2014)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SDSS (Xu+ 2015)</a:t>
            </a:r>
          </a:p>
        </p:txBody>
      </p:sp>
      <p:pic>
        <p:nvPicPr>
          <p:cNvPr id="11" name="Picture 10" descr="Screen Shot 2018-08-27 at 12.31.29 AM.png"/>
          <p:cNvPicPr>
            <a:picLocks noChangeAspect="1"/>
          </p:cNvPicPr>
          <p:nvPr/>
        </p:nvPicPr>
        <p:blipFill rotWithShape="1"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4" b="544"/>
          <a:stretch/>
        </p:blipFill>
        <p:spPr>
          <a:xfrm>
            <a:off x="4274099" y="3501501"/>
            <a:ext cx="4897304" cy="341116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641451" y="6459181"/>
            <a:ext cx="2352665" cy="369332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Calibri"/>
              </a:rPr>
              <a:t>LAMOST (Carlin+ 2013)</a:t>
            </a:r>
          </a:p>
        </p:txBody>
      </p:sp>
      <p:pic>
        <p:nvPicPr>
          <p:cNvPr id="3" name="Picture 2" descr="Screen Shot 2018-08-26 at 8.12.5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299" y="3410609"/>
            <a:ext cx="5710104" cy="3417904"/>
          </a:xfrm>
          <a:prstGeom prst="rect">
            <a:avLst/>
          </a:prstGeom>
        </p:spPr>
      </p:pic>
      <p:pic>
        <p:nvPicPr>
          <p:cNvPr id="10" name="Picture 9" descr="Screen Shot 2018-08-26 at 8.13.09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504" y="3403957"/>
            <a:ext cx="5676899" cy="34544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573244" y="6119336"/>
            <a:ext cx="2963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Calibri"/>
              </a:rPr>
              <a:t>SDSS (Yanny &amp; Gardner 2013)</a:t>
            </a:r>
          </a:p>
        </p:txBody>
      </p:sp>
    </p:spTree>
    <p:extLst>
      <p:ext uri="{BB962C8B-B14F-4D97-AF65-F5344CB8AC3E}">
        <p14:creationId xmlns:p14="http://schemas.microsoft.com/office/powerpoint/2010/main" val="50462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0-12-02 at 11.04.53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1"/>
          <a:stretch/>
        </p:blipFill>
        <p:spPr>
          <a:xfrm>
            <a:off x="5961" y="325120"/>
            <a:ext cx="9138039" cy="6532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240" y="30480"/>
            <a:ext cx="443992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Heidi Newberg’s team: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1D6F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it’s even more complex than a simple warp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1D6F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(to explain ripples in star counts)</a:t>
            </a:r>
          </a:p>
        </p:txBody>
      </p:sp>
    </p:spTree>
    <p:extLst>
      <p:ext uri="{BB962C8B-B14F-4D97-AF65-F5344CB8AC3E}">
        <p14:creationId xmlns:p14="http://schemas.microsoft.com/office/powerpoint/2010/main" val="2178251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-thecorruga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096"/>
            <a:ext cx="9144000" cy="6089904"/>
          </a:xfrm>
          <a:prstGeom prst="rect">
            <a:avLst/>
          </a:prstGeom>
        </p:spPr>
      </p:pic>
      <p:pic>
        <p:nvPicPr>
          <p:cNvPr id="3" name="Picture 2" descr="2-thecorruga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3916"/>
            <a:ext cx="9144000" cy="6223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40600" y="6426200"/>
            <a:ext cx="1701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CFF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Dana Berry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450" y="1991162"/>
            <a:ext cx="394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TriAndromeda 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" y="3957598"/>
            <a:ext cx="394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Monoceros Ring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044700" y="2398594"/>
            <a:ext cx="330200" cy="547806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828800" y="3911600"/>
            <a:ext cx="546100" cy="230664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314700" y="3855998"/>
            <a:ext cx="190500" cy="165100"/>
          </a:xfrm>
          <a:prstGeom prst="ellipse">
            <a:avLst/>
          </a:prstGeom>
          <a:noFill/>
          <a:ln w="28575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43ECAB-0874-C64E-8DE9-09C7B7953AE8}"/>
              </a:ext>
            </a:extLst>
          </p:cNvPr>
          <p:cNvSpPr txBox="1"/>
          <p:nvPr/>
        </p:nvSpPr>
        <p:spPr>
          <a:xfrm>
            <a:off x="223520" y="10160"/>
            <a:ext cx="6979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Heidi Newberg – is this what we are seeing? </a:t>
            </a:r>
          </a:p>
        </p:txBody>
      </p:sp>
    </p:spTree>
    <p:extLst>
      <p:ext uri="{BB962C8B-B14F-4D97-AF65-F5344CB8AC3E}">
        <p14:creationId xmlns:p14="http://schemas.microsoft.com/office/powerpoint/2010/main" val="92871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0-12-02 at 12.02.1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751"/>
            <a:ext cx="8503920" cy="4613738"/>
          </a:xfrm>
          <a:prstGeom prst="rect">
            <a:avLst/>
          </a:prstGeom>
        </p:spPr>
      </p:pic>
      <p:pic>
        <p:nvPicPr>
          <p:cNvPr id="5" name="Picture 4" descr="Screen Shot 2020-12-02 at 12.02.4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3801204"/>
            <a:ext cx="8991600" cy="33819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3280" y="274320"/>
            <a:ext cx="4429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Local gas and star-forming regions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appear to be “riding the waves”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(Alvez et al 2020)</a:t>
            </a:r>
          </a:p>
        </p:txBody>
      </p:sp>
    </p:spTree>
    <p:extLst>
      <p:ext uri="{BB962C8B-B14F-4D97-AF65-F5344CB8AC3E}">
        <p14:creationId xmlns:p14="http://schemas.microsoft.com/office/powerpoint/2010/main" val="3081844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6151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Galactic seismology: </a:t>
            </a:r>
            <a:br>
              <a:rPr lang="en-US" dirty="0"/>
            </a:br>
            <a:br>
              <a:rPr lang="en-US" dirty="0"/>
            </a:br>
            <a:r>
              <a:rPr lang="en-US" sz="3600" dirty="0"/>
              <a:t>How does the Milky Way ring?</a:t>
            </a:r>
            <a:br>
              <a:rPr lang="en-US" sz="3600" dirty="0"/>
            </a:br>
            <a:r>
              <a:rPr lang="en-US" sz="3600" dirty="0"/>
              <a:t>Are stellar &amp; gas corrugations related?</a:t>
            </a:r>
          </a:p>
        </p:txBody>
      </p:sp>
      <p:pic>
        <p:nvPicPr>
          <p:cNvPr id="3" name="Picture 2" descr="Sgr-Gaia.jpg">
            <a:extLst>
              <a:ext uri="{FF2B5EF4-FFF2-40B4-BE49-F238E27FC236}">
                <a16:creationId xmlns:a16="http://schemas.microsoft.com/office/drawing/2014/main" id="{0A53B3F4-C826-C04B-AE25-8001D207D8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43628" y="909621"/>
            <a:ext cx="4009993" cy="21907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6ECD40-3CF9-1445-BC3B-FC46B7C5A1AD}"/>
              </a:ext>
            </a:extLst>
          </p:cNvPr>
          <p:cNvSpPr txBox="1"/>
          <p:nvPr/>
        </p:nvSpPr>
        <p:spPr>
          <a:xfrm>
            <a:off x="7134131" y="199176"/>
            <a:ext cx="914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Sgr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681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equers-Fourier-mod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27"/>
          <a:stretch/>
        </p:blipFill>
        <p:spPr>
          <a:xfrm>
            <a:off x="3441700" y="215900"/>
            <a:ext cx="5565766" cy="6451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717" y="116572"/>
            <a:ext cx="3503083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/>
              <a:t>Galactic seismology</a:t>
            </a:r>
          </a:p>
          <a:p>
            <a:r>
              <a:rPr lang="en-US" sz="2000"/>
              <a:t>Iye 1985</a:t>
            </a:r>
          </a:p>
          <a:p>
            <a:pPr>
              <a:lnSpc>
                <a:spcPct val="50000"/>
              </a:lnSpc>
            </a:pPr>
            <a:endParaRPr lang="en-US" sz="3200" b="1"/>
          </a:p>
          <a:p>
            <a:r>
              <a:rPr lang="en-US" sz="3200" b="1"/>
              <a:t>Galactoseismology</a:t>
            </a:r>
          </a:p>
          <a:p>
            <a:r>
              <a:rPr lang="en-US" sz="2000"/>
              <a:t>Widrow+ 2012</a:t>
            </a:r>
          </a:p>
        </p:txBody>
      </p:sp>
      <p:sp>
        <p:nvSpPr>
          <p:cNvPr id="4" name="Rectangle 3"/>
          <p:cNvSpPr/>
          <p:nvPr/>
        </p:nvSpPr>
        <p:spPr>
          <a:xfrm>
            <a:off x="139700" y="2940448"/>
            <a:ext cx="4572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>
                <a:solidFill>
                  <a:srgbClr val="660066"/>
                </a:solidFill>
              </a:rPr>
              <a:t>Can we interpret time-dependent </a:t>
            </a:r>
          </a:p>
          <a:p>
            <a:r>
              <a:rPr lang="en-US" sz="2000">
                <a:solidFill>
                  <a:srgbClr val="660066"/>
                </a:solidFill>
              </a:rPr>
              <a:t>modal behaviour?</a:t>
            </a:r>
          </a:p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" y="5934670"/>
            <a:ext cx="32700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cf. M51; </a:t>
            </a:r>
            <a:r>
              <a:rPr lang="en-US" dirty="0" err="1">
                <a:solidFill>
                  <a:srgbClr val="00B050"/>
                </a:solidFill>
              </a:rPr>
              <a:t>Salo</a:t>
            </a:r>
            <a:r>
              <a:rPr lang="en-US" dirty="0">
                <a:solidFill>
                  <a:srgbClr val="00B050"/>
                </a:solidFill>
              </a:rPr>
              <a:t> &amp; </a:t>
            </a:r>
            <a:r>
              <a:rPr lang="en-US" dirty="0" err="1">
                <a:solidFill>
                  <a:srgbClr val="00B050"/>
                </a:solidFill>
              </a:rPr>
              <a:t>Laurikainen</a:t>
            </a:r>
            <a:r>
              <a:rPr lang="en-US" dirty="0">
                <a:solidFill>
                  <a:srgbClr val="00B050"/>
                </a:solidFill>
              </a:rPr>
              <a:t> 2000</a:t>
            </a:r>
          </a:p>
          <a:p>
            <a:r>
              <a:rPr lang="en-US" dirty="0">
                <a:solidFill>
                  <a:srgbClr val="00B050"/>
                </a:solidFill>
              </a:rPr>
              <a:t>cf. MW; Quillen+ 2011</a:t>
            </a:r>
          </a:p>
          <a:p>
            <a:r>
              <a:rPr lang="en-US" dirty="0">
                <a:solidFill>
                  <a:srgbClr val="00B050"/>
                </a:solidFill>
              </a:rPr>
              <a:t>cf. M31; Dierickx+ 2014</a:t>
            </a:r>
          </a:p>
          <a:p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06800" y="2308136"/>
            <a:ext cx="58481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/>
              <a:t>Δz</a:t>
            </a:r>
            <a:endParaRPr lang="en-US" sz="3200" b="1" baseline="-25000"/>
          </a:p>
        </p:txBody>
      </p:sp>
    </p:spTree>
    <p:extLst>
      <p:ext uri="{BB962C8B-B14F-4D97-AF65-F5344CB8AC3E}">
        <p14:creationId xmlns:p14="http://schemas.microsoft.com/office/powerpoint/2010/main" val="2549371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1586_2018_510_Fig2_HTML.png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486" y="198893"/>
            <a:ext cx="4346242" cy="2934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6776" y="198893"/>
            <a:ext cx="5408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prstClr val="black"/>
                </a:solidFill>
                <a:latin typeface="Calibri"/>
              </a:rPr>
              <a:t>Arches &amp; ridges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6776" y="687847"/>
            <a:ext cx="30907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prstClr val="black"/>
                </a:solidFill>
                <a:latin typeface="Calibri"/>
              </a:rPr>
              <a:t>Antoja et al (2018)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Fragkoudi et al (2019)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Hunt et al (2019)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Kawata et al (2018)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Khanna et al (2019)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Martinez-Medina et al (2019)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Quillen et al (2018)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Ramos et al (2018)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42629" y="4461534"/>
            <a:ext cx="37357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prstClr val="black"/>
                </a:solidFill>
                <a:latin typeface="Calibri"/>
              </a:rPr>
              <a:t>Antoja</a:t>
            </a:r>
            <a:r>
              <a:rPr lang="en-US" b="1" dirty="0">
                <a:solidFill>
                  <a:prstClr val="black"/>
                </a:solidFill>
                <a:latin typeface="Calibri"/>
              </a:rPr>
              <a:t> et al (2018)</a:t>
            </a:r>
          </a:p>
          <a:p>
            <a:r>
              <a:rPr lang="en-US" dirty="0">
                <a:solidFill>
                  <a:srgbClr val="00B050"/>
                </a:solidFill>
                <a:latin typeface="Calibri"/>
              </a:rPr>
              <a:t>Binney &amp; </a:t>
            </a:r>
            <a:r>
              <a:rPr lang="en-US" dirty="0" err="1">
                <a:solidFill>
                  <a:srgbClr val="00B050"/>
                </a:solidFill>
                <a:latin typeface="Calibri"/>
              </a:rPr>
              <a:t>Schönrich</a:t>
            </a:r>
            <a:r>
              <a:rPr lang="en-US" dirty="0">
                <a:solidFill>
                  <a:srgbClr val="00B050"/>
                </a:solidFill>
                <a:latin typeface="Calibri"/>
              </a:rPr>
              <a:t> (2018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)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Bland-Hawthorn et al (2019, </a:t>
            </a:r>
            <a:r>
              <a:rPr lang="en-US" dirty="0">
                <a:solidFill>
                  <a:srgbClr val="00B050"/>
                </a:solidFill>
                <a:latin typeface="Calibri"/>
              </a:rPr>
              <a:t>2021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)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Darling &amp;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Widrow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(2019)</a:t>
            </a:r>
          </a:p>
          <a:p>
            <a:r>
              <a:rPr lang="en-US" dirty="0" err="1">
                <a:solidFill>
                  <a:prstClr val="black"/>
                </a:solidFill>
                <a:latin typeface="Calibri"/>
              </a:rPr>
              <a:t>Khoperskov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et al (2019)</a:t>
            </a:r>
          </a:p>
          <a:p>
            <a:r>
              <a:rPr lang="en-US" dirty="0">
                <a:solidFill>
                  <a:prstClr val="black"/>
                </a:solidFill>
              </a:rPr>
              <a:t>Laporte et al (2019), Tian et al (2019) </a:t>
            </a:r>
          </a:p>
          <a:p>
            <a:r>
              <a:rPr lang="en-US" dirty="0" err="1">
                <a:solidFill>
                  <a:prstClr val="black"/>
                </a:solidFill>
                <a:latin typeface="Calibri"/>
              </a:rPr>
              <a:t>Michtchenko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et al (2019)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Wang et al (2019), Xu et al (2020)</a:t>
            </a:r>
          </a:p>
        </p:txBody>
      </p:sp>
      <p:pic>
        <p:nvPicPr>
          <p:cNvPr id="4" name="Picture 3" descr="Screen Shot 2019-04-02 at 2.29.40 PM.png"/>
          <p:cNvPicPr>
            <a:picLocks noChangeAspect="1"/>
          </p:cNvPicPr>
          <p:nvPr/>
        </p:nvPicPr>
        <p:blipFill rotWithShape="1">
          <a:blip r:embed="rId3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4"/>
          <a:stretch/>
        </p:blipFill>
        <p:spPr>
          <a:xfrm>
            <a:off x="5862271" y="1324957"/>
            <a:ext cx="3241567" cy="314388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4192355" y="443685"/>
            <a:ext cx="1881969" cy="908292"/>
          </a:xfrm>
          <a:prstGeom prst="line">
            <a:avLst/>
          </a:prstGeom>
          <a:ln w="38100" cmpd="sng"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638220" y="337124"/>
            <a:ext cx="1147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prstClr val="black"/>
                </a:solidFill>
                <a:latin typeface="Calibri"/>
              </a:rPr>
              <a:t>ridge</a:t>
            </a:r>
          </a:p>
        </p:txBody>
      </p:sp>
      <p:pic>
        <p:nvPicPr>
          <p:cNvPr id="2" name="Picture 1" descr="Screen Shot 2019-04-02 at 3.19.2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0" y="3441700"/>
            <a:ext cx="4787900" cy="3416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48673" y="4013280"/>
            <a:ext cx="5408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prstClr val="black"/>
                </a:solidFill>
                <a:latin typeface="Calibri"/>
              </a:rPr>
              <a:t>Phase spiral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66001" y="90902"/>
            <a:ext cx="1778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00FF"/>
                </a:solidFill>
              </a:rPr>
              <a:t>ESA Gaia</a:t>
            </a:r>
          </a:p>
        </p:txBody>
      </p:sp>
    </p:spTree>
    <p:extLst>
      <p:ext uri="{BB962C8B-B14F-4D97-AF65-F5344CB8AC3E}">
        <p14:creationId xmlns:p14="http://schemas.microsoft.com/office/powerpoint/2010/main" val="312350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0-11-11 at 10.39.5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054"/>
            <a:ext cx="9144000" cy="1112894"/>
          </a:xfrm>
          <a:prstGeom prst="rect">
            <a:avLst/>
          </a:prstGeom>
        </p:spPr>
      </p:pic>
      <p:pic>
        <p:nvPicPr>
          <p:cNvPr id="5" name="Picture 4" descr="Screen Shot 2020-11-11 at 10.40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9801"/>
            <a:ext cx="9144000" cy="24093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4460052"/>
            <a:ext cx="800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 important question still not fully appreciated – why is the </a:t>
            </a:r>
            <a:r>
              <a:rPr lang="en-US" b="1" dirty="0"/>
              <a:t>phase spiral</a:t>
            </a:r>
            <a:r>
              <a:rPr lang="en-US" dirty="0"/>
              <a:t> </a:t>
            </a:r>
          </a:p>
          <a:p>
            <a:r>
              <a:rPr lang="en-US" dirty="0"/>
              <a:t>so prominent when coded as </a:t>
            </a:r>
            <a:r>
              <a:rPr lang="en-US" sz="1600" b="1" dirty="0">
                <a:solidFill>
                  <a:srgbClr val="FF0000"/>
                </a:solidFill>
              </a:rPr>
              <a:t>V</a:t>
            </a:r>
            <a:r>
              <a:rPr lang="en-US" b="1" i="1" baseline="-25000" dirty="0">
                <a:solidFill>
                  <a:srgbClr val="FF0000"/>
                </a:solidFill>
                <a:latin typeface="Arial"/>
                <a:cs typeface="Arial"/>
              </a:rPr>
              <a:t>Φ</a:t>
            </a:r>
            <a:r>
              <a:rPr lang="en-US" b="1" i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is-IS" dirty="0"/>
              <a:t>but barely visible in projected density ?</a:t>
            </a:r>
          </a:p>
          <a:p>
            <a:r>
              <a:rPr lang="is-IS" dirty="0">
                <a:solidFill>
                  <a:srgbClr val="0070C0"/>
                </a:solidFill>
              </a:rPr>
              <a:t>Secondary question – what links </a:t>
            </a:r>
            <a:r>
              <a:rPr lang="en-US" b="1" dirty="0">
                <a:solidFill>
                  <a:srgbClr val="FF0000"/>
                </a:solidFill>
              </a:rPr>
              <a:t>V</a:t>
            </a:r>
            <a:r>
              <a:rPr lang="en-US" b="1" i="1" baseline="-25000" dirty="0">
                <a:solidFill>
                  <a:srgbClr val="FF0000"/>
                </a:solidFill>
                <a:latin typeface="Arial"/>
                <a:cs typeface="Arial"/>
              </a:rPr>
              <a:t>Φ </a:t>
            </a:r>
            <a:r>
              <a:rPr lang="en-US" dirty="0">
                <a:solidFill>
                  <a:srgbClr val="0070C0"/>
                </a:solidFill>
              </a:rPr>
              <a:t>and</a:t>
            </a:r>
            <a:r>
              <a:rPr lang="en-US" b="1" i="1" baseline="-250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V</a:t>
            </a:r>
            <a:r>
              <a:rPr lang="en-US" b="1" i="1" baseline="-25000" dirty="0">
                <a:solidFill>
                  <a:srgbClr val="FF0000"/>
                </a:solidFill>
                <a:latin typeface="Arial"/>
                <a:cs typeface="Arial"/>
              </a:rPr>
              <a:t>R </a:t>
            </a:r>
            <a:r>
              <a:rPr lang="en-US" dirty="0">
                <a:latin typeface="Arial"/>
                <a:cs typeface="Arial"/>
              </a:rPr>
              <a:t>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1500" y="5740201"/>
            <a:ext cx="8001000" cy="94340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Binney &amp; </a:t>
            </a:r>
            <a:r>
              <a:rPr lang="en-US" dirty="0" err="1"/>
              <a:t>Schönrich</a:t>
            </a:r>
            <a:r>
              <a:rPr lang="en-US" dirty="0"/>
              <a:t> (2018) are first to supply an answer, revisited by JBH &amp; Tepper-Garcia (2021) who replicate analytic model with AGAMA, N=10</a:t>
            </a:r>
            <a:r>
              <a:rPr lang="en-US" baseline="30000" dirty="0"/>
              <a:t>8</a:t>
            </a:r>
            <a:r>
              <a:rPr lang="en-US" dirty="0"/>
              <a:t> particle simulation. This is later repeated with N-body/hydro by Tepper-Garcia, JBH &amp; Freeman (2022).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80250" y="1508948"/>
            <a:ext cx="1068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V</a:t>
            </a:r>
            <a:r>
              <a:rPr lang="en-US" sz="2800" b="1" i="1" baseline="-25000">
                <a:solidFill>
                  <a:srgbClr val="FF0000"/>
                </a:solidFill>
                <a:latin typeface="Arial"/>
                <a:cs typeface="Arial"/>
              </a:rPr>
              <a:t>Φ</a:t>
            </a:r>
            <a:endParaRPr lang="en-US" sz="2800"/>
          </a:p>
        </p:txBody>
      </p:sp>
      <p:sp>
        <p:nvSpPr>
          <p:cNvPr id="7" name="TextBox 6"/>
          <p:cNvSpPr txBox="1"/>
          <p:nvPr/>
        </p:nvSpPr>
        <p:spPr>
          <a:xfrm>
            <a:off x="3845984" y="1508948"/>
            <a:ext cx="1068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V</a:t>
            </a:r>
            <a:r>
              <a:rPr lang="en-US" sz="2800" b="1" i="1" baseline="-25000">
                <a:solidFill>
                  <a:srgbClr val="FF0000"/>
                </a:solidFill>
                <a:latin typeface="Arial"/>
                <a:cs typeface="Arial"/>
              </a:rPr>
              <a:t>R</a:t>
            </a:r>
            <a:endParaRPr lang="en-US" sz="2800"/>
          </a:p>
        </p:txBody>
      </p:sp>
      <p:sp>
        <p:nvSpPr>
          <p:cNvPr id="9" name="TextBox 8"/>
          <p:cNvSpPr txBox="1"/>
          <p:nvPr/>
        </p:nvSpPr>
        <p:spPr>
          <a:xfrm>
            <a:off x="1320801" y="1456635"/>
            <a:ext cx="1068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Σ</a:t>
            </a:r>
            <a:r>
              <a:rPr lang="en-US" sz="3200" b="1" baseline="-2500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★</a:t>
            </a:r>
            <a:endParaRPr lang="en-US" sz="3200" baseline="-25000"/>
          </a:p>
        </p:txBody>
      </p:sp>
    </p:spTree>
    <p:extLst>
      <p:ext uri="{BB962C8B-B14F-4D97-AF65-F5344CB8AC3E}">
        <p14:creationId xmlns:p14="http://schemas.microsoft.com/office/powerpoint/2010/main" val="2853089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Vz-slos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32" y="271449"/>
            <a:ext cx="4402800" cy="3312583"/>
          </a:xfrm>
          <a:prstGeom prst="rect">
            <a:avLst/>
          </a:prstGeom>
        </p:spPr>
      </p:pic>
      <p:pic>
        <p:nvPicPr>
          <p:cNvPr id="4" name="Picture 3" descr="zVz-def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85" y="410787"/>
            <a:ext cx="4210749" cy="3173245"/>
          </a:xfrm>
          <a:prstGeom prst="rect">
            <a:avLst/>
          </a:prstGeom>
        </p:spPr>
      </p:pic>
      <p:pic>
        <p:nvPicPr>
          <p:cNvPr id="5" name="Picture 4" descr="BS18-mode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516" y="3600087"/>
            <a:ext cx="3580168" cy="3083983"/>
          </a:xfrm>
          <a:prstGeom prst="rect">
            <a:avLst/>
          </a:prstGeom>
        </p:spPr>
      </p:pic>
      <p:pic>
        <p:nvPicPr>
          <p:cNvPr id="6" name="Picture 5" descr="Screen Shot 2019-04-02 at 3.19.2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0" y="3441700"/>
            <a:ext cx="4787900" cy="34163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7D1F31-ADC6-E3F9-9320-D0AB6DAB2A0F}"/>
              </a:ext>
            </a:extLst>
          </p:cNvPr>
          <p:cNvSpPr txBox="1"/>
          <p:nvPr/>
        </p:nvSpPr>
        <p:spPr>
          <a:xfrm>
            <a:off x="160168" y="53998"/>
            <a:ext cx="478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B050"/>
                </a:solidFill>
                <a:latin typeface="Times"/>
                <a:cs typeface="Times"/>
              </a:rPr>
              <a:t>JBH &amp; Tepper-Garcia 2021</a:t>
            </a:r>
          </a:p>
        </p:txBody>
      </p:sp>
    </p:spTree>
    <p:extLst>
      <p:ext uri="{BB962C8B-B14F-4D97-AF65-F5344CB8AC3E}">
        <p14:creationId xmlns:p14="http://schemas.microsoft.com/office/powerpoint/2010/main" val="127908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0-10-05 at 3.59.13 PM.png"/>
          <p:cNvPicPr>
            <a:picLocks noChangeAspect="1"/>
          </p:cNvPicPr>
          <p:nvPr/>
        </p:nvPicPr>
        <p:blipFill>
          <a:blip r:embed="rId3">
            <a:alphaModFix amt="73000"/>
          </a:blip>
          <a:stretch>
            <a:fillRect/>
          </a:stretch>
        </p:blipFill>
        <p:spPr>
          <a:xfrm>
            <a:off x="-30950" y="0"/>
            <a:ext cx="6307983" cy="4787900"/>
          </a:xfrm>
          <a:prstGeom prst="rect">
            <a:avLst/>
          </a:prstGeom>
        </p:spPr>
      </p:pic>
      <p:sp>
        <p:nvSpPr>
          <p:cNvPr id="582659" name="Rectangle 3"/>
          <p:cNvSpPr>
            <a:spLocks noGrp="1" noChangeArrowheads="1"/>
          </p:cNvSpPr>
          <p:nvPr>
            <p:ph type="title"/>
          </p:nvPr>
        </p:nvSpPr>
        <p:spPr>
          <a:xfrm>
            <a:off x="660400" y="76200"/>
            <a:ext cx="7772400" cy="1143000"/>
          </a:xfrm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0246" tIns="44330" rIns="90246" bIns="44330">
            <a:normAutofit/>
          </a:bodyPr>
          <a:lstStyle/>
          <a:p>
            <a:pPr>
              <a:defRPr/>
            </a:pPr>
            <a:r>
              <a:rPr lang="en-AU" sz="3600">
                <a:solidFill>
                  <a:srgbClr val="FF0000"/>
                </a:solidFill>
                <a:latin typeface="Trebuchet MS Bold" pitchFamily="-108" charset="0"/>
                <a:ea typeface="ＭＳ Ｐゴシック" pitchFamily="-110" charset="-128"/>
              </a:rPr>
              <a:t>GALAH survey @ AAT, Siding Spring</a:t>
            </a:r>
          </a:p>
        </p:txBody>
      </p:sp>
      <p:pic>
        <p:nvPicPr>
          <p:cNvPr id="117763" name="Picture 4" descr="p00013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3" y="3962400"/>
            <a:ext cx="396240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4" name="Picture 5" descr="2dfpic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3" y="1219200"/>
            <a:ext cx="3962400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4000" y="3673596"/>
            <a:ext cx="4775200" cy="1015663"/>
          </a:xfrm>
          <a:prstGeom prst="rect">
            <a:avLst/>
          </a:prstGeom>
          <a:noFill/>
        </p:spPr>
        <p:txBody>
          <a:bodyPr wrap="square" lIns="91193" tIns="45599" rIns="91193" bIns="45599" rtlCol="0">
            <a:spAutoFit/>
          </a:bodyPr>
          <a:lstStyle/>
          <a:p>
            <a:pPr defTabSz="456015"/>
            <a:r>
              <a:rPr lang="en-US" sz="2000" dirty="0">
                <a:solidFill>
                  <a:srgbClr val="CCFFCC"/>
                </a:solidFill>
                <a:latin typeface="Avenir Book"/>
                <a:cs typeface="Avenir Book"/>
              </a:rPr>
              <a:t>Ten year mission to measure up to </a:t>
            </a:r>
            <a:r>
              <a:rPr lang="en-US" sz="2000" b="1" dirty="0">
                <a:solidFill>
                  <a:srgbClr val="CCFFCC"/>
                </a:solidFill>
                <a:latin typeface="Avenir Book"/>
                <a:cs typeface="Avenir Book"/>
              </a:rPr>
              <a:t>30</a:t>
            </a:r>
            <a:r>
              <a:rPr lang="en-US" sz="2000" dirty="0">
                <a:solidFill>
                  <a:srgbClr val="CCFFCC"/>
                </a:solidFill>
                <a:latin typeface="Avenir Book"/>
                <a:cs typeface="Avenir Book"/>
              </a:rPr>
              <a:t> elements and velocities in a </a:t>
            </a:r>
            <a:r>
              <a:rPr lang="en-US" sz="2000" b="1" dirty="0">
                <a:solidFill>
                  <a:srgbClr val="CCFFCC"/>
                </a:solidFill>
                <a:latin typeface="Avenir Book"/>
                <a:cs typeface="Avenir Book"/>
              </a:rPr>
              <a:t>million</a:t>
            </a:r>
            <a:r>
              <a:rPr lang="en-US" sz="2000" dirty="0">
                <a:solidFill>
                  <a:srgbClr val="CCFFCC"/>
                </a:solidFill>
                <a:latin typeface="Avenir Book"/>
                <a:cs typeface="Avenir Book"/>
              </a:rPr>
              <a:t> </a:t>
            </a:r>
          </a:p>
          <a:p>
            <a:pPr defTabSz="456015"/>
            <a:r>
              <a:rPr lang="en-US" sz="2000" dirty="0">
                <a:solidFill>
                  <a:srgbClr val="CCFFCC"/>
                </a:solidFill>
                <a:latin typeface="Avenir Book"/>
                <a:cs typeface="Avenir Book"/>
              </a:rPr>
              <a:t>stars across the Galaxy.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5900" y="4948897"/>
            <a:ext cx="4584700" cy="17543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/>
            </a:solidFill>
          </a:ln>
        </p:spPr>
        <p:txBody>
          <a:bodyPr wrap="square" lIns="91193" tIns="45599" rIns="91193" bIns="45599" rtlCol="0">
            <a:spAutoFit/>
          </a:bodyPr>
          <a:lstStyle/>
          <a:p>
            <a:pPr defTabSz="456015"/>
            <a:r>
              <a:rPr lang="en-US" b="1">
                <a:solidFill>
                  <a:prstClr val="black"/>
                </a:solidFill>
                <a:latin typeface="Avenir Book"/>
                <a:cs typeface="Avenir Book"/>
              </a:rPr>
              <a:t>Major surveys, past, present, future:</a:t>
            </a:r>
          </a:p>
          <a:p>
            <a:pPr defTabSz="456015"/>
            <a:endParaRPr lang="en-US">
              <a:solidFill>
                <a:prstClr val="black"/>
              </a:solidFill>
              <a:latin typeface="Avenir Book"/>
              <a:cs typeface="Avenir Book"/>
            </a:endParaRPr>
          </a:p>
          <a:p>
            <a:pPr defTabSz="456015"/>
            <a:r>
              <a:rPr lang="en-US">
                <a:solidFill>
                  <a:prstClr val="black"/>
                </a:solidFill>
                <a:latin typeface="Avenir Book"/>
                <a:cs typeface="Avenir Book"/>
              </a:rPr>
              <a:t>2MASS, SDSS, APASS, PanStarrs, LSST</a:t>
            </a:r>
            <a:r>
              <a:rPr lang="is-IS">
                <a:solidFill>
                  <a:prstClr val="black"/>
                </a:solidFill>
                <a:latin typeface="Avenir Book"/>
                <a:cs typeface="Avenir Book"/>
              </a:rPr>
              <a:t>...</a:t>
            </a:r>
            <a:endParaRPr lang="en-US">
              <a:solidFill>
                <a:prstClr val="black"/>
              </a:solidFill>
              <a:latin typeface="Avenir Book"/>
              <a:cs typeface="Avenir Book"/>
            </a:endParaRPr>
          </a:p>
          <a:p>
            <a:pPr defTabSz="456015"/>
            <a:r>
              <a:rPr lang="en-US">
                <a:solidFill>
                  <a:prstClr val="black"/>
                </a:solidFill>
                <a:latin typeface="Avenir Book"/>
                <a:cs typeface="Avenir Book"/>
              </a:rPr>
              <a:t>RAVE, Gaia-ESO, APOGEE, LAMOST</a:t>
            </a:r>
            <a:r>
              <a:rPr lang="is-IS">
                <a:solidFill>
                  <a:prstClr val="black"/>
                </a:solidFill>
                <a:latin typeface="Avenir Book"/>
                <a:cs typeface="Avenir Book"/>
              </a:rPr>
              <a:t>…</a:t>
            </a:r>
            <a:endParaRPr lang="en-US">
              <a:solidFill>
                <a:prstClr val="black"/>
              </a:solidFill>
              <a:latin typeface="Avenir Book"/>
              <a:cs typeface="Avenir Book"/>
            </a:endParaRPr>
          </a:p>
          <a:p>
            <a:pPr defTabSz="456015"/>
            <a:r>
              <a:rPr lang="en-US">
                <a:solidFill>
                  <a:prstClr val="black"/>
                </a:solidFill>
                <a:latin typeface="Avenir Book"/>
                <a:cs typeface="Avenir Book"/>
              </a:rPr>
              <a:t>Kepler, K2, TESS, PLATO</a:t>
            </a:r>
            <a:r>
              <a:rPr lang="is-IS">
                <a:solidFill>
                  <a:prstClr val="black"/>
                </a:solidFill>
                <a:latin typeface="Avenir Book"/>
                <a:cs typeface="Avenir Book"/>
              </a:rPr>
              <a:t>…</a:t>
            </a:r>
          </a:p>
          <a:p>
            <a:pPr defTabSz="456015"/>
            <a:r>
              <a:rPr lang="is-IS">
                <a:solidFill>
                  <a:prstClr val="black"/>
                </a:solidFill>
                <a:latin typeface="Avenir Book"/>
                <a:cs typeface="Avenir Book"/>
              </a:rPr>
              <a:t>Hipparcos, Gaia...</a:t>
            </a:r>
            <a:endParaRPr lang="en-US">
              <a:solidFill>
                <a:prstClr val="black"/>
              </a:solidFill>
              <a:latin typeface="Avenir Book"/>
              <a:cs typeface="Avenir Boo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6451600"/>
            <a:ext cx="3962400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lIns="91193" tIns="45599" rIns="91193" bIns="45599" rtlCol="0">
            <a:spAutoFit/>
          </a:bodyPr>
          <a:lstStyle/>
          <a:p>
            <a:pPr defTabSz="456015"/>
            <a:r>
              <a:rPr lang="en-US">
                <a:solidFill>
                  <a:srgbClr val="FFFF00"/>
                </a:solidFill>
                <a:latin typeface="Calibri"/>
              </a:rPr>
              <a:t>400 optical fibres positioned robotically</a:t>
            </a:r>
          </a:p>
        </p:txBody>
      </p:sp>
    </p:spTree>
    <p:extLst>
      <p:ext uri="{BB962C8B-B14F-4D97-AF65-F5344CB8AC3E}">
        <p14:creationId xmlns:p14="http://schemas.microsoft.com/office/powerpoint/2010/main" val="19885123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ALAH-Gaia-RVs-Accurac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48" y="2312488"/>
            <a:ext cx="7013903" cy="43508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7800" y="26024"/>
            <a:ext cx="8851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GALAH DR2 Release </a:t>
            </a:r>
            <a:r>
              <a:rPr lang="en-US" sz="2000" dirty="0">
                <a:solidFill>
                  <a:srgbClr val="0000FF"/>
                </a:solidFill>
              </a:rPr>
              <a:t>(</a:t>
            </a:r>
            <a:r>
              <a:rPr lang="en-US" sz="2000" dirty="0" err="1">
                <a:solidFill>
                  <a:srgbClr val="0000FF"/>
                </a:solidFill>
              </a:rPr>
              <a:t>Buder</a:t>
            </a:r>
            <a:r>
              <a:rPr lang="en-US" sz="2000" dirty="0">
                <a:solidFill>
                  <a:srgbClr val="0000FF"/>
                </a:solidFill>
              </a:rPr>
              <a:t>+ 2018)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GALAH DR3 Release </a:t>
            </a:r>
            <a:r>
              <a:rPr lang="en-US" sz="2000" dirty="0">
                <a:solidFill>
                  <a:srgbClr val="0000FF"/>
                </a:solidFill>
              </a:rPr>
              <a:t>(</a:t>
            </a:r>
            <a:r>
              <a:rPr lang="en-US" sz="2000" dirty="0" err="1">
                <a:solidFill>
                  <a:srgbClr val="0000FF"/>
                </a:solidFill>
              </a:rPr>
              <a:t>Buder</a:t>
            </a:r>
            <a:r>
              <a:rPr lang="en-US" sz="2000" dirty="0">
                <a:solidFill>
                  <a:srgbClr val="0000FF"/>
                </a:solidFill>
              </a:rPr>
              <a:t>+ 2021)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GALAH DR4 Release </a:t>
            </a:r>
            <a:r>
              <a:rPr lang="en-US" sz="2000" dirty="0">
                <a:solidFill>
                  <a:srgbClr val="0000FF"/>
                </a:solidFill>
              </a:rPr>
              <a:t>(</a:t>
            </a:r>
            <a:r>
              <a:rPr lang="en-US" sz="2000" dirty="0" err="1">
                <a:solidFill>
                  <a:srgbClr val="0000FF"/>
                </a:solidFill>
              </a:rPr>
              <a:t>Buder</a:t>
            </a:r>
            <a:r>
              <a:rPr lang="en-US" sz="2000" dirty="0">
                <a:solidFill>
                  <a:srgbClr val="0000FF"/>
                </a:solidFill>
              </a:rPr>
              <a:t>+ 2022)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3" name="Picture 2" descr="A group of people on a snowy mountain&#10;&#10;Description automatically generated with low confidence">
            <a:extLst>
              <a:ext uri="{FF2B5EF4-FFF2-40B4-BE49-F238E27FC236}">
                <a16:creationId xmlns:a16="http://schemas.microsoft.com/office/drawing/2014/main" id="{DFC472F0-F3AF-BB4E-BC75-0DAC67648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175" y="0"/>
            <a:ext cx="5036826" cy="191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5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9-04-02 at 4.43.4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1" y="81060"/>
            <a:ext cx="7525432" cy="444478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5" name="Picture 4" descr="Screen Shot 2019-04-02 at 2.12.10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"/>
          <a:stretch/>
        </p:blipFill>
        <p:spPr>
          <a:xfrm>
            <a:off x="4750182" y="2566894"/>
            <a:ext cx="4326257" cy="429110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6" name="Rectangle 5"/>
          <p:cNvSpPr/>
          <p:nvPr/>
        </p:nvSpPr>
        <p:spPr>
          <a:xfrm>
            <a:off x="124135" y="5186371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>
                <a:solidFill>
                  <a:srgbClr val="558ED5"/>
                </a:solidFill>
              </a:rPr>
              <a:t>Smoothest regional variations in phase spiral are seen in L</a:t>
            </a:r>
            <a:r>
              <a:rPr lang="en-US" b="1" i="1" baseline="-25000">
                <a:solidFill>
                  <a:srgbClr val="558ED5"/>
                </a:solidFill>
              </a:rPr>
              <a:t>z</a:t>
            </a:r>
            <a:r>
              <a:rPr lang="en-US" b="1" i="1">
                <a:solidFill>
                  <a:srgbClr val="558ED5"/>
                </a:solidFill>
              </a:rPr>
              <a:t> moving in radius and azimuth</a:t>
            </a:r>
          </a:p>
          <a:p>
            <a:endParaRPr lang="en-US" b="1" i="1">
              <a:solidFill>
                <a:srgbClr val="558ED5"/>
              </a:solidFill>
            </a:endParaRPr>
          </a:p>
          <a:p>
            <a:r>
              <a:rPr lang="en-US" b="1" i="1">
                <a:solidFill>
                  <a:srgbClr val="558ED5"/>
                </a:solidFill>
              </a:rPr>
              <a:t>Recall how highly structured the phase spiral appears using </a:t>
            </a:r>
            <a:r>
              <a:rPr lang="en-US" b="1" i="1">
                <a:solidFill>
                  <a:srgbClr val="FF0000"/>
                </a:solidFill>
              </a:rPr>
              <a:t>V</a:t>
            </a:r>
            <a:r>
              <a:rPr lang="en-US" b="1" i="1" baseline="-25000">
                <a:solidFill>
                  <a:srgbClr val="FF0000"/>
                </a:solidFill>
                <a:latin typeface="Arial"/>
                <a:cs typeface="Arial"/>
              </a:rPr>
              <a:t>Φ</a:t>
            </a:r>
            <a:r>
              <a:rPr lang="en-US" b="1" i="1">
                <a:solidFill>
                  <a:srgbClr val="FF0000"/>
                </a:solidFill>
              </a:rPr>
              <a:t> </a:t>
            </a:r>
            <a:r>
              <a:rPr lang="en-US" b="1" i="1">
                <a:solidFill>
                  <a:schemeClr val="tx2">
                    <a:lumMod val="60000"/>
                    <a:lumOff val="40000"/>
                  </a:schemeClr>
                </a:solidFill>
              </a:rPr>
              <a:t>or</a:t>
            </a:r>
            <a:r>
              <a:rPr lang="en-US" b="1" i="1">
                <a:solidFill>
                  <a:srgbClr val="FF0000"/>
                </a:solidFill>
              </a:rPr>
              <a:t> V</a:t>
            </a:r>
            <a:r>
              <a:rPr lang="en-US" b="1" i="1" baseline="-25000">
                <a:solidFill>
                  <a:srgbClr val="FF0000"/>
                </a:solidFill>
              </a:rPr>
              <a:t>R</a:t>
            </a:r>
            <a:r>
              <a:rPr lang="en-US" b="1" i="1">
                <a:solidFill>
                  <a:srgbClr val="FF0000"/>
                </a:solidFill>
              </a:rPr>
              <a:t> </a:t>
            </a:r>
            <a:r>
              <a:rPr lang="en-US" b="1" i="1">
                <a:solidFill>
                  <a:srgbClr val="558ED5"/>
                </a:solidFill>
              </a:rPr>
              <a:t>coding</a:t>
            </a:r>
          </a:p>
        </p:txBody>
      </p:sp>
      <p:pic>
        <p:nvPicPr>
          <p:cNvPr id="3" name="Picture 2" descr="Screen Shot 2019-04-03 at 2.55.49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338" y="0"/>
            <a:ext cx="1622661" cy="244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30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950" y="1926167"/>
            <a:ext cx="7649633" cy="2238903"/>
          </a:xfrm>
        </p:spPr>
        <p:txBody>
          <a:bodyPr>
            <a:normAutofit fontScale="90000"/>
          </a:bodyPr>
          <a:lstStyle/>
          <a:p>
            <a:pPr algn="l"/>
            <a:r>
              <a:rPr lang="en-US" b="1"/>
              <a:t>Galactic seismology: </a:t>
            </a:r>
            <a:br>
              <a:rPr lang="en-US"/>
            </a:br>
            <a:br>
              <a:rPr lang="en-US"/>
            </a:br>
            <a:r>
              <a:rPr lang="en-US" sz="3100"/>
              <a:t>A new class of disc simulations that </a:t>
            </a:r>
            <a:br>
              <a:rPr lang="en-US" sz="3100"/>
            </a:br>
            <a:r>
              <a:rPr lang="en-US" sz="3100"/>
              <a:t>conform to the specified initial conditions </a:t>
            </a:r>
            <a:br>
              <a:rPr lang="en-US" sz="3100"/>
            </a:br>
            <a:r>
              <a:rPr lang="en-US" sz="3100"/>
              <a:t>and have extreme long-term stability</a:t>
            </a:r>
            <a:br>
              <a:rPr lang="en-US" sz="3100"/>
            </a:br>
            <a:br>
              <a:rPr lang="en-US" sz="3100"/>
            </a:br>
            <a:r>
              <a:rPr lang="en-US" sz="2700">
                <a:solidFill>
                  <a:srgbClr val="3366FF"/>
                </a:solidFill>
              </a:rPr>
              <a:t>A combination of AGAMA &amp; RAMSES with added features</a:t>
            </a:r>
            <a:br>
              <a:rPr lang="en-US" sz="2700">
                <a:solidFill>
                  <a:srgbClr val="3366FF"/>
                </a:solidFill>
              </a:rPr>
            </a:br>
            <a:endParaRPr lang="en-US" sz="2700" baseline="-25000">
              <a:solidFill>
                <a:srgbClr val="8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5950" y="4977252"/>
            <a:ext cx="8097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</a:rPr>
              <a:t>JBH &amp; Tepper-Garcia (2021) carry out first </a:t>
            </a:r>
            <a:r>
              <a:rPr lang="en-US" sz="2400" dirty="0">
                <a:solidFill>
                  <a:srgbClr val="800000"/>
                </a:solidFill>
                <a:cs typeface="Calibri"/>
              </a:rPr>
              <a:t>simulation</a:t>
            </a:r>
            <a:r>
              <a:rPr lang="en-US" sz="2400" dirty="0">
                <a:solidFill>
                  <a:srgbClr val="800000"/>
                </a:solidFill>
              </a:rPr>
              <a:t> of Binney &amp; </a:t>
            </a:r>
            <a:r>
              <a:rPr lang="en-US" sz="2400" dirty="0" err="1">
                <a:solidFill>
                  <a:srgbClr val="800000"/>
                </a:solidFill>
              </a:rPr>
              <a:t>Schönrich’s</a:t>
            </a:r>
            <a:r>
              <a:rPr lang="en-US" sz="2400" dirty="0">
                <a:solidFill>
                  <a:srgbClr val="800000"/>
                </a:solidFill>
              </a:rPr>
              <a:t> (2018) impulse model with same parameters, e.g. M</a:t>
            </a:r>
            <a:r>
              <a:rPr lang="en-US" sz="2400" baseline="-25000" dirty="0">
                <a:solidFill>
                  <a:srgbClr val="800000"/>
                </a:solidFill>
              </a:rPr>
              <a:t>SGR</a:t>
            </a:r>
            <a:r>
              <a:rPr lang="en-US" sz="2400" dirty="0">
                <a:solidFill>
                  <a:srgbClr val="800000"/>
                </a:solidFill>
              </a:rPr>
              <a:t> ~ 2 x 10</a:t>
            </a:r>
            <a:r>
              <a:rPr lang="en-US" sz="2400" baseline="30000" dirty="0">
                <a:solidFill>
                  <a:srgbClr val="800000"/>
                </a:solidFill>
              </a:rPr>
              <a:t>10</a:t>
            </a:r>
            <a:r>
              <a:rPr lang="en-US" sz="2400" dirty="0">
                <a:solidFill>
                  <a:srgbClr val="800000"/>
                </a:solidFill>
              </a:rPr>
              <a:t> M</a:t>
            </a:r>
            <a:r>
              <a:rPr lang="en-US" sz="2400" baseline="-25000" dirty="0">
                <a:solidFill>
                  <a:srgbClr val="800000"/>
                </a:solidFill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US" sz="2400" dirty="0">
                <a:solidFill>
                  <a:srgbClr val="800000"/>
                </a:solidFill>
              </a:rPr>
              <a:t>, using recommended 100M particles.</a:t>
            </a:r>
            <a:endParaRPr lang="en-US" sz="2400" dirty="0"/>
          </a:p>
        </p:txBody>
      </p:sp>
      <p:pic>
        <p:nvPicPr>
          <p:cNvPr id="4" name="Picture 3" descr="Sgr-Gaia.jpg"/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43629" y="904329"/>
            <a:ext cx="4009993" cy="21907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5F2895-6A46-964D-B079-FA8F0656A426}"/>
              </a:ext>
            </a:extLst>
          </p:cNvPr>
          <p:cNvSpPr txBox="1"/>
          <p:nvPr/>
        </p:nvSpPr>
        <p:spPr>
          <a:xfrm>
            <a:off x="7251826" y="253497"/>
            <a:ext cx="561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Sgr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37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bd_7_hyrdisc_comp5_1_101_xyxzyz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241300"/>
            <a:ext cx="9144000" cy="3048000"/>
          </a:xfrm>
          <a:prstGeom prst="rect">
            <a:avLst/>
          </a:prstGeom>
        </p:spPr>
      </p:pic>
      <p:pic>
        <p:nvPicPr>
          <p:cNvPr id="3" name="hbd_7_hyrdisc_sink_4_comp5_7_1_101_xyxzyz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700" y="3810000"/>
            <a:ext cx="9144000" cy="304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5833" y="0"/>
            <a:ext cx="692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www.physics.usyd.edu.au/~tepper/proj_galseismo.html</a:t>
            </a:r>
          </a:p>
        </p:txBody>
      </p:sp>
    </p:spTree>
    <p:extLst>
      <p:ext uri="{BB962C8B-B14F-4D97-AF65-F5344CB8AC3E}">
        <p14:creationId xmlns:p14="http://schemas.microsoft.com/office/powerpoint/2010/main" val="101576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0-09-17 at 6.08.1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" y="0"/>
            <a:ext cx="9064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208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nal-spiral-overlay-de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42371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68518" y="131233"/>
            <a:ext cx="2184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/>
          </a:p>
          <a:p>
            <a:endParaRPr lang="en-US"/>
          </a:p>
          <a:p>
            <a:r>
              <a:rPr lang="en-US"/>
              <a:t>Spiral density wave wrapping up from 200 Myr to 1 Gyr.</a:t>
            </a:r>
          </a:p>
          <a:p>
            <a:endParaRPr lang="en-US"/>
          </a:p>
          <a:p>
            <a:r>
              <a:rPr lang="en-US"/>
              <a:t>One simple model fits all mid to late timesteps.</a:t>
            </a:r>
          </a:p>
        </p:txBody>
      </p:sp>
      <p:pic>
        <p:nvPicPr>
          <p:cNvPr id="7" name="Picture 6" descr="Screen Shot 2020-09-17 at 5.51.36 PM.png"/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4218516"/>
            <a:ext cx="6100233" cy="1536844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" name="Picture 2" descr="Screen Shot 2021-02-05 at 9.56.35 AM.png"/>
          <p:cNvPicPr>
            <a:picLocks noChangeAspect="1"/>
          </p:cNvPicPr>
          <p:nvPr/>
        </p:nvPicPr>
        <p:blipFill>
          <a:blip r:embed="rId5">
            <a:alphaModFix amt="8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80" y="1185048"/>
            <a:ext cx="6172785" cy="255809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11862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nding-Wave-Mod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7" y="0"/>
            <a:ext cx="8863897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01836" y="2540000"/>
            <a:ext cx="2846917" cy="41380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39417" y="2815167"/>
            <a:ext cx="262466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Underneath the </a:t>
            </a:r>
            <a:r>
              <a:rPr lang="en-US" b="1"/>
              <a:t>in-plane (XY) </a:t>
            </a:r>
            <a:r>
              <a:rPr lang="en-US"/>
              <a:t>spiral density wave is a vertically oscillating</a:t>
            </a:r>
            <a:r>
              <a:rPr lang="en-US" b="1"/>
              <a:t> (Z) </a:t>
            </a:r>
            <a:r>
              <a:rPr lang="en-US"/>
              <a:t>bending wave that also wraps up. </a:t>
            </a:r>
          </a:p>
          <a:p>
            <a:endParaRPr lang="en-US" b="1">
              <a:solidFill>
                <a:srgbClr val="0000FF"/>
              </a:solidFill>
            </a:endParaRPr>
          </a:p>
          <a:p>
            <a:r>
              <a:rPr lang="en-US" b="1">
                <a:solidFill>
                  <a:srgbClr val="0000FF"/>
                </a:solidFill>
              </a:rPr>
              <a:t>There are </a:t>
            </a:r>
            <a:r>
              <a:rPr lang="en-US" b="1" u="sng">
                <a:solidFill>
                  <a:srgbClr val="0000FF"/>
                </a:solidFill>
              </a:rPr>
              <a:t>vertical </a:t>
            </a:r>
            <a:r>
              <a:rPr lang="en-US" b="1">
                <a:solidFill>
                  <a:srgbClr val="0000FF"/>
                </a:solidFill>
              </a:rPr>
              <a:t>Lindblad resonances  </a:t>
            </a:r>
          </a:p>
          <a:p>
            <a:r>
              <a:rPr lang="en-US" b="1">
                <a:solidFill>
                  <a:srgbClr val="0000FF"/>
                </a:solidFill>
              </a:rPr>
              <a:t>as well as in plane.</a:t>
            </a:r>
          </a:p>
          <a:p>
            <a:endParaRPr lang="en-US"/>
          </a:p>
          <a:p>
            <a:r>
              <a:rPr lang="en-US"/>
              <a:t>The shear is due to the flat rotation curve of the Galaxy. </a:t>
            </a:r>
          </a:p>
        </p:txBody>
      </p:sp>
      <p:pic>
        <p:nvPicPr>
          <p:cNvPr id="2" name="Picture 1" descr="Screen Shot 2020-09-17 at 5.52.03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9"/>
          <a:stretch/>
        </p:blipFill>
        <p:spPr>
          <a:xfrm>
            <a:off x="2929471" y="1968500"/>
            <a:ext cx="3198281" cy="125756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Picture 6" descr="Screen Shot 2020-09-17 at 5.52.19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04" y="624416"/>
            <a:ext cx="8218313" cy="910448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11700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74417" y="139700"/>
            <a:ext cx="22785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Work with Thorsten:</a:t>
            </a:r>
          </a:p>
          <a:p>
            <a:endParaRPr lang="en-US"/>
          </a:p>
          <a:p>
            <a:r>
              <a:rPr lang="en-US"/>
              <a:t>Spiral density wave wraps up at different rate to bending wave.</a:t>
            </a:r>
          </a:p>
        </p:txBody>
      </p:sp>
      <p:pic>
        <p:nvPicPr>
          <p:cNvPr id="2" name="Picture 1" descr="bend-mode-coll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37"/>
            <a:ext cx="9144000" cy="68436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33333" y="254000"/>
            <a:ext cx="4529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The wrapping up of the bending wave is </a:t>
            </a:r>
            <a:r>
              <a:rPr lang="en-US" b="1"/>
              <a:t>slower</a:t>
            </a:r>
            <a:r>
              <a:rPr lang="en-US"/>
              <a:t> than the wrapping spiral wave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4499" y="931336"/>
            <a:ext cx="3238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008000"/>
                </a:solidFill>
              </a:rPr>
              <a:t>JBH &amp; Tepper-Garcia (2021)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8083" y="4392083"/>
            <a:ext cx="2391834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“Rollercoaster model”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DD73E4-499B-C410-F29E-312C1780C077}"/>
              </a:ext>
            </a:extLst>
          </p:cNvPr>
          <p:cNvSpPr txBox="1"/>
          <p:nvPr/>
        </p:nvSpPr>
        <p:spPr>
          <a:xfrm>
            <a:off x="251908" y="5640430"/>
            <a:ext cx="2835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gas corrugation tracks the stellar corrugation for 500-700 </a:t>
            </a:r>
            <a:r>
              <a:rPr lang="en-US" dirty="0" err="1"/>
              <a:t>Myr</a:t>
            </a:r>
            <a:r>
              <a:rPr lang="en-US" dirty="0"/>
              <a:t> then dampens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636125-1D7C-0159-9BE7-903E25E593B2}"/>
              </a:ext>
            </a:extLst>
          </p:cNvPr>
          <p:cNvSpPr txBox="1"/>
          <p:nvPr/>
        </p:nvSpPr>
        <p:spPr>
          <a:xfrm>
            <a:off x="251908" y="6563760"/>
            <a:ext cx="3238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008000"/>
                </a:solidFill>
              </a:rPr>
              <a:t>Tepper-Garcia, JBH &amp; Freeman (2022)</a:t>
            </a:r>
          </a:p>
        </p:txBody>
      </p:sp>
    </p:spTree>
    <p:extLst>
      <p:ext uri="{BB962C8B-B14F-4D97-AF65-F5344CB8AC3E}">
        <p14:creationId xmlns:p14="http://schemas.microsoft.com/office/powerpoint/2010/main" val="33134263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-BendMode-DensWav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12" y="0"/>
            <a:ext cx="8941605" cy="6858000"/>
          </a:xfrm>
          <a:prstGeom prst="rect">
            <a:avLst/>
          </a:prstGeom>
        </p:spPr>
      </p:pic>
      <p:pic>
        <p:nvPicPr>
          <p:cNvPr id="6" name="Picture 5" descr="Screen Shot 2019-04-02 at 3.19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0" y="4921250"/>
            <a:ext cx="2714330" cy="193675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211666" y="264583"/>
            <a:ext cx="2391834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/>
              <a:t>“Rollercoaster model”</a:t>
            </a:r>
          </a:p>
        </p:txBody>
      </p:sp>
    </p:spTree>
    <p:extLst>
      <p:ext uri="{BB962C8B-B14F-4D97-AF65-F5344CB8AC3E}">
        <p14:creationId xmlns:p14="http://schemas.microsoft.com/office/powerpoint/2010/main" val="84612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p_obs_sim_median_4x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065" y="215668"/>
            <a:ext cx="4142080" cy="57427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68145" y="624417"/>
            <a:ext cx="62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44417" y="1983317"/>
            <a:ext cx="89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models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80410" y="6330282"/>
            <a:ext cx="3870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0B050"/>
                </a:solidFill>
              </a:rPr>
              <a:t>JBH &amp; Tepper-Garcia 2021</a:t>
            </a:r>
          </a:p>
        </p:txBody>
      </p:sp>
      <p:sp>
        <p:nvSpPr>
          <p:cNvPr id="3" name="Rectangle 2"/>
          <p:cNvSpPr/>
          <p:nvPr/>
        </p:nvSpPr>
        <p:spPr>
          <a:xfrm>
            <a:off x="4226065" y="1598083"/>
            <a:ext cx="4917935" cy="436033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59296" y="6001644"/>
            <a:ext cx="3870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Neighbouring volumes at T = 951 Myr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1E15C7-7AC5-4345-AFF3-9BFA1BBD3E05}"/>
              </a:ext>
            </a:extLst>
          </p:cNvPr>
          <p:cNvSpPr txBox="1"/>
          <p:nvPr/>
        </p:nvSpPr>
        <p:spPr>
          <a:xfrm>
            <a:off x="69142" y="96666"/>
            <a:ext cx="4007858" cy="32778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We reproduce </a:t>
            </a:r>
            <a:r>
              <a:rPr lang="en-US" dirty="0" err="1"/>
              <a:t>Antoja’s</a:t>
            </a:r>
            <a:r>
              <a:rPr lang="en-US" dirty="0"/>
              <a:t> PS result but </a:t>
            </a:r>
            <a:r>
              <a:rPr lang="en-US" i="1" dirty="0"/>
              <a:t>today’s</a:t>
            </a:r>
            <a:r>
              <a:rPr lang="en-US" dirty="0"/>
              <a:t> mass limit for </a:t>
            </a:r>
            <a:r>
              <a:rPr lang="en-US" dirty="0" err="1"/>
              <a:t>Sgr</a:t>
            </a:r>
            <a:r>
              <a:rPr lang="en-US" dirty="0"/>
              <a:t> is ~10x less. </a:t>
            </a:r>
          </a:p>
          <a:p>
            <a:pPr>
              <a:lnSpc>
                <a:spcPct val="50000"/>
              </a:lnSpc>
            </a:pP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Because the PS builds for ~400 </a:t>
            </a:r>
            <a:r>
              <a:rPr lang="en-US" dirty="0" err="1">
                <a:solidFill>
                  <a:srgbClr val="0000FF"/>
                </a:solidFill>
              </a:rPr>
              <a:t>Myr</a:t>
            </a:r>
            <a:r>
              <a:rPr lang="en-US" dirty="0">
                <a:solidFill>
                  <a:srgbClr val="0000FF"/>
                </a:solidFill>
              </a:rPr>
              <a:t> and survives ~1.5 </a:t>
            </a:r>
            <a:r>
              <a:rPr lang="en-US" dirty="0" err="1">
                <a:solidFill>
                  <a:srgbClr val="0000FF"/>
                </a:solidFill>
              </a:rPr>
              <a:t>Gyr</a:t>
            </a:r>
            <a:r>
              <a:rPr lang="en-US" dirty="0">
                <a:solidFill>
                  <a:srgbClr val="0000FF"/>
                </a:solidFill>
              </a:rPr>
              <a:t>, the </a:t>
            </a:r>
            <a:r>
              <a:rPr lang="en-US" i="1" dirty="0">
                <a:solidFill>
                  <a:srgbClr val="0000FF"/>
                </a:solidFill>
              </a:rPr>
              <a:t>previous</a:t>
            </a:r>
            <a:r>
              <a:rPr lang="en-US" dirty="0">
                <a:solidFill>
                  <a:srgbClr val="0000FF"/>
                </a:solidFill>
              </a:rPr>
              <a:t> crossing before the last excited the PS. </a:t>
            </a:r>
            <a:r>
              <a:rPr lang="en-US" b="1" dirty="0">
                <a:solidFill>
                  <a:srgbClr val="0000FF"/>
                </a:solidFill>
              </a:rPr>
              <a:t>This is an ancient signature</a:t>
            </a:r>
            <a:r>
              <a:rPr lang="en-US" dirty="0">
                <a:solidFill>
                  <a:srgbClr val="0000FF"/>
                </a:solidFill>
              </a:rPr>
              <a:t>.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444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21-02-05 at 7.16.3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38" y="3421559"/>
            <a:ext cx="3253117" cy="3247277"/>
          </a:xfrm>
          <a:prstGeom prst="rect">
            <a:avLst/>
          </a:prstGeom>
        </p:spPr>
      </p:pic>
      <p:pic>
        <p:nvPicPr>
          <p:cNvPr id="4" name="Picture 3" descr="comp_obs_sim_median_4x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065" y="215668"/>
            <a:ext cx="4142080" cy="57427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68145" y="624417"/>
            <a:ext cx="62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44417" y="1983317"/>
            <a:ext cx="89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models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094" y="6546632"/>
            <a:ext cx="21166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rgbClr val="00B050"/>
                </a:solidFill>
              </a:rPr>
              <a:t>Nidever</a:t>
            </a:r>
            <a:r>
              <a:rPr lang="en-US" sz="1600" i="1" dirty="0">
                <a:solidFill>
                  <a:srgbClr val="00B050"/>
                </a:solidFill>
              </a:rPr>
              <a:t> et al 2020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80410" y="6330282"/>
            <a:ext cx="3870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0B050"/>
                </a:solidFill>
              </a:rPr>
              <a:t>JBH &amp; Tepper-Garcia 2021</a:t>
            </a:r>
          </a:p>
        </p:txBody>
      </p:sp>
      <p:sp>
        <p:nvSpPr>
          <p:cNvPr id="3" name="Rectangle 2"/>
          <p:cNvSpPr/>
          <p:nvPr/>
        </p:nvSpPr>
        <p:spPr>
          <a:xfrm>
            <a:off x="4226065" y="1598083"/>
            <a:ext cx="4917935" cy="436033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59296" y="6001644"/>
            <a:ext cx="3870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Neighbouring volumes at T = 951 Myr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1E15C7-7AC5-4345-AFF3-9BFA1BBD3E05}"/>
              </a:ext>
            </a:extLst>
          </p:cNvPr>
          <p:cNvSpPr txBox="1"/>
          <p:nvPr/>
        </p:nvSpPr>
        <p:spPr>
          <a:xfrm>
            <a:off x="69142" y="96666"/>
            <a:ext cx="4007858" cy="32778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We reproduce </a:t>
            </a:r>
            <a:r>
              <a:rPr lang="en-US" dirty="0" err="1"/>
              <a:t>Antoja’s</a:t>
            </a:r>
            <a:r>
              <a:rPr lang="en-US" dirty="0"/>
              <a:t> PS result but </a:t>
            </a:r>
            <a:r>
              <a:rPr lang="en-US" i="1" dirty="0"/>
              <a:t>today’s</a:t>
            </a:r>
            <a:r>
              <a:rPr lang="en-US" dirty="0"/>
              <a:t> mass limit for </a:t>
            </a:r>
            <a:r>
              <a:rPr lang="en-US" dirty="0" err="1"/>
              <a:t>Sgr</a:t>
            </a:r>
            <a:r>
              <a:rPr lang="en-US" dirty="0"/>
              <a:t> is ~10x less. </a:t>
            </a:r>
          </a:p>
          <a:p>
            <a:pPr>
              <a:lnSpc>
                <a:spcPct val="50000"/>
              </a:lnSpc>
            </a:pP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Because the PS builds for ~400 </a:t>
            </a:r>
            <a:r>
              <a:rPr lang="en-US" dirty="0" err="1">
                <a:solidFill>
                  <a:srgbClr val="0000FF"/>
                </a:solidFill>
              </a:rPr>
              <a:t>Myr</a:t>
            </a:r>
            <a:r>
              <a:rPr lang="en-US" dirty="0">
                <a:solidFill>
                  <a:srgbClr val="0000FF"/>
                </a:solidFill>
              </a:rPr>
              <a:t> and survives ~1.5 </a:t>
            </a:r>
            <a:r>
              <a:rPr lang="en-US" dirty="0" err="1">
                <a:solidFill>
                  <a:srgbClr val="0000FF"/>
                </a:solidFill>
              </a:rPr>
              <a:t>Gyr</a:t>
            </a:r>
            <a:r>
              <a:rPr lang="en-US" dirty="0">
                <a:solidFill>
                  <a:srgbClr val="0000FF"/>
                </a:solidFill>
              </a:rPr>
              <a:t>, the </a:t>
            </a:r>
            <a:r>
              <a:rPr lang="en-US" i="1" dirty="0">
                <a:solidFill>
                  <a:srgbClr val="0000FF"/>
                </a:solidFill>
              </a:rPr>
              <a:t>previous</a:t>
            </a:r>
            <a:r>
              <a:rPr lang="en-US" dirty="0">
                <a:solidFill>
                  <a:srgbClr val="0000FF"/>
                </a:solidFill>
              </a:rPr>
              <a:t> crossing before the last excited the PS. </a:t>
            </a:r>
            <a:r>
              <a:rPr lang="en-US" b="1" dirty="0">
                <a:solidFill>
                  <a:srgbClr val="0000FF"/>
                </a:solidFill>
              </a:rPr>
              <a:t>This is an ancient signature</a:t>
            </a:r>
            <a:r>
              <a:rPr lang="en-US" dirty="0"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50000"/>
              </a:lnSpc>
            </a:pPr>
            <a:endParaRPr lang="en-US" dirty="0"/>
          </a:p>
          <a:p>
            <a:r>
              <a:rPr lang="en-US" dirty="0" err="1"/>
              <a:t>Sgr</a:t>
            </a:r>
            <a:r>
              <a:rPr lang="en-US" dirty="0"/>
              <a:t> </a:t>
            </a:r>
            <a:r>
              <a:rPr lang="en-US" i="1" dirty="0" err="1"/>
              <a:t>infall</a:t>
            </a:r>
            <a:r>
              <a:rPr lang="en-US" i="1" dirty="0"/>
              <a:t> mass </a:t>
            </a:r>
            <a:r>
              <a:rPr lang="en-US" dirty="0"/>
              <a:t>~ LMC mass </a:t>
            </a:r>
            <a:r>
              <a:rPr lang="en-US" i="1" dirty="0"/>
              <a:t>today</a:t>
            </a:r>
            <a:r>
              <a:rPr lang="en-US" dirty="0"/>
              <a:t> if we are to account for its metallicity. </a:t>
            </a:r>
          </a:p>
          <a:p>
            <a:pPr>
              <a:lnSpc>
                <a:spcPct val="50000"/>
              </a:lnSpc>
            </a:pP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Thus, </a:t>
            </a:r>
            <a:r>
              <a:rPr lang="en-US" dirty="0" err="1">
                <a:solidFill>
                  <a:srgbClr val="0000FF"/>
                </a:solidFill>
              </a:rPr>
              <a:t>Sgr</a:t>
            </a:r>
            <a:r>
              <a:rPr lang="en-US" dirty="0">
                <a:solidFill>
                  <a:srgbClr val="0000FF"/>
                </a:solidFill>
              </a:rPr>
              <a:t> has lost 0.5-1 </a:t>
            </a:r>
            <a:r>
              <a:rPr lang="en-US" dirty="0" err="1">
                <a:solidFill>
                  <a:srgbClr val="0000FF"/>
                </a:solidFill>
              </a:rPr>
              <a:t>dex</a:t>
            </a:r>
            <a:r>
              <a:rPr lang="en-US" dirty="0">
                <a:solidFill>
                  <a:srgbClr val="0000FF"/>
                </a:solidFill>
              </a:rPr>
              <a:t> in mass per loop in the last full orbit.</a:t>
            </a:r>
          </a:p>
        </p:txBody>
      </p:sp>
    </p:spTree>
    <p:extLst>
      <p:ext uri="{BB962C8B-B14F-4D97-AF65-F5344CB8AC3E}">
        <p14:creationId xmlns:p14="http://schemas.microsoft.com/office/powerpoint/2010/main" val="30854376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id_JB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8831"/>
            <a:ext cx="9144000" cy="54997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7499" y="60872"/>
            <a:ext cx="84666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 what if most of what we see was triggered by </a:t>
            </a:r>
            <a:r>
              <a:rPr lang="en-US" sz="2400" b="1" dirty="0" err="1"/>
              <a:t>Sgr</a:t>
            </a:r>
            <a:r>
              <a:rPr lang="en-US" sz="2400" b="1" dirty="0"/>
              <a:t>?</a:t>
            </a:r>
          </a:p>
          <a:p>
            <a:r>
              <a:rPr lang="en-US" dirty="0"/>
              <a:t>This is how the disc looks at the same time step, </a:t>
            </a:r>
            <a:r>
              <a:rPr lang="en-US" i="1" dirty="0"/>
              <a:t>T</a:t>
            </a:r>
            <a:r>
              <a:rPr lang="en-US" dirty="0"/>
              <a:t> = 951 </a:t>
            </a:r>
            <a:r>
              <a:rPr lang="en-US" dirty="0" err="1"/>
              <a:t>Myr</a:t>
            </a:r>
            <a:r>
              <a:rPr lang="en-US" dirty="0"/>
              <a:t>, induced by the merger, wrapping up as </a:t>
            </a:r>
            <a:r>
              <a:rPr lang="en-US" dirty="0" err="1"/>
              <a:t>Ω-κ</a:t>
            </a:r>
            <a:r>
              <a:rPr lang="en-US" dirty="0"/>
              <a:t>/2, i.e. 1/√2 = 70% slower than pure differential shear.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2833" y="6443161"/>
            <a:ext cx="2762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(Reid et al 2019) masers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72937" y="1176163"/>
            <a:ext cx="3509434" cy="811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For this to be true, the corrugated wave cuts across the arms. </a:t>
            </a:r>
          </a:p>
          <a:p>
            <a:pPr>
              <a:lnSpc>
                <a:spcPct val="50000"/>
              </a:lnSpc>
            </a:pP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987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CB76DB41-0573-A64C-9D1F-634694F0B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47672"/>
            <a:ext cx="4143510" cy="3442462"/>
          </a:xfrm>
          <a:prstGeom prst="rect">
            <a:avLst/>
          </a:prstGeom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533F6F56-E0F4-0C45-8F85-11B9A564B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556" y="1947672"/>
            <a:ext cx="4143510" cy="34424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3D01BB-A419-8240-9288-AA61D2B49721}"/>
              </a:ext>
            </a:extLst>
          </p:cNvPr>
          <p:cNvSpPr txBox="1"/>
          <p:nvPr/>
        </p:nvSpPr>
        <p:spPr>
          <a:xfrm>
            <a:off x="228600" y="246888"/>
            <a:ext cx="8439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Transitory spiral arm phases triggered by passing satellites </a:t>
            </a:r>
            <a:r>
              <a:rPr lang="en-US" sz="2000" b="1" dirty="0"/>
              <a:t>cannot</a:t>
            </a:r>
            <a:r>
              <a:rPr lang="en-US" sz="2000" dirty="0"/>
              <a:t> be the whole story. </a:t>
            </a:r>
            <a:r>
              <a:rPr lang="en-US" sz="2000" dirty="0">
                <a:solidFill>
                  <a:srgbClr val="00B050"/>
                </a:solidFill>
              </a:rPr>
              <a:t>They do </a:t>
            </a:r>
            <a:r>
              <a:rPr lang="en-US" sz="2000" b="1" dirty="0">
                <a:solidFill>
                  <a:srgbClr val="00B050"/>
                </a:solidFill>
              </a:rPr>
              <a:t>not</a:t>
            </a:r>
            <a:r>
              <a:rPr lang="en-US" sz="2000" dirty="0">
                <a:solidFill>
                  <a:srgbClr val="00B050"/>
                </a:solidFill>
              </a:rPr>
              <a:t> drive strong migration.</a:t>
            </a:r>
          </a:p>
          <a:p>
            <a:endParaRPr lang="en-US" sz="2000" dirty="0">
              <a:solidFill>
                <a:srgbClr val="7030A0"/>
              </a:solidFill>
            </a:endParaRPr>
          </a:p>
          <a:p>
            <a:r>
              <a:rPr lang="en-US" sz="2000" dirty="0">
                <a:solidFill>
                  <a:srgbClr val="7030A0"/>
                </a:solidFill>
              </a:rPr>
              <a:t>There must be other transitory disturbances.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E74F2F-03B0-2A4C-8515-F53789B40501}"/>
              </a:ext>
            </a:extLst>
          </p:cNvPr>
          <p:cNvSpPr txBox="1"/>
          <p:nvPr/>
        </p:nvSpPr>
        <p:spPr>
          <a:xfrm>
            <a:off x="250182" y="5550409"/>
            <a:ext cx="8253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These are circularized orbits (e &lt; 0.1) at T=0 and T=2 </a:t>
            </a:r>
            <a:r>
              <a:rPr lang="en-US" dirty="0" err="1"/>
              <a:t>Gyr</a:t>
            </a:r>
            <a:r>
              <a:rPr lang="en-US" dirty="0"/>
              <a:t>. </a:t>
            </a:r>
            <a:r>
              <a:rPr lang="en-US" dirty="0">
                <a:solidFill>
                  <a:srgbClr val="00B050"/>
                </a:solidFill>
              </a:rPr>
              <a:t>There is minimal blurring.</a:t>
            </a:r>
          </a:p>
        </p:txBody>
      </p: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2C155A06-783D-DD47-B01E-2ADA1CD00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82" y="1947672"/>
            <a:ext cx="4143512" cy="34424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276625-1576-1E4E-B84C-60261FEEA165}"/>
              </a:ext>
            </a:extLst>
          </p:cNvPr>
          <p:cNvSpPr txBox="1"/>
          <p:nvPr/>
        </p:nvSpPr>
        <p:spPr>
          <a:xfrm>
            <a:off x="1122630" y="2652665"/>
            <a:ext cx="81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BAR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B61FDA-240B-BB4E-BADA-27346BD1523D}"/>
              </a:ext>
            </a:extLst>
          </p:cNvPr>
          <p:cNvSpPr txBox="1"/>
          <p:nvPr/>
        </p:nvSpPr>
        <p:spPr>
          <a:xfrm>
            <a:off x="5244557" y="2507809"/>
            <a:ext cx="966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Winding Spiral</a:t>
            </a:r>
          </a:p>
        </p:txBody>
      </p:sp>
    </p:spTree>
    <p:extLst>
      <p:ext uri="{BB962C8B-B14F-4D97-AF65-F5344CB8AC3E}">
        <p14:creationId xmlns:p14="http://schemas.microsoft.com/office/powerpoint/2010/main" val="197854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31762"/>
            <a:ext cx="8229600" cy="1143000"/>
          </a:xfrm>
        </p:spPr>
        <p:txBody>
          <a:bodyPr/>
          <a:lstStyle/>
          <a:p>
            <a:r>
              <a:rPr lang="en-US" dirty="0"/>
              <a:t>Looking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0" y="973138"/>
            <a:ext cx="85217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If you accept the idea of spirals winding up, rather than standing waves, this raises many questions, some with early answers: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When and how were the arms triggered?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Is there a meaningful pattern speed? Are there resonances?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Do the natural frequencies of the </a:t>
            </a:r>
            <a:r>
              <a:rPr lang="en-US" sz="2400" dirty="0" err="1">
                <a:solidFill>
                  <a:srgbClr val="0070C0"/>
                </a:solidFill>
              </a:rPr>
              <a:t>perturber</a:t>
            </a:r>
            <a:r>
              <a:rPr lang="en-US" sz="2400" dirty="0">
                <a:solidFill>
                  <a:srgbClr val="0070C0"/>
                </a:solidFill>
              </a:rPr>
              <a:t> play a role?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What is the relationship with the bar?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What does the gas do? Does it corrugate?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How can we test for winding spirals?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This is a different kind of transience – does it drive migration?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What is the end state of wind up?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</a:rPr>
              <a:t>Why is the literature largely silent on spiral wind-up?</a:t>
            </a:r>
          </a:p>
        </p:txBody>
      </p:sp>
    </p:spTree>
    <p:extLst>
      <p:ext uri="{BB962C8B-B14F-4D97-AF65-F5344CB8AC3E}">
        <p14:creationId xmlns:p14="http://schemas.microsoft.com/office/powerpoint/2010/main" val="4231071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31762"/>
            <a:ext cx="8229600" cy="1143000"/>
          </a:xfrm>
        </p:spPr>
        <p:txBody>
          <a:bodyPr/>
          <a:lstStyle/>
          <a:p>
            <a:r>
              <a:rPr lang="en-US"/>
              <a:t>Looking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0" y="973138"/>
            <a:ext cx="8521700" cy="4525963"/>
          </a:xfrm>
        </p:spPr>
        <p:txBody>
          <a:bodyPr>
            <a:noAutofit/>
          </a:bodyPr>
          <a:lstStyle/>
          <a:p>
            <a:r>
              <a:rPr lang="en-US" sz="1800" i="1"/>
              <a:t>Gaia</a:t>
            </a:r>
            <a:r>
              <a:rPr lang="en-US" sz="1800"/>
              <a:t> shows us a different future for Galactic studies and how little we know – the Galaxy is not an </a:t>
            </a:r>
            <a:r>
              <a:rPr lang="en-US" sz="1800" b="1"/>
              <a:t>equilibrium figure</a:t>
            </a:r>
            <a:r>
              <a:rPr lang="en-US" sz="1800"/>
              <a:t>. Unravelling the past is now more challenging.</a:t>
            </a:r>
            <a:endParaRPr lang="is-IS" sz="1800"/>
          </a:p>
          <a:p>
            <a:pPr marL="0" indent="0">
              <a:lnSpc>
                <a:spcPct val="50000"/>
              </a:lnSpc>
              <a:buNone/>
            </a:pPr>
            <a:endParaRPr lang="en-US" sz="1800">
              <a:solidFill>
                <a:schemeClr val="tx2"/>
              </a:solidFill>
            </a:endParaRPr>
          </a:p>
          <a:p>
            <a:r>
              <a:rPr lang="en-US" sz="1800">
                <a:solidFill>
                  <a:srgbClr val="000090"/>
                </a:solidFill>
              </a:rPr>
              <a:t>What is the impact of </a:t>
            </a:r>
            <a:r>
              <a:rPr lang="en-US" sz="1800" b="1">
                <a:solidFill>
                  <a:srgbClr val="000090"/>
                </a:solidFill>
              </a:rPr>
              <a:t>galactoseismology</a:t>
            </a:r>
            <a:r>
              <a:rPr lang="en-US" sz="1800">
                <a:solidFill>
                  <a:srgbClr val="000090"/>
                </a:solidFill>
              </a:rPr>
              <a:t> on prior structure? What does it mean to derive parametrized relations today? We need to revisit what we thought we knew.</a:t>
            </a:r>
          </a:p>
          <a:p>
            <a:pPr>
              <a:lnSpc>
                <a:spcPct val="50000"/>
              </a:lnSpc>
            </a:pPr>
            <a:endParaRPr lang="en-US" sz="1800">
              <a:solidFill>
                <a:srgbClr val="000090"/>
              </a:solidFill>
            </a:endParaRPr>
          </a:p>
          <a:p>
            <a:r>
              <a:rPr lang="en-US" sz="1800">
                <a:solidFill>
                  <a:srgbClr val="0000FF"/>
                </a:solidFill>
              </a:rPr>
              <a:t>How does </a:t>
            </a:r>
            <a:r>
              <a:rPr lang="en-US" sz="1800" b="1">
                <a:solidFill>
                  <a:srgbClr val="0000FF"/>
                </a:solidFill>
              </a:rPr>
              <a:t>galactoseismology</a:t>
            </a:r>
            <a:r>
              <a:rPr lang="en-US" sz="1800">
                <a:solidFill>
                  <a:srgbClr val="0000FF"/>
                </a:solidFill>
              </a:rPr>
              <a:t> work with </a:t>
            </a:r>
            <a:r>
              <a:rPr lang="en-US" sz="1800" b="1">
                <a:solidFill>
                  <a:srgbClr val="0000FF"/>
                </a:solidFill>
              </a:rPr>
              <a:t>secular evolution </a:t>
            </a:r>
            <a:r>
              <a:rPr lang="en-US" sz="1800">
                <a:solidFill>
                  <a:srgbClr val="0000FF"/>
                </a:solidFill>
              </a:rPr>
              <a:t>(e.g. migration) and more generally with the </a:t>
            </a:r>
            <a:r>
              <a:rPr lang="en-US" sz="1800" b="1">
                <a:solidFill>
                  <a:srgbClr val="0000FF"/>
                </a:solidFill>
              </a:rPr>
              <a:t>bar</a:t>
            </a:r>
            <a:r>
              <a:rPr lang="en-US" sz="1800">
                <a:solidFill>
                  <a:srgbClr val="0000FF"/>
                </a:solidFill>
              </a:rPr>
              <a:t> and </a:t>
            </a:r>
            <a:r>
              <a:rPr lang="en-US" sz="1800" b="1">
                <a:solidFill>
                  <a:srgbClr val="0000FF"/>
                </a:solidFill>
              </a:rPr>
              <a:t>spiral arms</a:t>
            </a:r>
            <a:r>
              <a:rPr lang="en-US" sz="1800">
                <a:solidFill>
                  <a:srgbClr val="0000FF"/>
                </a:solidFill>
              </a:rPr>
              <a:t>?</a:t>
            </a:r>
          </a:p>
          <a:p>
            <a:pPr>
              <a:lnSpc>
                <a:spcPct val="50000"/>
              </a:lnSpc>
            </a:pPr>
            <a:endParaRPr lang="en-US" sz="1800">
              <a:solidFill>
                <a:srgbClr val="000090"/>
              </a:solidFill>
            </a:endParaRPr>
          </a:p>
          <a:p>
            <a:r>
              <a:rPr lang="en-US" sz="1800"/>
              <a:t>When and how did it all start? How much information is lost, how much survives?  The </a:t>
            </a:r>
            <a:r>
              <a:rPr lang="en-US" sz="1800" b="1"/>
              <a:t>dynamical clock </a:t>
            </a:r>
            <a:r>
              <a:rPr lang="en-US" sz="1800"/>
              <a:t>requires a deeper understanding of how the disc responds.</a:t>
            </a:r>
          </a:p>
          <a:p>
            <a:pPr marL="0" indent="0">
              <a:lnSpc>
                <a:spcPct val="50000"/>
              </a:lnSpc>
              <a:buNone/>
            </a:pPr>
            <a:endParaRPr lang="en-US" sz="1800"/>
          </a:p>
          <a:p>
            <a:r>
              <a:rPr lang="en-US" sz="1800">
                <a:solidFill>
                  <a:srgbClr val="1F497D"/>
                </a:solidFill>
              </a:rPr>
              <a:t>Future Galaxy models will need to be far more sophisticated using all </a:t>
            </a:r>
            <a:r>
              <a:rPr lang="en-US" sz="1800" b="1">
                <a:solidFill>
                  <a:srgbClr val="1F497D"/>
                </a:solidFill>
              </a:rPr>
              <a:t>baryon phases </a:t>
            </a:r>
            <a:r>
              <a:rPr lang="en-US" sz="1800">
                <a:solidFill>
                  <a:srgbClr val="1F497D"/>
                </a:solidFill>
              </a:rPr>
              <a:t>along</a:t>
            </a:r>
            <a:r>
              <a:rPr lang="en-US" sz="1800" b="1">
                <a:solidFill>
                  <a:srgbClr val="1F497D"/>
                </a:solidFill>
              </a:rPr>
              <a:t> </a:t>
            </a:r>
            <a:r>
              <a:rPr lang="en-US" sz="1800">
                <a:solidFill>
                  <a:srgbClr val="1F497D"/>
                </a:solidFill>
              </a:rPr>
              <a:t>with the </a:t>
            </a:r>
            <a:r>
              <a:rPr lang="en-US" sz="1800" b="1">
                <a:solidFill>
                  <a:srgbClr val="1F497D"/>
                </a:solidFill>
              </a:rPr>
              <a:t>dark matter</a:t>
            </a:r>
            <a:r>
              <a:rPr lang="en-US" sz="1800">
                <a:solidFill>
                  <a:srgbClr val="1F497D"/>
                </a:solidFill>
              </a:rPr>
              <a:t>.</a:t>
            </a:r>
          </a:p>
          <a:p>
            <a:pPr marL="0" indent="0">
              <a:lnSpc>
                <a:spcPct val="50000"/>
              </a:lnSpc>
              <a:buNone/>
            </a:pPr>
            <a:endParaRPr lang="en-US" sz="1800">
              <a:solidFill>
                <a:srgbClr val="1F497D"/>
              </a:solidFill>
            </a:endParaRPr>
          </a:p>
          <a:p>
            <a:r>
              <a:rPr lang="en-US" sz="1800">
                <a:solidFill>
                  <a:srgbClr val="0000FF"/>
                </a:solidFill>
              </a:rPr>
              <a:t>The search for the “true” </a:t>
            </a:r>
            <a:r>
              <a:rPr lang="en-US" sz="1800" b="1">
                <a:solidFill>
                  <a:srgbClr val="0000FF"/>
                </a:solidFill>
              </a:rPr>
              <a:t>DF</a:t>
            </a:r>
            <a:r>
              <a:rPr lang="en-US" sz="1800">
                <a:solidFill>
                  <a:srgbClr val="0000FF"/>
                </a:solidFill>
              </a:rPr>
              <a:t> (and </a:t>
            </a:r>
            <a:r>
              <a:rPr lang="en-US" sz="1800" b="1">
                <a:solidFill>
                  <a:srgbClr val="0000FF"/>
                </a:solidFill>
              </a:rPr>
              <a:t>Φ, </a:t>
            </a:r>
            <a:r>
              <a:rPr lang="en-US" sz="1800" b="1" i="1">
                <a:solidFill>
                  <a:srgbClr val="0000FF"/>
                </a:solidFill>
              </a:rPr>
              <a:t>ρ</a:t>
            </a:r>
            <a:r>
              <a:rPr lang="en-US" sz="1800" b="1">
                <a:solidFill>
                  <a:srgbClr val="0000FF"/>
                </a:solidFill>
              </a:rPr>
              <a:t> </a:t>
            </a:r>
            <a:r>
              <a:rPr lang="en-US" sz="1800">
                <a:solidFill>
                  <a:srgbClr val="0000FF"/>
                </a:solidFill>
              </a:rPr>
              <a:t>pair) continues</a:t>
            </a:r>
            <a:r>
              <a:rPr lang="is-IS" sz="1800">
                <a:solidFill>
                  <a:srgbClr val="0000FF"/>
                </a:solidFill>
              </a:rPr>
              <a:t>…</a:t>
            </a:r>
            <a:r>
              <a:rPr lang="en-US" sz="1800">
                <a:solidFill>
                  <a:srgbClr val="0000FF"/>
                </a:solidFill>
              </a:rPr>
              <a:t> 2021 ff promise to be golden years for Galactic studies.</a:t>
            </a:r>
          </a:p>
          <a:p>
            <a:pPr>
              <a:lnSpc>
                <a:spcPct val="50000"/>
              </a:lnSpc>
            </a:pPr>
            <a:endParaRPr lang="en-US" sz="1800">
              <a:solidFill>
                <a:srgbClr val="0000FF"/>
              </a:solidFill>
            </a:endParaRPr>
          </a:p>
          <a:p>
            <a:r>
              <a:rPr lang="en-US" sz="1800">
                <a:solidFill>
                  <a:schemeClr val="accent6">
                    <a:lumMod val="75000"/>
                  </a:schemeClr>
                </a:solidFill>
              </a:rPr>
              <a:t>Near future? – </a:t>
            </a:r>
            <a:r>
              <a:rPr lang="en-US" sz="1800" b="1">
                <a:solidFill>
                  <a:schemeClr val="accent6">
                    <a:lumMod val="75000"/>
                  </a:schemeClr>
                </a:solidFill>
              </a:rPr>
              <a:t>nano-arcsecond astrometry</a:t>
            </a:r>
            <a:r>
              <a:rPr lang="en-US" sz="1800">
                <a:solidFill>
                  <a:schemeClr val="accent6">
                    <a:lumMod val="75000"/>
                  </a:schemeClr>
                </a:solidFill>
              </a:rPr>
              <a:t> (proposed by C. Boehm for ESA Theia satellite) may be technically feasible and would provide an astonishing probe to </a:t>
            </a:r>
            <a:r>
              <a:rPr lang="en-US" sz="1800" b="1">
                <a:solidFill>
                  <a:schemeClr val="accent6">
                    <a:lumMod val="75000"/>
                  </a:schemeClr>
                </a:solidFill>
              </a:rPr>
              <a:t>unwinding</a:t>
            </a:r>
            <a:r>
              <a:rPr lang="en-US" sz="1800">
                <a:solidFill>
                  <a:schemeClr val="accent6">
                    <a:lumMod val="75000"/>
                  </a:schemeClr>
                </a:solidFill>
              </a:rPr>
              <a:t> and </a:t>
            </a:r>
            <a:r>
              <a:rPr lang="en-US" sz="1800" b="1">
                <a:solidFill>
                  <a:schemeClr val="accent6">
                    <a:lumMod val="75000"/>
                  </a:schemeClr>
                </a:solidFill>
              </a:rPr>
              <a:t>forward-evolving </a:t>
            </a:r>
            <a:r>
              <a:rPr lang="en-US" sz="1800">
                <a:solidFill>
                  <a:schemeClr val="accent6">
                    <a:lumMod val="75000"/>
                  </a:schemeClr>
                </a:solidFill>
              </a:rPr>
              <a:t>the Galaxy, on the nature of dark matter, inter alia.</a:t>
            </a:r>
          </a:p>
        </p:txBody>
      </p:sp>
    </p:spTree>
    <p:extLst>
      <p:ext uri="{BB962C8B-B14F-4D97-AF65-F5344CB8AC3E}">
        <p14:creationId xmlns:p14="http://schemas.microsoft.com/office/powerpoint/2010/main" val="29378466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p_obs_sim_median_4x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094" y="0"/>
            <a:ext cx="4946479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2249" y="215668"/>
            <a:ext cx="3262927" cy="4278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GALACTIC SEISMOLOGY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What caused the phase spiral? </a:t>
            </a:r>
          </a:p>
          <a:p>
            <a:endParaRPr lang="en-US"/>
          </a:p>
          <a:p>
            <a:r>
              <a:rPr lang="en-US"/>
              <a:t>How long ago?  Where?  How?</a:t>
            </a:r>
          </a:p>
          <a:p>
            <a:endParaRPr lang="en-US"/>
          </a:p>
          <a:p>
            <a:r>
              <a:rPr lang="en-US"/>
              <a:t>How fragile?  How robust?</a:t>
            </a:r>
          </a:p>
          <a:p>
            <a:endParaRPr lang="en-US"/>
          </a:p>
          <a:p>
            <a:r>
              <a:rPr lang="en-US"/>
              <a:t>What is the specific mechanism?</a:t>
            </a:r>
          </a:p>
          <a:p>
            <a:endParaRPr lang="en-US"/>
          </a:p>
          <a:p>
            <a:r>
              <a:rPr lang="en-US"/>
              <a:t>Is Newtonian gravity enough?</a:t>
            </a:r>
          </a:p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2249" y="5069416"/>
            <a:ext cx="3262927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/>
              <a:t>We can reproduce Antoja’s PS result but current mass limit for Sgr is 10x less. Because the signal survives 1.5 Gyr, it may be the previous crossing that did it.</a:t>
            </a:r>
          </a:p>
        </p:txBody>
      </p:sp>
    </p:spTree>
    <p:extLst>
      <p:ext uri="{BB962C8B-B14F-4D97-AF65-F5344CB8AC3E}">
        <p14:creationId xmlns:p14="http://schemas.microsoft.com/office/powerpoint/2010/main" val="2335087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8-08-20 at 10.17.42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94" y="0"/>
            <a:ext cx="8545286" cy="6858000"/>
          </a:xfrm>
          <a:prstGeom prst="rect">
            <a:avLst/>
          </a:prstGeom>
        </p:spPr>
      </p:pic>
      <p:pic>
        <p:nvPicPr>
          <p:cNvPr id="3" name="Picture 2" descr="Screen Shot 2018-08-28 at 2.51.12 AM.png"/>
          <p:cNvPicPr>
            <a:picLocks noChangeAspect="1"/>
          </p:cNvPicPr>
          <p:nvPr/>
        </p:nvPicPr>
        <p:blipFill>
          <a:blip r:embed="rId4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1" y="1945710"/>
            <a:ext cx="1308100" cy="12991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3100" y="266700"/>
            <a:ext cx="2816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6600"/>
                </a:solidFill>
                <a:latin typeface="Times"/>
                <a:cs typeface="Times"/>
              </a:rPr>
              <a:t>Bland-Hawthorn et al 2019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100" y="6034326"/>
            <a:ext cx="8734980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i="1">
                <a:solidFill>
                  <a:prstClr val="black"/>
                </a:solidFill>
                <a:latin typeface="Times"/>
                <a:cs typeface="Times"/>
              </a:rPr>
              <a:t>Interpreting</a:t>
            </a:r>
            <a:r>
              <a:rPr lang="en-US" sz="1600" b="1" i="1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lang="en-US" sz="1600" i="1">
                <a:solidFill>
                  <a:prstClr val="black"/>
                </a:solidFill>
                <a:latin typeface="Times"/>
                <a:cs typeface="Times"/>
              </a:rPr>
              <a:t>the “</a:t>
            </a:r>
            <a:r>
              <a:rPr lang="en-US" sz="1600" b="1" i="1">
                <a:solidFill>
                  <a:prstClr val="black"/>
                </a:solidFill>
                <a:latin typeface="Times"/>
                <a:cs typeface="Times"/>
              </a:rPr>
              <a:t>phase spiral</a:t>
            </a:r>
            <a:r>
              <a:rPr lang="en-US" sz="1600" i="1">
                <a:solidFill>
                  <a:prstClr val="black"/>
                </a:solidFill>
                <a:latin typeface="Times"/>
                <a:cs typeface="Times"/>
              </a:rPr>
              <a:t>” depends critically on local disc properties. For a useful </a:t>
            </a:r>
            <a:r>
              <a:rPr lang="en-US" sz="1600" b="1" i="1">
                <a:solidFill>
                  <a:prstClr val="black"/>
                </a:solidFill>
                <a:latin typeface="Times"/>
                <a:cs typeface="Times"/>
              </a:rPr>
              <a:t>dynamical clock</a:t>
            </a:r>
            <a:r>
              <a:rPr lang="en-US" sz="1600" i="1">
                <a:solidFill>
                  <a:prstClr val="black"/>
                </a:solidFill>
                <a:latin typeface="Times"/>
                <a:cs typeface="Times"/>
              </a:rPr>
              <a:t>, the vertical structure (prior to perturbation) must be established</a:t>
            </a:r>
            <a:r>
              <a:rPr lang="en-US" sz="1600">
                <a:solidFill>
                  <a:prstClr val="black"/>
                </a:solidFill>
                <a:latin typeface="Times"/>
                <a:cs typeface="Times"/>
              </a:rPr>
              <a:t>.  </a:t>
            </a:r>
            <a:r>
              <a:rPr lang="en-US" sz="1600" i="1">
                <a:solidFill>
                  <a:prstClr val="black"/>
                </a:solidFill>
                <a:latin typeface="Times"/>
                <a:cs typeface="Times"/>
              </a:rPr>
              <a:t>(AGAMA+Piffl2014)</a:t>
            </a:r>
          </a:p>
          <a:p>
            <a:endParaRPr lang="en-US" i="1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2873" y="266700"/>
            <a:ext cx="573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00FF"/>
                </a:solidFill>
                <a:latin typeface="Calibri"/>
              </a:rPr>
              <a:t>E = circular orbit at </a:t>
            </a:r>
            <a:r>
              <a:rPr lang="en-US" i="1">
                <a:solidFill>
                  <a:srgbClr val="0000FF"/>
                </a:solidFill>
                <a:latin typeface="Calibri"/>
              </a:rPr>
              <a:t>R</a:t>
            </a:r>
            <a:r>
              <a:rPr lang="en-US">
                <a:solidFill>
                  <a:srgbClr val="0000FF"/>
                </a:solidFill>
                <a:latin typeface="Calibri"/>
              </a:rPr>
              <a:t>;   2π </a:t>
            </a:r>
            <a:r>
              <a:rPr lang="en-US" i="1">
                <a:solidFill>
                  <a:srgbClr val="0000FF"/>
                </a:solidFill>
                <a:latin typeface="Calibri"/>
              </a:rPr>
              <a:t>J</a:t>
            </a:r>
            <a:r>
              <a:rPr lang="en-US" baseline="-25000">
                <a:solidFill>
                  <a:srgbClr val="0000FF"/>
                </a:solidFill>
                <a:latin typeface="Calibri"/>
              </a:rPr>
              <a:t>z </a:t>
            </a:r>
            <a:r>
              <a:rPr lang="en-US">
                <a:solidFill>
                  <a:srgbClr val="0000FF"/>
                </a:solidFill>
                <a:latin typeface="Calibri"/>
              </a:rPr>
              <a:t>= const. for outer contour</a:t>
            </a:r>
            <a:endParaRPr lang="en-US" baseline="-25000">
              <a:solidFill>
                <a:srgbClr val="0000FF"/>
              </a:solidFill>
              <a:latin typeface="Calibri"/>
            </a:endParaRPr>
          </a:p>
        </p:txBody>
      </p:sp>
      <p:pic>
        <p:nvPicPr>
          <p:cNvPr id="7" name="Picture 6" descr="Screen Shot 2018-08-28 at 2.51.12 AM.png"/>
          <p:cNvPicPr>
            <a:picLocks noChangeAspect="1"/>
          </p:cNvPicPr>
          <p:nvPr/>
        </p:nvPicPr>
        <p:blipFill>
          <a:blip r:embed="rId4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669" y="4500528"/>
            <a:ext cx="1308100" cy="129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9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Never got to talk about V_R, V_Phi coupling and how we see ellipsoid tilt directly for the first time (JBH+2019)</a:t>
            </a:r>
          </a:p>
        </p:txBody>
      </p:sp>
    </p:spTree>
    <p:extLst>
      <p:ext uri="{BB962C8B-B14F-4D97-AF65-F5344CB8AC3E}">
        <p14:creationId xmlns:p14="http://schemas.microsoft.com/office/powerpoint/2010/main" val="39837793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Omega = angular freq</a:t>
            </a:r>
          </a:p>
          <a:p>
            <a:r>
              <a:rPr lang="en-US"/>
              <a:t>Kappa = radial freq</a:t>
            </a:r>
          </a:p>
          <a:p>
            <a:r>
              <a:rPr lang="en-US"/>
              <a:t>Nu = vertical freq</a:t>
            </a:r>
          </a:p>
          <a:p>
            <a:r>
              <a:rPr lang="en-US"/>
              <a:t>Phi_eff = effective potential !!</a:t>
            </a:r>
          </a:p>
          <a:p>
            <a:r>
              <a:rPr lang="en-US"/>
              <a:t>V® flat -&gt;Omega-Kappa/2= 0.7 Omega = Omega/Root 2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098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rbital_history_z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4" y="370416"/>
            <a:ext cx="8128000" cy="6096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94417" y="735167"/>
            <a:ext cx="5990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RAMSES (Teyssier) adapted by TTG to include time-dependent perturber mass</a:t>
            </a:r>
          </a:p>
        </p:txBody>
      </p:sp>
    </p:spTree>
    <p:extLst>
      <p:ext uri="{BB962C8B-B14F-4D97-AF65-F5344CB8AC3E}">
        <p14:creationId xmlns:p14="http://schemas.microsoft.com/office/powerpoint/2010/main" val="30892775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bital_history_g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5715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31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6775</TotalTime>
  <Words>2282</Words>
  <Application>Microsoft Macintosh PowerPoint</Application>
  <PresentationFormat>On-screen Show (4:3)</PresentationFormat>
  <Paragraphs>308</Paragraphs>
  <Slides>38</Slides>
  <Notes>17</Notes>
  <HiddenSlides>3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38</vt:i4>
      </vt:variant>
    </vt:vector>
  </HeadingPairs>
  <TitlesOfParts>
    <vt:vector size="53" baseType="lpstr">
      <vt:lpstr>Arial</vt:lpstr>
      <vt:lpstr>Avenir Book</vt:lpstr>
      <vt:lpstr>Calibri</vt:lpstr>
      <vt:lpstr>Times</vt:lpstr>
      <vt:lpstr>Trebuchet MS Bold</vt:lpstr>
      <vt:lpstr>Wingdings</vt:lpstr>
      <vt:lpstr>Zapf Dingbats</vt:lpstr>
      <vt:lpstr>Office Theme</vt:lpstr>
      <vt:lpstr>2_Office Theme</vt:lpstr>
      <vt:lpstr>6_Office Theme</vt:lpstr>
      <vt:lpstr>7_Office Theme</vt:lpstr>
      <vt:lpstr>8_Office Theme</vt:lpstr>
      <vt:lpstr>3_Office Theme</vt:lpstr>
      <vt:lpstr>5_Office Theme</vt:lpstr>
      <vt:lpstr>9_Office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Galactic seismology:   How does the Milky Way ring? Are stellar &amp; gas corrugations related?</vt:lpstr>
      <vt:lpstr>PowerPoint Presentation</vt:lpstr>
      <vt:lpstr>PowerPoint Presentation</vt:lpstr>
      <vt:lpstr>PowerPoint Presentation</vt:lpstr>
      <vt:lpstr>PowerPoint Presentation</vt:lpstr>
      <vt:lpstr>GALAH survey @ AAT, Siding Spring</vt:lpstr>
      <vt:lpstr>PowerPoint Presentation</vt:lpstr>
      <vt:lpstr>PowerPoint Presentation</vt:lpstr>
      <vt:lpstr>Galactic seismology:   A new class of disc simulations that  conform to the specified initial conditions  and have extreme long-term stability  A combination of AGAMA &amp; RAMSES with added features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Looking forward</vt:lpstr>
      <vt:lpstr>Looking forward</vt:lpstr>
      <vt:lpstr>PowerPoint Presentation</vt:lpstr>
      <vt:lpstr>PowerPoint Presentation</vt:lpstr>
      <vt:lpstr>PowerPoint Presentation</vt:lpstr>
      <vt:lpstr>revision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Joss Hawthorn</dc:creator>
  <cp:lastModifiedBy>Jonathan Bland-Hawthorn</cp:lastModifiedBy>
  <cp:revision>467</cp:revision>
  <dcterms:created xsi:type="dcterms:W3CDTF">2017-05-05T02:10:00Z</dcterms:created>
  <dcterms:modified xsi:type="dcterms:W3CDTF">2022-09-19T23:08:35Z</dcterms:modified>
</cp:coreProperties>
</file>